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2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B725F0-36AC-4AD3-9AE2-63DCA027C7EE}" v="5" dt="2019-07-08T15:34:01.2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岩村　俊輔" userId="8b97448d-5f11-4575-ace7-dcc4b976693f" providerId="ADAL" clId="{5EB725F0-36AC-4AD3-9AE2-63DCA027C7EE}"/>
    <pc:docChg chg="addSld delSld modSld">
      <pc:chgData name="岩村　俊輔" userId="8b97448d-5f11-4575-ace7-dcc4b976693f" providerId="ADAL" clId="{5EB725F0-36AC-4AD3-9AE2-63DCA027C7EE}" dt="2019-07-08T15:34:01.280" v="4" actId="20577"/>
      <pc:docMkLst>
        <pc:docMk/>
      </pc:docMkLst>
      <pc:sldChg chg="modSp">
        <pc:chgData name="岩村　俊輔" userId="8b97448d-5f11-4575-ace7-dcc4b976693f" providerId="ADAL" clId="{5EB725F0-36AC-4AD3-9AE2-63DCA027C7EE}" dt="2019-07-08T15:34:01.280" v="4" actId="20577"/>
        <pc:sldMkLst>
          <pc:docMk/>
          <pc:sldMk cId="3880455762" sldId="261"/>
        </pc:sldMkLst>
        <pc:spChg chg="mod">
          <ac:chgData name="岩村　俊輔" userId="8b97448d-5f11-4575-ace7-dcc4b976693f" providerId="ADAL" clId="{5EB725F0-36AC-4AD3-9AE2-63DCA027C7EE}" dt="2019-07-08T15:34:01.280" v="4" actId="20577"/>
          <ac:spMkLst>
            <pc:docMk/>
            <pc:sldMk cId="3880455762" sldId="261"/>
            <ac:spMk id="6" creationId="{1DE639A5-3647-4A55-B081-72E11C58C87A}"/>
          </ac:spMkLst>
        </pc:spChg>
      </pc:sldChg>
      <pc:sldChg chg="add del">
        <pc:chgData name="岩村　俊輔" userId="8b97448d-5f11-4575-ace7-dcc4b976693f" providerId="ADAL" clId="{5EB725F0-36AC-4AD3-9AE2-63DCA027C7EE}" dt="2019-07-08T15:33:34.781" v="1" actId="2696"/>
        <pc:sldMkLst>
          <pc:docMk/>
          <pc:sldMk cId="2073048791" sldId="26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A735A0-02DB-4622-BCD2-FB75E93DD6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7F48CE2-7540-49F5-81BE-F08BC98F01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6573C94-C1E3-4075-BBF2-2F49A997B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DE760FF-59E9-402C-BC8B-4D2A8376F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BA0206-F617-465F-93DD-34654A1A1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9101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E07522F-1E1A-45A7-B522-B7D7D5208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C6A7C4E-1628-4C81-A5AB-62593E0048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EBD177-6D3B-4994-8C26-CB7296380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E254EE-40A1-4192-A3ED-A832F12AC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9621C7C-8B41-4E5B-818D-4B45B42AA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4311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8954E09-EA6C-469B-B172-4B39F3BED1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4E76C6B-7509-42F0-87F3-2518F61ADE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0BF4B5A-81FA-47A5-9BFD-7A379A7E1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080CFD0-C193-479A-B282-FCE231057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F4DB32-24C4-4ECF-9173-C0D5AD375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533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B8FFA2-CF25-47AF-A939-BF1F5AB5D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98C4EE-DBAA-4B00-90C7-DED6B60300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A21EC30-A889-441D-9615-1C24A3E6D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533BDA-9DA8-40B9-AB15-8FB40A5C9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17B3A9F-74C1-44B9-996F-7A1CA86E2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95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A43D9F-C727-47AD-97D7-CD4C60363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B44E4E7-0010-488A-86BD-C5DF0560F2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20D2BD3-6071-4F82-9747-F6D275807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D23709B-AB77-4299-B88E-211D89AE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D49C5A-984F-45D8-8D28-8339007DE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59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11B36A-4DAF-4625-835A-A6D0E6454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DA7553-24B4-4531-91D6-90BB0C8DDF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BC0C774-A689-4582-AD69-C2B1E1C133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0359CA7-AB51-4803-AB39-81537DD7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5A8472D-B8C2-4ED6-83CF-9D23916C9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57229CB-1379-4668-93AF-A9D3B20FE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8783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A6008C-F7EF-46AD-96F4-5A01BD201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694C5F4-0E88-4D51-8959-1C238C96BD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1072ED-2148-4DF4-87B2-BE64D1257F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C2EE79D-1194-4752-BED3-E7DD690537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5AEACB1-1BE6-4350-917B-DE54436F58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3D4AF65-33B7-40AB-8F6F-4102D1816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1E91DA1-5CBE-4449-8725-9861381DD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EF8E2B1-CF53-4560-A7D2-C391A1529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4734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D1D43B-78F1-4538-A550-86AE6663C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7555DD5-0B05-40F9-BFD7-1CD7D266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D99F1C7-B8B4-4E0C-A5D8-405B9BCE4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68C42FA-B688-4E3F-895A-FA3D5CAC6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4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83514D8-150E-464F-AF32-97C64F6F2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782FD83-4D6D-4D27-9370-48D581416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4EB7C22-DBD6-4EF4-A355-C9C5AFAEE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871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07A43D-8064-40C2-BDDE-A4BF1C95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2C25C7-B614-4457-9C4A-E7528DAF0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767B60-53D4-4BC2-854D-332604C38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F0F2FB1-97C6-479A-8D4E-ED92B26B7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748CCE-5E4D-42A2-8298-5A74758D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4FD86C3-E75D-4D76-9DBB-DEEABCF78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4169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43CE40-6A7C-4A3B-9BED-5376D1A5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8A5D4164-81F7-4CEE-9941-87440946A0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37FF684-BFD1-4507-A38A-058258FE3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610FCF5-04EA-4330-954A-96E45519F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7ADF88-01A6-4C11-A72A-DD7C5C9D3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D7AF2A3-D457-4BA0-B67A-1498A27B2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756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0503AC8-D611-4D3A-A8AC-E099FCDBB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3659F3C-16C7-4BB5-A891-9E8BDDB529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7F73CF-D4AE-45E0-BB63-5265DDBA7A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46E47-A0E8-4811-A385-C430CB507A1A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404C02F-101C-4E81-B6D4-B2D5D0035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F84BE85-4897-430D-9971-770C40CFF3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84D09-3833-464E-9E06-55C57F5ECC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28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DAC966-9C3C-4B7C-905E-1E22FFB96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0966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CA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AHG7: Tool-on/off experiments for HLG CTC sequences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1412541-CA54-47C8-89F5-3A82D8CA2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53609"/>
            <a:ext cx="9144000" cy="1655762"/>
          </a:xfrm>
        </p:spPr>
        <p:txBody>
          <a:bodyPr/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S. Iwamura, NHK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35AC639-1105-49D6-8E20-83A762D966FF}"/>
              </a:ext>
            </a:extLst>
          </p:cNvPr>
          <p:cNvSpPr txBox="1"/>
          <p:nvPr/>
        </p:nvSpPr>
        <p:spPr>
          <a:xfrm>
            <a:off x="810322" y="1253311"/>
            <a:ext cx="22423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JVET-O0657</a:t>
            </a:r>
            <a:endParaRPr kumimoji="1"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892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thumb_DayStreet_small">
            <a:extLst>
              <a:ext uri="{FF2B5EF4-FFF2-40B4-BE49-F238E27FC236}">
                <a16:creationId xmlns:a16="http://schemas.microsoft.com/office/drawing/2014/main" id="{A4069FC6-F90B-4F0B-8F07-A670F73ED0B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76" y="884921"/>
            <a:ext cx="4556708" cy="2418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図 4" descr="Z:\ichigaya\バックアップ\Document\管理\審議資料\201612HLG素材提供\サムネイル\HokkaidoOkinawa_HLG4K10bit420_1.jpg">
            <a:extLst>
              <a:ext uri="{FF2B5EF4-FFF2-40B4-BE49-F238E27FC236}">
                <a16:creationId xmlns:a16="http://schemas.microsoft.com/office/drawing/2014/main" id="{5FAD163D-7AB8-4044-993F-CC84A12788A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337" y="884921"/>
            <a:ext cx="4556708" cy="2418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8" descr="thumb_PeopleInShoppingCenter_small">
            <a:extLst>
              <a:ext uri="{FF2B5EF4-FFF2-40B4-BE49-F238E27FC236}">
                <a16:creationId xmlns:a16="http://schemas.microsoft.com/office/drawing/2014/main" id="{5E84BB5E-72F7-4E19-9EDA-5F6987A8AD5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76" y="3873174"/>
            <a:ext cx="4556708" cy="2418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9" descr="Z:\ichigaya\バックアップ\Document\管理\審議資料\201612HLG素材提供\サムネイル\HokkaidoOkinawa_HLG4K10bit420_7.jpg">
            <a:extLst>
              <a:ext uri="{FF2B5EF4-FFF2-40B4-BE49-F238E27FC236}">
                <a16:creationId xmlns:a16="http://schemas.microsoft.com/office/drawing/2014/main" id="{6D6D5BB8-DD6B-431F-A61C-F977CCACC54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337" y="3873174"/>
            <a:ext cx="4556708" cy="241802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B6A495A-0547-4CF2-A442-2467AA156298}"/>
              </a:ext>
            </a:extLst>
          </p:cNvPr>
          <p:cNvSpPr txBox="1"/>
          <p:nvPr/>
        </p:nvSpPr>
        <p:spPr>
          <a:xfrm>
            <a:off x="124949" y="60616"/>
            <a:ext cx="96584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/>
              <a:t>ClassH2 (HLG) common test sequences</a:t>
            </a:r>
            <a:endParaRPr kumimoji="1" lang="ja-JP" altLang="en-US" sz="40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31FB44F-3819-48F7-90CA-F72961FD5F31}"/>
              </a:ext>
            </a:extLst>
          </p:cNvPr>
          <p:cNvSpPr txBox="1"/>
          <p:nvPr/>
        </p:nvSpPr>
        <p:spPr>
          <a:xfrm>
            <a:off x="2260442" y="3302944"/>
            <a:ext cx="18245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H2_DayStreet</a:t>
            </a:r>
            <a:endParaRPr kumimoji="1" lang="ja-JP" altLang="en-US" sz="20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0572C9F-50F6-408B-BCBF-805A650A4058}"/>
              </a:ext>
            </a:extLst>
          </p:cNvPr>
          <p:cNvSpPr txBox="1"/>
          <p:nvPr/>
        </p:nvSpPr>
        <p:spPr>
          <a:xfrm>
            <a:off x="7964353" y="3302944"/>
            <a:ext cx="2109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H2_FlyingBirds2</a:t>
            </a:r>
            <a:endParaRPr kumimoji="1" lang="ja-JP" altLang="en-US" sz="20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B0CD92E-D03F-4C55-85C5-A6C8A0780CED}"/>
              </a:ext>
            </a:extLst>
          </p:cNvPr>
          <p:cNvSpPr txBox="1"/>
          <p:nvPr/>
        </p:nvSpPr>
        <p:spPr>
          <a:xfrm>
            <a:off x="1515709" y="6341478"/>
            <a:ext cx="35878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H2_PeopleInShoppingCenter</a:t>
            </a:r>
            <a:endParaRPr kumimoji="1" lang="ja-JP" altLang="en-US" sz="20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AFC9C90-2B9F-42B8-A390-5AA35A0FC542}"/>
              </a:ext>
            </a:extLst>
          </p:cNvPr>
          <p:cNvSpPr txBox="1"/>
          <p:nvPr/>
        </p:nvSpPr>
        <p:spPr>
          <a:xfrm>
            <a:off x="7845083" y="6341478"/>
            <a:ext cx="23519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H2_SunsetBeach2</a:t>
            </a:r>
            <a:endParaRPr kumimoji="1" lang="ja-JP" altLang="en-US" sz="20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C8E94AE-DBFD-45FB-89B3-76549BE215DC}"/>
              </a:ext>
            </a:extLst>
          </p:cNvPr>
          <p:cNvSpPr txBox="1"/>
          <p:nvPr/>
        </p:nvSpPr>
        <p:spPr>
          <a:xfrm>
            <a:off x="10538727" y="0"/>
            <a:ext cx="1653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JVET-O0657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654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277C444-1ACD-4CF1-AE87-838CDC8B7E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841035"/>
              </p:ext>
            </p:extLst>
          </p:nvPr>
        </p:nvGraphicFramePr>
        <p:xfrm>
          <a:off x="437322" y="1056387"/>
          <a:ext cx="6825839" cy="50331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6838">
                  <a:extLst>
                    <a:ext uri="{9D8B030D-6E8A-4147-A177-3AD203B41FA5}">
                      <a16:colId xmlns:a16="http://schemas.microsoft.com/office/drawing/2014/main" val="3434344650"/>
                    </a:ext>
                  </a:extLst>
                </a:gridCol>
                <a:gridCol w="1519667">
                  <a:extLst>
                    <a:ext uri="{9D8B030D-6E8A-4147-A177-3AD203B41FA5}">
                      <a16:colId xmlns:a16="http://schemas.microsoft.com/office/drawing/2014/main" val="2384168043"/>
                    </a:ext>
                  </a:extLst>
                </a:gridCol>
                <a:gridCol w="1519667">
                  <a:extLst>
                    <a:ext uri="{9D8B030D-6E8A-4147-A177-3AD203B41FA5}">
                      <a16:colId xmlns:a16="http://schemas.microsoft.com/office/drawing/2014/main" val="2309897483"/>
                    </a:ext>
                  </a:extLst>
                </a:gridCol>
                <a:gridCol w="1519667">
                  <a:extLst>
                    <a:ext uri="{9D8B030D-6E8A-4147-A177-3AD203B41FA5}">
                      <a16:colId xmlns:a16="http://schemas.microsoft.com/office/drawing/2014/main" val="2536955604"/>
                    </a:ext>
                  </a:extLst>
                </a:gridCol>
              </a:tblGrid>
              <a:tr h="4419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Tool off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BD-YUV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773039160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ALF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2.56%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6788700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CCLM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10.07%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5543479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5.82%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178%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0607267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DQ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1.08%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272605593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ISP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0.23%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3693844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JCC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0.59%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2064675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MIP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15184462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MRL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57498917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MTS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1.17%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7878802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NSST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78%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152363906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RDPCM-on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66808589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BDAA1AC-43B7-44B4-A0EC-C928D32AD00C}"/>
              </a:ext>
            </a:extLst>
          </p:cNvPr>
          <p:cNvSpPr txBox="1"/>
          <p:nvPr/>
        </p:nvSpPr>
        <p:spPr>
          <a:xfrm>
            <a:off x="124949" y="60616"/>
            <a:ext cx="20345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/>
              <a:t>All Intra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791B0019-A60B-4760-B9EE-44D2A3F3E3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846038"/>
              </p:ext>
            </p:extLst>
          </p:nvPr>
        </p:nvGraphicFramePr>
        <p:xfrm>
          <a:off x="7570904" y="1056387"/>
          <a:ext cx="4420374" cy="5033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3458">
                  <a:extLst>
                    <a:ext uri="{9D8B030D-6E8A-4147-A177-3AD203B41FA5}">
                      <a16:colId xmlns:a16="http://schemas.microsoft.com/office/drawing/2014/main" val="551763780"/>
                    </a:ext>
                  </a:extLst>
                </a:gridCol>
                <a:gridCol w="1473458">
                  <a:extLst>
                    <a:ext uri="{9D8B030D-6E8A-4147-A177-3AD203B41FA5}">
                      <a16:colId xmlns:a16="http://schemas.microsoft.com/office/drawing/2014/main" val="3127095760"/>
                    </a:ext>
                  </a:extLst>
                </a:gridCol>
                <a:gridCol w="1473458">
                  <a:extLst>
                    <a:ext uri="{9D8B030D-6E8A-4147-A177-3AD203B41FA5}">
                      <a16:colId xmlns:a16="http://schemas.microsoft.com/office/drawing/2014/main" val="1540549896"/>
                    </a:ext>
                  </a:extLst>
                </a:gridCol>
              </a:tblGrid>
              <a:tr h="4419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SDR</a:t>
                      </a:r>
                      <a:endParaRPr lang="ja-JP" sz="24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</a:t>
                      </a:r>
                      <a:endParaRPr lang="ja-JP" sz="24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Ratio</a:t>
                      </a:r>
                      <a:endParaRPr lang="ja-JP" sz="24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4147010846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2.54%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96032982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5.73%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4.34%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175.8%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389769703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3.59%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2.24%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162.4%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29433992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1.19%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91.0%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16876950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0.29%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77.9%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46026858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126.9%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5830961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102.9%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0643008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14.0%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9745054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160.9%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19773358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1.06%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-0.66%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37.6%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31345816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39.0%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37956361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8F89B16-059F-4BA4-899B-7D9DF5F8B45F}"/>
              </a:ext>
            </a:extLst>
          </p:cNvPr>
          <p:cNvSpPr txBox="1"/>
          <p:nvPr/>
        </p:nvSpPr>
        <p:spPr>
          <a:xfrm>
            <a:off x="10538727" y="0"/>
            <a:ext cx="1653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JVET-O0657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346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277C444-1ACD-4CF1-AE87-838CDC8B7E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754004"/>
              </p:ext>
            </p:extLst>
          </p:nvPr>
        </p:nvGraphicFramePr>
        <p:xfrm>
          <a:off x="437322" y="1056387"/>
          <a:ext cx="6825839" cy="50331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6838">
                  <a:extLst>
                    <a:ext uri="{9D8B030D-6E8A-4147-A177-3AD203B41FA5}">
                      <a16:colId xmlns:a16="http://schemas.microsoft.com/office/drawing/2014/main" val="3434344650"/>
                    </a:ext>
                  </a:extLst>
                </a:gridCol>
                <a:gridCol w="1519667">
                  <a:extLst>
                    <a:ext uri="{9D8B030D-6E8A-4147-A177-3AD203B41FA5}">
                      <a16:colId xmlns:a16="http://schemas.microsoft.com/office/drawing/2014/main" val="2384168043"/>
                    </a:ext>
                  </a:extLst>
                </a:gridCol>
                <a:gridCol w="1519667">
                  <a:extLst>
                    <a:ext uri="{9D8B030D-6E8A-4147-A177-3AD203B41FA5}">
                      <a16:colId xmlns:a16="http://schemas.microsoft.com/office/drawing/2014/main" val="2309897483"/>
                    </a:ext>
                  </a:extLst>
                </a:gridCol>
                <a:gridCol w="1519667">
                  <a:extLst>
                    <a:ext uri="{9D8B030D-6E8A-4147-A177-3AD203B41FA5}">
                      <a16:colId xmlns:a16="http://schemas.microsoft.com/office/drawing/2014/main" val="2536955604"/>
                    </a:ext>
                  </a:extLst>
                </a:gridCol>
              </a:tblGrid>
              <a:tr h="4419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Tool off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BD-YUV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773039160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ALF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3.24%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83%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6788700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CCLM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10.57%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5543479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CST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4.01%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0607267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DQ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1.15%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272605593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ISP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3693844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JCC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2064675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MIP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15184462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MRL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57498917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MTS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0.65%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7878802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NSST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0.39%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152363906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RDPCM-on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66808589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BDAA1AC-43B7-44B4-A0EC-C928D32AD00C}"/>
              </a:ext>
            </a:extLst>
          </p:cNvPr>
          <p:cNvSpPr txBox="1"/>
          <p:nvPr/>
        </p:nvSpPr>
        <p:spPr>
          <a:xfrm>
            <a:off x="124949" y="60616"/>
            <a:ext cx="53190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/>
              <a:t>Random Access (1/2)</a:t>
            </a:r>
            <a:endParaRPr kumimoji="1" lang="ja-JP" altLang="en-US" sz="4000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791B0019-A60B-4760-B9EE-44D2A3F3E3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657660"/>
              </p:ext>
            </p:extLst>
          </p:nvPr>
        </p:nvGraphicFramePr>
        <p:xfrm>
          <a:off x="7570904" y="1056387"/>
          <a:ext cx="4420374" cy="5033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3458">
                  <a:extLst>
                    <a:ext uri="{9D8B030D-6E8A-4147-A177-3AD203B41FA5}">
                      <a16:colId xmlns:a16="http://schemas.microsoft.com/office/drawing/2014/main" val="551763780"/>
                    </a:ext>
                  </a:extLst>
                </a:gridCol>
                <a:gridCol w="1473458">
                  <a:extLst>
                    <a:ext uri="{9D8B030D-6E8A-4147-A177-3AD203B41FA5}">
                      <a16:colId xmlns:a16="http://schemas.microsoft.com/office/drawing/2014/main" val="3127095760"/>
                    </a:ext>
                  </a:extLst>
                </a:gridCol>
                <a:gridCol w="1473458">
                  <a:extLst>
                    <a:ext uri="{9D8B030D-6E8A-4147-A177-3AD203B41FA5}">
                      <a16:colId xmlns:a16="http://schemas.microsoft.com/office/drawing/2014/main" val="1540549896"/>
                    </a:ext>
                  </a:extLst>
                </a:gridCol>
              </a:tblGrid>
              <a:tr h="4419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SDR</a:t>
                      </a:r>
                      <a:endParaRPr lang="ja-JP" sz="24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</a:t>
                      </a:r>
                      <a:endParaRPr lang="ja-JP" sz="24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Ratio</a:t>
                      </a:r>
                      <a:endParaRPr lang="ja-JP" sz="24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4147010846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4.76%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-1.52%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68.1%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96032982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4.78%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5.79%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221.3%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389769703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1.81%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2.20%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222.0%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29433992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1.13%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101.7%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16876950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105.2%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46026858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203.2%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5830961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0.28%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118.5%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0643008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18.5%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9745054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0.28%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177.5%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19773358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-0.35%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53.1%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31345816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37.3%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37956361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8F89B16-059F-4BA4-899B-7D9DF5F8B45F}"/>
              </a:ext>
            </a:extLst>
          </p:cNvPr>
          <p:cNvSpPr txBox="1"/>
          <p:nvPr/>
        </p:nvSpPr>
        <p:spPr>
          <a:xfrm>
            <a:off x="10538727" y="0"/>
            <a:ext cx="1653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JVET-O0657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262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277C444-1ACD-4CF1-AE87-838CDC8B7E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959654"/>
              </p:ext>
            </p:extLst>
          </p:nvPr>
        </p:nvGraphicFramePr>
        <p:xfrm>
          <a:off x="437322" y="1056387"/>
          <a:ext cx="6825839" cy="54504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6838">
                  <a:extLst>
                    <a:ext uri="{9D8B030D-6E8A-4147-A177-3AD203B41FA5}">
                      <a16:colId xmlns:a16="http://schemas.microsoft.com/office/drawing/2014/main" val="3434344650"/>
                    </a:ext>
                  </a:extLst>
                </a:gridCol>
                <a:gridCol w="1519667">
                  <a:extLst>
                    <a:ext uri="{9D8B030D-6E8A-4147-A177-3AD203B41FA5}">
                      <a16:colId xmlns:a16="http://schemas.microsoft.com/office/drawing/2014/main" val="2384168043"/>
                    </a:ext>
                  </a:extLst>
                </a:gridCol>
                <a:gridCol w="1519667">
                  <a:extLst>
                    <a:ext uri="{9D8B030D-6E8A-4147-A177-3AD203B41FA5}">
                      <a16:colId xmlns:a16="http://schemas.microsoft.com/office/drawing/2014/main" val="2309897483"/>
                    </a:ext>
                  </a:extLst>
                </a:gridCol>
                <a:gridCol w="1519667">
                  <a:extLst>
                    <a:ext uri="{9D8B030D-6E8A-4147-A177-3AD203B41FA5}">
                      <a16:colId xmlns:a16="http://schemas.microsoft.com/office/drawing/2014/main" val="2536955604"/>
                    </a:ext>
                  </a:extLst>
                </a:gridCol>
              </a:tblGrid>
              <a:tr h="4419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Tool off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BD-YUV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</a:t>
                      </a:r>
                      <a:endParaRPr lang="ja-JP" sz="32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773039160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AFF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6788700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AMVR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0.70%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793321968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BCW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5543479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BDOF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0.58%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0607267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CIIP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272605593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DMVR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0.94%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3693844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MMVD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2064675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SbTMVP</a:t>
                      </a:r>
                      <a:endParaRPr lang="en-US" sz="2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15184462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SBT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57498917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SMVD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7878802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TMVP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0.96%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152363906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TPM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0.60%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66808589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BDAA1AC-43B7-44B4-A0EC-C928D32AD00C}"/>
              </a:ext>
            </a:extLst>
          </p:cNvPr>
          <p:cNvSpPr txBox="1"/>
          <p:nvPr/>
        </p:nvSpPr>
        <p:spPr>
          <a:xfrm>
            <a:off x="124949" y="60616"/>
            <a:ext cx="53190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/>
              <a:t>Random Access (2/2)</a:t>
            </a:r>
            <a:endParaRPr kumimoji="1" lang="ja-JP" altLang="en-US" sz="4000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791B0019-A60B-4760-B9EE-44D2A3F3E3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309161"/>
              </p:ext>
            </p:extLst>
          </p:nvPr>
        </p:nvGraphicFramePr>
        <p:xfrm>
          <a:off x="7570904" y="1056387"/>
          <a:ext cx="4420374" cy="5450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3458">
                  <a:extLst>
                    <a:ext uri="{9D8B030D-6E8A-4147-A177-3AD203B41FA5}">
                      <a16:colId xmlns:a16="http://schemas.microsoft.com/office/drawing/2014/main" val="551763780"/>
                    </a:ext>
                  </a:extLst>
                </a:gridCol>
                <a:gridCol w="1473458">
                  <a:extLst>
                    <a:ext uri="{9D8B030D-6E8A-4147-A177-3AD203B41FA5}">
                      <a16:colId xmlns:a16="http://schemas.microsoft.com/office/drawing/2014/main" val="3127095760"/>
                    </a:ext>
                  </a:extLst>
                </a:gridCol>
                <a:gridCol w="1473458">
                  <a:extLst>
                    <a:ext uri="{9D8B030D-6E8A-4147-A177-3AD203B41FA5}">
                      <a16:colId xmlns:a16="http://schemas.microsoft.com/office/drawing/2014/main" val="1540549896"/>
                    </a:ext>
                  </a:extLst>
                </a:gridCol>
              </a:tblGrid>
              <a:tr h="4419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SDR</a:t>
                      </a:r>
                      <a:endParaRPr lang="ja-JP" sz="24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</a:t>
                      </a:r>
                      <a:endParaRPr lang="ja-JP" sz="24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Ratio</a:t>
                      </a:r>
                      <a:endParaRPr lang="ja-JP" sz="24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4147010846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2.35%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-1.82%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22.5%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96032982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1.16%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-0.46%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60.5%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35383667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-0.24%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48.4%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389769703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0.63%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90.8%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29433992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35.6%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16876950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0.88%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106.8%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46026858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0.60%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53.3%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58309611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85.2%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0643008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0.31%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64.1%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97450544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72.6%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19773358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1.14%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84.1%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31345816"/>
                  </a:ext>
                </a:extLst>
              </a:tr>
              <a:tr h="417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0.43%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141.2%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37956361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8F89B16-059F-4BA4-899B-7D9DF5F8B45F}"/>
              </a:ext>
            </a:extLst>
          </p:cNvPr>
          <p:cNvSpPr txBox="1"/>
          <p:nvPr/>
        </p:nvSpPr>
        <p:spPr>
          <a:xfrm>
            <a:off x="10538727" y="0"/>
            <a:ext cx="1653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JVET-O0657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909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9F13F79-9CD9-4792-B491-8DDB6F8345D8}"/>
              </a:ext>
            </a:extLst>
          </p:cNvPr>
          <p:cNvSpPr txBox="1"/>
          <p:nvPr/>
        </p:nvSpPr>
        <p:spPr>
          <a:xfrm>
            <a:off x="10538727" y="0"/>
            <a:ext cx="1653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JVET-O0657</a:t>
            </a:r>
            <a:endParaRPr kumimoji="1" lang="ja-JP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2EB928E-95D4-4778-A070-6D7F77913067}"/>
              </a:ext>
            </a:extLst>
          </p:cNvPr>
          <p:cNvSpPr txBox="1"/>
          <p:nvPr/>
        </p:nvSpPr>
        <p:spPr>
          <a:xfrm>
            <a:off x="124949" y="60616"/>
            <a:ext cx="30315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Observation</a:t>
            </a:r>
            <a:endParaRPr kumimoji="1"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DE639A5-3647-4A55-B081-72E11C58C87A}"/>
              </a:ext>
            </a:extLst>
          </p:cNvPr>
          <p:cNvSpPr txBox="1"/>
          <p:nvPr/>
        </p:nvSpPr>
        <p:spPr>
          <a:xfrm>
            <a:off x="658424" y="882802"/>
            <a:ext cx="1121812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More gain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Chroma related tools such as CCLM, CST, and JCCR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These tools bring huge gain (~100% BD-rate gain for </a:t>
            </a:r>
            <a:r>
              <a:rPr lang="en-US" altLang="ja-JP" sz="2000" dirty="0" err="1">
                <a:latin typeface="Arial" panose="020B0604020202020204" pitchFamily="34" charset="0"/>
                <a:cs typeface="Arial" panose="020B0604020202020204" pitchFamily="34" charset="0"/>
              </a:rPr>
              <a:t>Cb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 and Cr) for some specific sequences, which pulls up the average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MTS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More gain for 4K in SDR as well (~1.4%(AI), -0.8%(RA) for ClassA1)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Less gain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AFF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Some sequences do not include affine motion. In SDR case, huge </a:t>
            </a:r>
            <a:r>
              <a:rPr lang="en-US" altLang="ja-JP" sz="2000">
                <a:latin typeface="Arial" panose="020B0604020202020204" pitchFamily="34" charset="0"/>
                <a:cs typeface="Arial" panose="020B0604020202020204" pitchFamily="34" charset="0"/>
              </a:rPr>
              <a:t>gain for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ClassA2 pull up the average.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MRL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Most gain is gone. In SDR, gain for high resolution is smaller (0.07% for ClassA1).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CIIP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Most gain was gone</a:t>
            </a:r>
          </a:p>
        </p:txBody>
      </p:sp>
    </p:spTree>
    <p:extLst>
      <p:ext uri="{BB962C8B-B14F-4D97-AF65-F5344CB8AC3E}">
        <p14:creationId xmlns:p14="http://schemas.microsoft.com/office/powerpoint/2010/main" val="3880455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650</Words>
  <Application>Microsoft Office PowerPoint</Application>
  <PresentationFormat>ワイド画面</PresentationFormat>
  <Paragraphs>289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3" baseType="lpstr">
      <vt:lpstr>ＭＳ Ｐゴシック</vt:lpstr>
      <vt:lpstr>游ゴシック</vt:lpstr>
      <vt:lpstr>游ゴシック Light</vt:lpstr>
      <vt:lpstr>游明朝</vt:lpstr>
      <vt:lpstr>Arial</vt:lpstr>
      <vt:lpstr>Wingdings</vt:lpstr>
      <vt:lpstr>Office テーマ</vt:lpstr>
      <vt:lpstr>AHG7: Tool-on/off experiments for HLG CTC sequences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岩村　俊輔</dc:creator>
  <cp:lastModifiedBy>岩村　俊輔</cp:lastModifiedBy>
  <cp:revision>11</cp:revision>
  <dcterms:created xsi:type="dcterms:W3CDTF">2019-07-08T13:01:34Z</dcterms:created>
  <dcterms:modified xsi:type="dcterms:W3CDTF">2019-07-08T15:34:09Z</dcterms:modified>
</cp:coreProperties>
</file>