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2"/>
  </p:notesMasterIdLst>
  <p:handoutMasterIdLst>
    <p:handoutMasterId r:id="rId13"/>
  </p:handoutMasterIdLst>
  <p:sldIdLst>
    <p:sldId id="396" r:id="rId4"/>
    <p:sldId id="567" r:id="rId5"/>
    <p:sldId id="574" r:id="rId6"/>
    <p:sldId id="575" r:id="rId7"/>
    <p:sldId id="566" r:id="rId8"/>
    <p:sldId id="572" r:id="rId9"/>
    <p:sldId id="260" r:id="rId10"/>
    <p:sldId id="573" r:id="rId1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8070C"/>
    <a:srgbClr val="0000FF"/>
    <a:srgbClr val="00CC00"/>
    <a:srgbClr val="155881"/>
    <a:srgbClr val="404040"/>
    <a:srgbClr val="33CCFF"/>
    <a:srgbClr val="4790BD"/>
    <a:srgbClr val="1F85C3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7087" autoAdjust="0"/>
  </p:normalViewPr>
  <p:slideViewPr>
    <p:cSldViewPr>
      <p:cViewPr varScale="1">
        <p:scale>
          <a:sx n="91" d="100"/>
          <a:sy n="91" d="100"/>
        </p:scale>
        <p:origin x="413" y="5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7" d="100"/>
          <a:sy n="67" d="100"/>
        </p:scale>
        <p:origin x="153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2019/7/5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2019/7/5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7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JVET-O0652</a:t>
            </a: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737619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tx1"/>
                </a:solidFill>
                <a:latin typeface="Arial"/>
              </a:rPr>
              <a:t>JVET-N0</a:t>
            </a:r>
            <a:r>
              <a:rPr lang="en-US" altLang="zh-CN" sz="1051" b="0" dirty="0" smtClean="0">
                <a:solidFill>
                  <a:schemeClr val="tx1"/>
                </a:solidFill>
                <a:latin typeface="Arial"/>
              </a:rPr>
              <a:t>652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Excel_Macro-Enabled_Worksheet2.xlsm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3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Excel_Macro-Enabled_Worksheet4.xlsm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5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Excel_Macro-Enabled_Worksheet6.xlsm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409" y="2571750"/>
            <a:ext cx="9110591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latin typeface="FrutigerNext LT Medium"/>
                <a:ea typeface="宋体" charset="-122"/>
              </a:rPr>
              <a:t>JVET-O0652</a:t>
            </a:r>
            <a: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  <a:t/>
            </a:r>
            <a:br>
              <a:rPr lang="en-US" altLang="zh-CN" sz="2000" b="0" dirty="0">
                <a:solidFill>
                  <a:srgbClr val="990000"/>
                </a:solidFill>
                <a:latin typeface="FrutigerNext LT Medium"/>
                <a:ea typeface="宋体" charset="-122"/>
              </a:rPr>
            </a:br>
            <a:r>
              <a:rPr lang="en-US" sz="2000" b="0" dirty="0">
                <a:solidFill>
                  <a:srgbClr val="990000"/>
                </a:solidFill>
                <a:ea typeface="宋体" charset="-122"/>
              </a:rPr>
              <a:t>CE4-related: Line buffer size reduction method for switchable interpolation filter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84168" y="3363838"/>
            <a:ext cx="18184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Timofey Solovyev</a:t>
            </a:r>
          </a:p>
          <a:p>
            <a:r>
              <a:rPr lang="en-GB" dirty="0" smtClean="0"/>
              <a:t>Sergey Ikonin</a:t>
            </a:r>
          </a:p>
          <a:p>
            <a:r>
              <a:rPr lang="en-GB" dirty="0" smtClean="0"/>
              <a:t>Elena Alshina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51470"/>
            <a:ext cx="7660649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Problem statement 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55650" y="1221585"/>
            <a:ext cx="7848797" cy="3145631"/>
          </a:xfrm>
        </p:spPr>
        <p:txBody>
          <a:bodyPr/>
          <a:lstStyle/>
          <a:p>
            <a:r>
              <a:rPr lang="en-US" dirty="0" smtClean="0"/>
              <a:t>In CE 4-1 interpolation filter index propagation is allowed across CTU boundaries</a:t>
            </a:r>
            <a:endParaRPr lang="ru-RU" dirty="0" smtClean="0"/>
          </a:p>
          <a:p>
            <a:r>
              <a:rPr lang="en-US" dirty="0" smtClean="0"/>
              <a:t>Additional bit should be stored in line buffer for each 4 pixels</a:t>
            </a:r>
          </a:p>
          <a:p>
            <a:r>
              <a:rPr lang="en-US" dirty="0" smtClean="0"/>
              <a:t>For the 4K video </a:t>
            </a:r>
            <a:r>
              <a:rPr lang="ru-RU" dirty="0" smtClean="0"/>
              <a:t>960 </a:t>
            </a:r>
            <a:r>
              <a:rPr lang="en-US" dirty="0" smtClean="0"/>
              <a:t>bits (120 bytes) should be additionally stored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17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Simulation results on top of adopted CE4-1.2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168973"/>
              </p:ext>
            </p:extLst>
          </p:nvPr>
        </p:nvGraphicFramePr>
        <p:xfrm>
          <a:off x="251520" y="1491630"/>
          <a:ext cx="4176464" cy="1675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Macro-Enabled Worksheet" r:id="rId3" imgW="4404342" imgH="1767667" progId="Excel.SheetMacroEnabled.12">
                  <p:embed/>
                </p:oleObj>
              </mc:Choice>
              <mc:Fallback>
                <p:oleObj name="Macro-Enabled Worksheet" r:id="rId3" imgW="4404342" imgH="176766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491630"/>
                        <a:ext cx="4176464" cy="1675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284525"/>
              </p:ext>
            </p:extLst>
          </p:nvPr>
        </p:nvGraphicFramePr>
        <p:xfrm>
          <a:off x="4644008" y="1491631"/>
          <a:ext cx="4176464" cy="1675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Macro-Enabled Worksheet" r:id="rId5" imgW="4404342" imgH="1767667" progId="Excel.SheetMacroEnabled.12">
                  <p:embed/>
                </p:oleObj>
              </mc:Choice>
              <mc:Fallback>
                <p:oleObj name="Macro-Enabled Worksheet" r:id="rId5" imgW="4404342" imgH="176766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491631"/>
                        <a:ext cx="4176464" cy="1675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451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Simulation results on top of adopted CE4-1.3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820153"/>
              </p:ext>
            </p:extLst>
          </p:nvPr>
        </p:nvGraphicFramePr>
        <p:xfrm>
          <a:off x="251520" y="1491630"/>
          <a:ext cx="4186137" cy="1679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Macro-Enabled Worksheet" r:id="rId3" imgW="4404342" imgH="1767667" progId="Excel.SheetMacroEnabled.12">
                  <p:embed/>
                </p:oleObj>
              </mc:Choice>
              <mc:Fallback>
                <p:oleObj name="Macro-Enabled Worksheet" r:id="rId3" imgW="4404342" imgH="176766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491630"/>
                        <a:ext cx="4186137" cy="1679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433223"/>
              </p:ext>
            </p:extLst>
          </p:nvPr>
        </p:nvGraphicFramePr>
        <p:xfrm>
          <a:off x="4644008" y="1491629"/>
          <a:ext cx="4186137" cy="1679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Macro-Enabled Worksheet" r:id="rId5" imgW="4404342" imgH="1767667" progId="Excel.SheetMacroEnabled.12">
                  <p:embed/>
                </p:oleObj>
              </mc:Choice>
              <mc:Fallback>
                <p:oleObj name="Macro-Enabled Worksheet" r:id="rId5" imgW="4404342" imgH="176766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491629"/>
                        <a:ext cx="4186137" cy="1679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03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Conclusion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50" y="1221585"/>
            <a:ext cx="8064822" cy="3145631"/>
          </a:xfrm>
        </p:spPr>
        <p:txBody>
          <a:bodyPr/>
          <a:lstStyle/>
          <a:p>
            <a:r>
              <a:rPr lang="en-US" dirty="0" smtClean="0"/>
              <a:t>Line buffer method for Switchable interpolation filter is proposed</a:t>
            </a:r>
            <a:endParaRPr lang="ru-RU" dirty="0" smtClean="0"/>
          </a:p>
          <a:p>
            <a:r>
              <a:rPr lang="ru-RU" dirty="0" smtClean="0"/>
              <a:t>960 </a:t>
            </a:r>
            <a:r>
              <a:rPr lang="en-US" dirty="0" smtClean="0"/>
              <a:t>bits (120 bytes) is saved for 4K video</a:t>
            </a:r>
          </a:p>
          <a:p>
            <a:r>
              <a:rPr lang="en-US" dirty="0" smtClean="0"/>
              <a:t>0.02% / 0.03% loss was observed for RA / LDB on top of CE4-1.2</a:t>
            </a:r>
          </a:p>
          <a:p>
            <a:r>
              <a:rPr lang="en-US" dirty="0"/>
              <a:t>0.02% / </a:t>
            </a:r>
            <a:r>
              <a:rPr lang="en-US" dirty="0" smtClean="0"/>
              <a:t>-0.02% </a:t>
            </a:r>
            <a:r>
              <a:rPr lang="en-US" dirty="0"/>
              <a:t>loss was observed for RA / LDB on top of </a:t>
            </a:r>
            <a:r>
              <a:rPr lang="en-US" dirty="0" smtClean="0"/>
              <a:t>CE4-1.3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47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563638"/>
            <a:ext cx="7632700" cy="653653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Thanks to HHI for the crosscheck!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19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433048" cy="3476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Simulation results on top of adopted CE4-1.2 with the </a:t>
            </a:r>
            <a:r>
              <a:rPr lang="en-US" sz="2400" b="0" dirty="0" err="1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bugfix</a:t>
            </a:r>
            <a:endParaRPr lang="en-GB" sz="240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182970"/>
              </p:ext>
            </p:extLst>
          </p:nvPr>
        </p:nvGraphicFramePr>
        <p:xfrm>
          <a:off x="323528" y="1828405"/>
          <a:ext cx="4177888" cy="1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Macro-Enabled Worksheet" r:id="rId3" imgW="4404342" imgH="1767667" progId="Excel.SheetMacroEnabled.12">
                  <p:embed/>
                </p:oleObj>
              </mc:Choice>
              <mc:Fallback>
                <p:oleObj name="Macro-Enabled Worksheet" r:id="rId3" imgW="4404342" imgH="176766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1828405"/>
                        <a:ext cx="4177888" cy="1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028018"/>
              </p:ext>
            </p:extLst>
          </p:nvPr>
        </p:nvGraphicFramePr>
        <p:xfrm>
          <a:off x="4714593" y="1828406"/>
          <a:ext cx="4177888" cy="1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5" name="Macro-Enabled Worksheet" r:id="rId5" imgW="4404342" imgH="1767667" progId="Excel.SheetMacroEnabled.12">
                  <p:embed/>
                </p:oleObj>
              </mc:Choice>
              <mc:Fallback>
                <p:oleObj name="Macro-Enabled Worksheet" r:id="rId5" imgW="4404342" imgH="176766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4593" y="1828406"/>
                        <a:ext cx="4177888" cy="1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939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38069</TotalTime>
  <Words>146</Words>
  <Application>Microsoft Office PowerPoint</Application>
  <PresentationFormat>On-screen Show (16:9)</PresentationFormat>
  <Paragraphs>31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微软雅黑</vt:lpstr>
      <vt:lpstr>ＭＳ Ｐゴシック</vt:lpstr>
      <vt:lpstr>宋体</vt:lpstr>
      <vt:lpstr>Arial</vt:lpstr>
      <vt:lpstr>Calibri</vt:lpstr>
      <vt:lpstr>FrutigerNext LT Medium</vt:lpstr>
      <vt:lpstr>黑体</vt:lpstr>
      <vt:lpstr>华文细黑</vt:lpstr>
      <vt:lpstr>Wingdings</vt:lpstr>
      <vt:lpstr>5_以客户为中心</vt:lpstr>
      <vt:lpstr>14_主题1</vt:lpstr>
      <vt:lpstr>17_主题1</vt:lpstr>
      <vt:lpstr>Macro-Enabled Worksheet</vt:lpstr>
      <vt:lpstr>JVET-O0652 CE4-related: Line buffer size reduction method for switchable interpolation filter</vt:lpstr>
      <vt:lpstr>Problem statement </vt:lpstr>
      <vt:lpstr>Simulation results on top of adopted CE4-1.2</vt:lpstr>
      <vt:lpstr>Simulation results on top of adopted CE4-1.3</vt:lpstr>
      <vt:lpstr>Conclusion</vt:lpstr>
      <vt:lpstr>Thanks to HHI for the crosscheck!</vt:lpstr>
      <vt:lpstr>PowerPoint Presentation</vt:lpstr>
      <vt:lpstr>Simulation results on top of adopted CE4-1.2 with the bugfix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Solovyev Timofey</cp:lastModifiedBy>
  <cp:revision>1287</cp:revision>
  <dcterms:created xsi:type="dcterms:W3CDTF">2014-12-10T06:05:08Z</dcterms:created>
  <dcterms:modified xsi:type="dcterms:W3CDTF">2019-07-05T08:17:44Z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(3)sW1rkxh/+3bBBjMfY0gtdL5DCpNBeMoNwcJvZrehEZqizPZoGfrtecwAcwg5U6qrPwNkJjbq
RB4AU8lBkrNOaiS5CKEMtX18cWsvbbCPxfKRDsUzX998GFrQqd0o6SUOJFlORXBw/21M41IR
A8cFjDZMtQli6QW4tskFz9Mexs7rE5yu4i9Ii7Kso1II9+9wPLdyNH/5E41uo2+3qwSeh9H8
sWsx3aMrK8lUcSLGuO</vt:lpwstr>
  </property>
  <property fmtid="{D5CDD505-2E9C-101B-9397-08002B2CF9AE}" pid="10" name="_2015_ms_pID_7253431">
    <vt:lpwstr>knniYfd8wmI6oHW/LZQzoRGNXECU+mEJUblwAVW9Ifc5gDTHy3kCCf
vzfpsBnWGI8OkIWyMsdEQSfdoWpR6xnTdHSnqQVMDwyLG9rd632mTFrLcjou4wMGKkNYGbUo
xuzQAfNn9zoDcIi/ThBmQ+/pJAzOqEZVtIARuFA7UfrU3l2SQ98i5lqBFi0Q0RZSRwwVRPP/
ZTDZc2XTbNLg9GoZJkDeDCG10hT2oTo+ZdJr</vt:lpwstr>
  </property>
  <property fmtid="{D5CDD505-2E9C-101B-9397-08002B2CF9AE}" pid="11" name="_2015_ms_pID_7253432">
    <vt:lpwstr>gg==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