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sldIdLst>
    <p:sldId id="256" r:id="rId3"/>
    <p:sldId id="257" r:id="rId4"/>
    <p:sldId id="277" r:id="rId5"/>
    <p:sldId id="278" r:id="rId6"/>
    <p:sldId id="275" r:id="rId7"/>
    <p:sldId id="276" r:id="rId8"/>
    <p:sldId id="279" r:id="rId9"/>
    <p:sldId id="280" r:id="rId10"/>
    <p:sldId id="284" r:id="rId11"/>
    <p:sldId id="281"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6E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809" autoAdjust="0"/>
  </p:normalViewPr>
  <p:slideViewPr>
    <p:cSldViewPr snapToGrid="0">
      <p:cViewPr varScale="1">
        <p:scale>
          <a:sx n="61" d="100"/>
          <a:sy n="61" d="100"/>
        </p:scale>
        <p:origin x="1428"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494968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2540660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3993038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448964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pic>
        <p:nvPicPr>
          <p:cNvPr id="7" name="图片 6"/>
          <p:cNvPicPr>
            <a:picLocks noChangeAspect="1"/>
          </p:cNvPicPr>
          <p:nvPr userDrawn="1"/>
        </p:nvPicPr>
        <p:blipFill>
          <a:blip r:embed="rId2"/>
          <a:stretch>
            <a:fillRect/>
          </a:stretch>
        </p:blipFill>
        <p:spPr>
          <a:xfrm>
            <a:off x="0" y="6305550"/>
            <a:ext cx="9144000" cy="552450"/>
          </a:xfrm>
          <a:prstGeom prst="rect">
            <a:avLst/>
          </a:prstGeom>
        </p:spPr>
      </p:pic>
    </p:spTree>
    <p:extLst>
      <p:ext uri="{BB962C8B-B14F-4D97-AF65-F5344CB8AC3E}">
        <p14:creationId xmlns:p14="http://schemas.microsoft.com/office/powerpoint/2010/main" val="42734854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16006476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2556463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33845" y="2507551"/>
            <a:ext cx="3867150"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2507551"/>
            <a:ext cx="3886201"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E73777-19A3-44C2-83B4-4CC7B75C7C22}"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1417036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E73777-19A3-44C2-83B4-4CC7B75C7C22}"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3379401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3857294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3879898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pic>
        <p:nvPicPr>
          <p:cNvPr id="7" name="图片 6"/>
          <p:cNvPicPr>
            <a:picLocks noChangeAspect="1"/>
          </p:cNvPicPr>
          <p:nvPr userDrawn="1"/>
        </p:nvPicPr>
        <p:blipFill>
          <a:blip r:embed="rId2"/>
          <a:stretch>
            <a:fillRect/>
          </a:stretch>
        </p:blipFill>
        <p:spPr>
          <a:xfrm>
            <a:off x="0" y="6305550"/>
            <a:ext cx="9144000" cy="552450"/>
          </a:xfrm>
          <a:prstGeom prst="rect">
            <a:avLst/>
          </a:prstGeom>
        </p:spPr>
      </p:pic>
      <p:cxnSp>
        <p:nvCxnSpPr>
          <p:cNvPr id="8" name="直接连接符 4"/>
          <p:cNvCxnSpPr/>
          <p:nvPr userDrawn="1"/>
        </p:nvCxnSpPr>
        <p:spPr>
          <a:xfrm>
            <a:off x="421972" y="1524054"/>
            <a:ext cx="8240751" cy="0"/>
          </a:xfrm>
          <a:prstGeom prst="line">
            <a:avLst/>
          </a:prstGeom>
          <a:ln w="22225">
            <a:solidFill>
              <a:srgbClr val="F76E07"/>
            </a:solidFill>
          </a:ln>
        </p:spPr>
        <p:style>
          <a:lnRef idx="1">
            <a:schemeClr val="accent1"/>
          </a:lnRef>
          <a:fillRef idx="0">
            <a:schemeClr val="accent1"/>
          </a:fillRef>
          <a:effectRef idx="0">
            <a:schemeClr val="accent1"/>
          </a:effectRef>
          <a:fontRef idx="minor">
            <a:schemeClr val="tx1"/>
          </a:fontRef>
        </p:style>
      </p:cxnSp>
      <p:pic>
        <p:nvPicPr>
          <p:cNvPr id="9" name="图片 5"/>
          <p:cNvPicPr>
            <a:picLocks noChangeAspect="1"/>
          </p:cNvPicPr>
          <p:nvPr userDrawn="1"/>
        </p:nvPicPr>
        <p:blipFill>
          <a:blip r:embed="rId3"/>
          <a:stretch>
            <a:fillRect/>
          </a:stretch>
        </p:blipFill>
        <p:spPr>
          <a:xfrm>
            <a:off x="6157912" y="14296"/>
            <a:ext cx="2986088" cy="1085850"/>
          </a:xfrm>
          <a:prstGeom prst="rect">
            <a:avLst/>
          </a:prstGeom>
        </p:spPr>
      </p:pic>
    </p:spTree>
    <p:extLst>
      <p:ext uri="{BB962C8B-B14F-4D97-AF65-F5344CB8AC3E}">
        <p14:creationId xmlns:p14="http://schemas.microsoft.com/office/powerpoint/2010/main" val="28056324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5787778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32178710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2874973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1961992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2150150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33845" y="2507551"/>
            <a:ext cx="3867150"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2507551"/>
            <a:ext cx="3886201"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E73777-19A3-44C2-83B4-4CC7B75C7C22}"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3631922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E73777-19A3-44C2-83B4-4CC7B75C7C22}"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1213928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2001763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3558684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33A38E64-9B8B-4F89-8E31-338FF1DD5C26}"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3235078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40008747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33A38E64-9B8B-4F89-8E31-338FF1DD5C26}" type="datetimeFigureOut">
              <a:rPr lang="zh-CN" altLang="en-US" smtClean="0"/>
              <a:t>2019/7/4</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A3E73777-19A3-44C2-83B4-4CC7B75C7C22}" type="slidenum">
              <a:rPr lang="zh-CN" altLang="en-US" smtClean="0"/>
              <a:t>‹#›</a:t>
            </a:fld>
            <a:endParaRPr lang="zh-CN" altLang="en-US"/>
          </a:p>
        </p:txBody>
      </p:sp>
    </p:spTree>
    <p:extLst>
      <p:ext uri="{BB962C8B-B14F-4D97-AF65-F5344CB8AC3E}">
        <p14:creationId xmlns:p14="http://schemas.microsoft.com/office/powerpoint/2010/main" val="10645110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CA" dirty="0"/>
              <a:t> JVET-O0641</a:t>
            </a:r>
            <a:br>
              <a:rPr lang="en-CA" dirty="0"/>
            </a:br>
            <a:r>
              <a:rPr lang="en-US" altLang="zh-TW" sz="4800" dirty="0"/>
              <a:t>AHG 8: JVET Common test conditions for adaptive resolution change</a:t>
            </a:r>
            <a:endParaRPr lang="zh-CN" altLang="en-US" sz="4400" dirty="0"/>
          </a:p>
        </p:txBody>
      </p:sp>
      <p:sp>
        <p:nvSpPr>
          <p:cNvPr id="3" name="副标题 2"/>
          <p:cNvSpPr>
            <a:spLocks noGrp="1"/>
          </p:cNvSpPr>
          <p:nvPr>
            <p:ph type="subTitle" idx="1"/>
          </p:nvPr>
        </p:nvSpPr>
        <p:spPr>
          <a:xfrm>
            <a:off x="789353" y="3253078"/>
            <a:ext cx="7711831" cy="1655762"/>
          </a:xfrm>
        </p:spPr>
        <p:txBody>
          <a:bodyPr anchor="b"/>
          <a:lstStyle/>
          <a:p>
            <a:pPr hangingPunct="0"/>
            <a:r>
              <a:rPr lang="de-DE" dirty="0"/>
              <a:t>Mohammed Golam Sarwer,</a:t>
            </a:r>
            <a:r>
              <a:rPr lang="en-US" dirty="0"/>
              <a:t> </a:t>
            </a:r>
            <a:r>
              <a:rPr lang="de-DE" dirty="0"/>
              <a:t>Ruling Liao, Jie Chen, Daniel Luo, Yan Ye</a:t>
            </a:r>
            <a:r>
              <a:rPr lang="de-DE" altLang="zh-CN" dirty="0"/>
              <a:t>(Alibaba)</a:t>
            </a:r>
          </a:p>
        </p:txBody>
      </p:sp>
      <p:pic>
        <p:nvPicPr>
          <p:cNvPr id="4" name="图片 3"/>
          <p:cNvPicPr>
            <a:picLocks noChangeAspect="1"/>
          </p:cNvPicPr>
          <p:nvPr/>
        </p:nvPicPr>
        <p:blipFill>
          <a:blip r:embed="rId2"/>
          <a:stretch>
            <a:fillRect/>
          </a:stretch>
        </p:blipFill>
        <p:spPr>
          <a:xfrm>
            <a:off x="6157912" y="14296"/>
            <a:ext cx="2986088" cy="1085850"/>
          </a:xfrm>
          <a:prstGeom prst="rect">
            <a:avLst/>
          </a:prstGeom>
        </p:spPr>
      </p:pic>
      <p:pic>
        <p:nvPicPr>
          <p:cNvPr id="5" name="图片 4"/>
          <p:cNvPicPr>
            <a:picLocks noChangeAspect="1"/>
          </p:cNvPicPr>
          <p:nvPr/>
        </p:nvPicPr>
        <p:blipFill>
          <a:blip r:embed="rId3"/>
          <a:stretch>
            <a:fillRect/>
          </a:stretch>
        </p:blipFill>
        <p:spPr>
          <a:xfrm>
            <a:off x="0" y="6305550"/>
            <a:ext cx="9144000" cy="552450"/>
          </a:xfrm>
          <a:prstGeom prst="rect">
            <a:avLst/>
          </a:prstGeom>
        </p:spPr>
      </p:pic>
    </p:spTree>
    <p:extLst>
      <p:ext uri="{BB962C8B-B14F-4D97-AF65-F5344CB8AC3E}">
        <p14:creationId xmlns:p14="http://schemas.microsoft.com/office/powerpoint/2010/main" val="31955047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a:t>
            </a:r>
          </a:p>
        </p:txBody>
      </p:sp>
      <p:sp>
        <p:nvSpPr>
          <p:cNvPr id="3" name="Content Placeholder 2"/>
          <p:cNvSpPr>
            <a:spLocks noGrp="1"/>
          </p:cNvSpPr>
          <p:nvPr>
            <p:ph idx="1"/>
          </p:nvPr>
        </p:nvSpPr>
        <p:spPr/>
        <p:txBody>
          <a:bodyPr>
            <a:normAutofit/>
          </a:bodyPr>
          <a:lstStyle/>
          <a:p>
            <a:pPr lvl="0" hangingPunct="0"/>
            <a:r>
              <a:rPr lang="en-CA" b="1" dirty="0"/>
              <a:t>Selection of resampling ratios</a:t>
            </a:r>
            <a:r>
              <a:rPr lang="en-CA" dirty="0"/>
              <a:t>: the same resampling ratios for all sequences, or adjust the resampling ratios according to the input video resolution?</a:t>
            </a:r>
            <a:endParaRPr lang="en-US" dirty="0"/>
          </a:p>
          <a:p>
            <a:pPr lvl="0" hangingPunct="0"/>
            <a:r>
              <a:rPr lang="en-CA" b="1" dirty="0"/>
              <a:t>Selection of resampling time instances</a:t>
            </a:r>
            <a:r>
              <a:rPr lang="en-CA" dirty="0"/>
              <a:t>: For example, the input 10-second video may be partitioned into 3 equal chunks (3.3 seconds per chunk), and </a:t>
            </a:r>
            <a:r>
              <a:rPr lang="en-CA" dirty="0" err="1"/>
              <a:t>downsampled</a:t>
            </a:r>
            <a:r>
              <a:rPr lang="en-CA" dirty="0"/>
              <a:t> at the start of the second chunk and </a:t>
            </a:r>
            <a:r>
              <a:rPr lang="en-CA" dirty="0" err="1"/>
              <a:t>upsampled</a:t>
            </a:r>
            <a:r>
              <a:rPr lang="en-CA" dirty="0"/>
              <a:t> at the start of the third chunk.</a:t>
            </a:r>
            <a:endParaRPr lang="en-US" dirty="0"/>
          </a:p>
          <a:p>
            <a:pPr lvl="0" hangingPunct="0"/>
            <a:r>
              <a:rPr lang="en-CA" b="1" dirty="0"/>
              <a:t>Selection of PSNR computation method(s): </a:t>
            </a:r>
            <a:r>
              <a:rPr lang="en-CA" dirty="0"/>
              <a:t>include using just one of the two PSNR computation methods, or using both of them?</a:t>
            </a:r>
          </a:p>
          <a:p>
            <a:pPr hangingPunct="0"/>
            <a:r>
              <a:rPr lang="en-CA" dirty="0"/>
              <a:t>This contribution further suggests to test both modes of resampling, i.e. picture-based and block-based, in a </a:t>
            </a:r>
            <a:r>
              <a:rPr lang="en-CA" b="1" dirty="0"/>
              <a:t>core experiment </a:t>
            </a:r>
            <a:r>
              <a:rPr lang="en-CA" dirty="0"/>
              <a:t>before selecting the solution that offers better performance vs. complexity trade-off.</a:t>
            </a:r>
            <a:endParaRPr lang="en-US" dirty="0"/>
          </a:p>
          <a:p>
            <a:pPr lvl="0" hangingPunct="0"/>
            <a:endParaRPr lang="en-US" dirty="0"/>
          </a:p>
          <a:p>
            <a:endParaRPr lang="en-US" dirty="0"/>
          </a:p>
        </p:txBody>
      </p:sp>
    </p:spTree>
    <p:extLst>
      <p:ext uri="{BB962C8B-B14F-4D97-AF65-F5344CB8AC3E}">
        <p14:creationId xmlns:p14="http://schemas.microsoft.com/office/powerpoint/2010/main" val="35940547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cs typeface="Times New Roman" panose="02020603050405020304" pitchFamily="18" charset="0"/>
              </a:rPr>
              <a:t>Introduction</a:t>
            </a:r>
            <a:endParaRPr lang="zh-CN" altLang="en-US" dirty="0">
              <a:cs typeface="Times New Roman" panose="02020603050405020304" pitchFamily="18" charset="0"/>
            </a:endParaRPr>
          </a:p>
        </p:txBody>
      </p:sp>
      <p:sp>
        <p:nvSpPr>
          <p:cNvPr id="3" name="内容占位符 2"/>
          <p:cNvSpPr>
            <a:spLocks noGrp="1"/>
          </p:cNvSpPr>
          <p:nvPr>
            <p:ph idx="1"/>
          </p:nvPr>
        </p:nvSpPr>
        <p:spPr>
          <a:xfrm>
            <a:off x="633844" y="1828801"/>
            <a:ext cx="8200873" cy="4351337"/>
          </a:xfrm>
        </p:spPr>
        <p:txBody>
          <a:bodyPr>
            <a:normAutofit/>
          </a:bodyPr>
          <a:lstStyle/>
          <a:p>
            <a:pPr>
              <a:lnSpc>
                <a:spcPct val="150000"/>
              </a:lnSpc>
            </a:pPr>
            <a:r>
              <a:rPr lang="en-US" altLang="zh-CN" sz="2400" dirty="0">
                <a:cs typeface="Times New Roman" panose="02020603050405020304" pitchFamily="18" charset="0"/>
              </a:rPr>
              <a:t>Supporting ARC with high coding efficiency is very important for video conferencing applications. </a:t>
            </a:r>
          </a:p>
          <a:p>
            <a:pPr>
              <a:lnSpc>
                <a:spcPct val="150000"/>
              </a:lnSpc>
            </a:pPr>
            <a:r>
              <a:rPr lang="en-US" altLang="zh-CN" sz="2400" dirty="0">
                <a:cs typeface="Times New Roman" panose="02020603050405020304" pitchFamily="18" charset="0"/>
              </a:rPr>
              <a:t>In order to evaluate different ARC-related coding technology proposals, the first step should be defining common test conditions,</a:t>
            </a:r>
          </a:p>
          <a:p>
            <a:pPr>
              <a:lnSpc>
                <a:spcPct val="150000"/>
              </a:lnSpc>
            </a:pPr>
            <a:r>
              <a:rPr lang="en-US" altLang="zh-CN" sz="2400" dirty="0">
                <a:cs typeface="Times New Roman" panose="02020603050405020304" pitchFamily="18" charset="0"/>
              </a:rPr>
              <a:t>This contribution proposes common test conditions for ARC. </a:t>
            </a:r>
          </a:p>
        </p:txBody>
      </p:sp>
      <p:cxnSp>
        <p:nvCxnSpPr>
          <p:cNvPr id="5" name="直接连接符 4"/>
          <p:cNvCxnSpPr/>
          <p:nvPr/>
        </p:nvCxnSpPr>
        <p:spPr>
          <a:xfrm>
            <a:off x="421972" y="1524054"/>
            <a:ext cx="8240751" cy="0"/>
          </a:xfrm>
          <a:prstGeom prst="line">
            <a:avLst/>
          </a:prstGeom>
          <a:ln w="22225">
            <a:solidFill>
              <a:srgbClr val="F76E07"/>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2"/>
          <a:stretch>
            <a:fillRect/>
          </a:stretch>
        </p:blipFill>
        <p:spPr>
          <a:xfrm>
            <a:off x="6157912" y="14296"/>
            <a:ext cx="2986088" cy="1085850"/>
          </a:xfrm>
          <a:prstGeom prst="rect">
            <a:avLst/>
          </a:prstGeom>
        </p:spPr>
      </p:pic>
      <p:pic>
        <p:nvPicPr>
          <p:cNvPr id="7" name="图片 6"/>
          <p:cNvPicPr>
            <a:picLocks noChangeAspect="1"/>
          </p:cNvPicPr>
          <p:nvPr/>
        </p:nvPicPr>
        <p:blipFill>
          <a:blip r:embed="rId3"/>
          <a:stretch>
            <a:fillRect/>
          </a:stretch>
        </p:blipFill>
        <p:spPr>
          <a:xfrm>
            <a:off x="0" y="6305550"/>
            <a:ext cx="9144000" cy="552450"/>
          </a:xfrm>
          <a:prstGeom prst="rect">
            <a:avLst/>
          </a:prstGeom>
        </p:spPr>
      </p:pic>
    </p:spTree>
    <p:extLst>
      <p:ext uri="{BB962C8B-B14F-4D97-AF65-F5344CB8AC3E}">
        <p14:creationId xmlns:p14="http://schemas.microsoft.com/office/powerpoint/2010/main" val="4769574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 test conditions</a:t>
            </a:r>
          </a:p>
        </p:txBody>
      </p:sp>
      <p:sp>
        <p:nvSpPr>
          <p:cNvPr id="3" name="Content Placeholder 2"/>
          <p:cNvSpPr>
            <a:spLocks noGrp="1"/>
          </p:cNvSpPr>
          <p:nvPr>
            <p:ph idx="1"/>
          </p:nvPr>
        </p:nvSpPr>
        <p:spPr/>
        <p:txBody>
          <a:bodyPr/>
          <a:lstStyle/>
          <a:p>
            <a:r>
              <a:rPr lang="en-US" dirty="0"/>
              <a:t>Sequences</a:t>
            </a:r>
          </a:p>
          <a:p>
            <a:pPr lvl="1"/>
            <a:r>
              <a:rPr lang="en-US" dirty="0"/>
              <a:t>Class B, C, and E (Mandatory)</a:t>
            </a:r>
          </a:p>
          <a:p>
            <a:pPr lvl="1"/>
            <a:r>
              <a:rPr lang="en-US" dirty="0"/>
              <a:t>Class D, F (Optional)</a:t>
            </a:r>
          </a:p>
          <a:p>
            <a:r>
              <a:rPr lang="en-US" dirty="0"/>
              <a:t>Configurations</a:t>
            </a:r>
          </a:p>
          <a:p>
            <a:pPr lvl="1"/>
            <a:r>
              <a:rPr lang="en-US" dirty="0"/>
              <a:t>LDB (Mandatory)</a:t>
            </a:r>
          </a:p>
          <a:p>
            <a:pPr lvl="1"/>
            <a:r>
              <a:rPr lang="en-US" dirty="0"/>
              <a:t>LDP (Optional)</a:t>
            </a:r>
          </a:p>
          <a:p>
            <a:pPr marL="171450" lvl="1">
              <a:spcBef>
                <a:spcPts val="750"/>
              </a:spcBef>
            </a:pPr>
            <a:r>
              <a:rPr lang="en-US" sz="2100" dirty="0"/>
              <a:t>Resolution change</a:t>
            </a:r>
            <a:br>
              <a:rPr lang="en-US" sz="2100" dirty="0"/>
            </a:br>
            <a:r>
              <a:rPr lang="en-US" dirty="0"/>
              <a:t>switch the resolution multiple times, and include both upscaling and downscaling in the test conditions. </a:t>
            </a:r>
            <a:endParaRPr lang="en-US" sz="2100" dirty="0"/>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6452" y="4668573"/>
            <a:ext cx="5251450" cy="1567180"/>
          </a:xfrm>
          <a:prstGeom prst="rect">
            <a:avLst/>
          </a:prstGeom>
          <a:noFill/>
        </p:spPr>
      </p:pic>
    </p:spTree>
    <p:extLst>
      <p:ext uri="{BB962C8B-B14F-4D97-AF65-F5344CB8AC3E}">
        <p14:creationId xmlns:p14="http://schemas.microsoft.com/office/powerpoint/2010/main" val="1448513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 test conditions</a:t>
            </a:r>
          </a:p>
        </p:txBody>
      </p:sp>
      <p:sp>
        <p:nvSpPr>
          <p:cNvPr id="3" name="Content Placeholder 2"/>
          <p:cNvSpPr>
            <a:spLocks noGrp="1"/>
          </p:cNvSpPr>
          <p:nvPr>
            <p:ph idx="1"/>
          </p:nvPr>
        </p:nvSpPr>
        <p:spPr/>
        <p:txBody>
          <a:bodyPr/>
          <a:lstStyle/>
          <a:p>
            <a:r>
              <a:rPr lang="en-US" dirty="0"/>
              <a:t>Resampling ratio</a:t>
            </a:r>
          </a:p>
          <a:p>
            <a:pPr lvl="1"/>
            <a:r>
              <a:rPr lang="en-US" dirty="0"/>
              <a:t>Straightforward scaling ratios such as 2:1 or 1:2, and 1.5:1 or 1:1.5. </a:t>
            </a:r>
          </a:p>
          <a:p>
            <a:pPr lvl="1"/>
            <a:r>
              <a:rPr lang="en-US" sz="1800" dirty="0"/>
              <a:t>The same scaling ratio in both dimensions</a:t>
            </a:r>
            <a:r>
              <a:rPr lang="en-US" dirty="0"/>
              <a:t>. </a:t>
            </a:r>
          </a:p>
        </p:txBody>
      </p:sp>
    </p:spTree>
    <p:extLst>
      <p:ext uri="{BB962C8B-B14F-4D97-AF65-F5344CB8AC3E}">
        <p14:creationId xmlns:p14="http://schemas.microsoft.com/office/powerpoint/2010/main" val="36835489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pipeline</a:t>
            </a:r>
          </a:p>
        </p:txBody>
      </p:sp>
      <p:sp>
        <p:nvSpPr>
          <p:cNvPr id="3" name="Content Placeholder 2"/>
          <p:cNvSpPr>
            <a:spLocks noGrp="1"/>
          </p:cNvSpPr>
          <p:nvPr>
            <p:ph idx="1"/>
          </p:nvPr>
        </p:nvSpPr>
        <p:spPr>
          <a:xfrm>
            <a:off x="633845" y="1828802"/>
            <a:ext cx="7886700" cy="492368"/>
          </a:xfrm>
        </p:spPr>
        <p:txBody>
          <a:bodyPr/>
          <a:lstStyle/>
          <a:p>
            <a:r>
              <a:rPr lang="en-US" dirty="0"/>
              <a:t>PSNR computations</a:t>
            </a:r>
          </a:p>
        </p:txBody>
      </p:sp>
      <p:pic>
        <p:nvPicPr>
          <p:cNvPr id="4" name="Picture 3"/>
          <p:cNvPicPr>
            <a:picLocks noChangeAspect="1"/>
          </p:cNvPicPr>
          <p:nvPr/>
        </p:nvPicPr>
        <p:blipFill>
          <a:blip r:embed="rId2"/>
          <a:stretch>
            <a:fillRect/>
          </a:stretch>
        </p:blipFill>
        <p:spPr>
          <a:xfrm>
            <a:off x="510126" y="2257475"/>
            <a:ext cx="4833182" cy="1750647"/>
          </a:xfrm>
          <a:prstGeom prst="rect">
            <a:avLst/>
          </a:prstGeom>
        </p:spPr>
      </p:pic>
      <p:sp>
        <p:nvSpPr>
          <p:cNvPr id="6" name="Rectangle 5"/>
          <p:cNvSpPr/>
          <p:nvPr/>
        </p:nvSpPr>
        <p:spPr>
          <a:xfrm>
            <a:off x="1085416" y="4354713"/>
            <a:ext cx="4572000" cy="1790234"/>
          </a:xfrm>
          <a:prstGeom prst="rect">
            <a:avLst/>
          </a:prstGeom>
        </p:spPr>
        <p:txBody>
          <a:bodyPr>
            <a:spAutoFit/>
          </a:bodyPr>
          <a:lstStyle/>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err="1">
                <a:solidFill>
                  <a:srgbClr val="000000"/>
                </a:solidFill>
                <a:latin typeface="Consolas" panose="020B0609020204030204" pitchFamily="49" charset="0"/>
                <a:ea typeface="DengXian"/>
                <a:cs typeface="Consolas" panose="020B0609020204030204" pitchFamily="49" charset="0"/>
              </a:rPr>
              <a:t>const</a:t>
            </a:r>
            <a:r>
              <a:rPr lang="en-US" sz="950" dirty="0">
                <a:solidFill>
                  <a:srgbClr val="000000"/>
                </a:solidFill>
                <a:latin typeface="Consolas" panose="020B0609020204030204" pitchFamily="49" charset="0"/>
                <a:ea typeface="DengXian"/>
                <a:cs typeface="Consolas" panose="020B0609020204030204" pitchFamily="49" charset="0"/>
              </a:rPr>
              <a:t> </a:t>
            </a:r>
            <a:r>
              <a:rPr lang="en-US" sz="950" dirty="0" err="1">
                <a:solidFill>
                  <a:srgbClr val="000000"/>
                </a:solidFill>
                <a:latin typeface="Consolas" panose="020B0609020204030204" pitchFamily="49" charset="0"/>
                <a:ea typeface="DengXian"/>
                <a:cs typeface="Consolas" panose="020B0609020204030204" pitchFamily="49" charset="0"/>
              </a:rPr>
              <a:t>int</a:t>
            </a:r>
            <a:r>
              <a:rPr lang="en-US" sz="950" dirty="0">
                <a:solidFill>
                  <a:srgbClr val="000000"/>
                </a:solidFill>
                <a:latin typeface="Consolas" panose="020B0609020204030204" pitchFamily="49" charset="0"/>
                <a:ea typeface="DengXian"/>
                <a:cs typeface="Consolas" panose="020B0609020204030204" pitchFamily="49" charset="0"/>
              </a:rPr>
              <a:t> </a:t>
            </a:r>
            <a:r>
              <a:rPr lang="en-US" sz="950" dirty="0" err="1">
                <a:solidFill>
                  <a:srgbClr val="000000"/>
                </a:solidFill>
                <a:latin typeface="Consolas" panose="020B0609020204030204" pitchFamily="49" charset="0"/>
                <a:ea typeface="DengXian"/>
                <a:cs typeface="Consolas" panose="020B0609020204030204" pitchFamily="49" charset="0"/>
              </a:rPr>
              <a:t>srcDownSampleFilter</a:t>
            </a:r>
            <a:r>
              <a:rPr lang="en-US" sz="950" dirty="0">
                <a:solidFill>
                  <a:srgbClr val="000000"/>
                </a:solidFill>
                <a:latin typeface="Consolas" panose="020B0609020204030204" pitchFamily="49" charset="0"/>
                <a:ea typeface="DengXian"/>
                <a:cs typeface="Consolas" panose="020B0609020204030204" pitchFamily="49" charset="0"/>
              </a:rPr>
              <a:t>[8][13] =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0, 5, -6, -10, 37, 76, 37, -10,  -6, 5, 0,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-1, 5, -3, -12, 29, 75, 45,  -7,  -8, 5, 0,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-1, 4, -1, -13, 22, 73, 52,  -3, -10, 4, 1,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-1, 4,  1, -13, 14, 70, 59,   2, -12, 3, 2,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-1, 3,  2, -13,  8, 65, 65,   8, -13, 2, 3,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-1, 2,  3, -12,  2, 59, 70,  14, -13, 1, 4,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0, 1,  4, -10, -3, 52, 73,  22, -13,-1, 4,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{0,  0, 0,  5,  -8, -7, 45, 75,  29, -12,-3, 5, -1}    </a:t>
            </a:r>
            <a:endParaRPr lang="en-US" sz="1100" dirty="0">
              <a:latin typeface="Times New Roman" panose="02020603050405020304" pitchFamily="18" charset="0"/>
              <a:ea typeface="DengXian"/>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50" dirty="0">
                <a:solidFill>
                  <a:srgbClr val="000000"/>
                </a:solidFill>
                <a:latin typeface="Consolas" panose="020B0609020204030204" pitchFamily="49" charset="0"/>
                <a:ea typeface="DengXian"/>
                <a:cs typeface="Consolas" panose="020B0609020204030204" pitchFamily="49" charset="0"/>
              </a:rPr>
              <a:t>};</a:t>
            </a:r>
            <a:endParaRPr lang="en-US" sz="1100" dirty="0">
              <a:effectLst/>
              <a:latin typeface="Times New Roman" panose="02020603050405020304" pitchFamily="18" charset="0"/>
              <a:ea typeface="DengXian"/>
            </a:endParaRPr>
          </a:p>
        </p:txBody>
      </p:sp>
      <p:sp>
        <p:nvSpPr>
          <p:cNvPr id="7" name="Rectangle 6"/>
          <p:cNvSpPr/>
          <p:nvPr/>
        </p:nvSpPr>
        <p:spPr>
          <a:xfrm>
            <a:off x="5795108" y="3132798"/>
            <a:ext cx="3005015" cy="2959785"/>
          </a:xfrm>
          <a:prstGeom prst="rect">
            <a:avLst/>
          </a:prstGeom>
        </p:spPr>
        <p:txBody>
          <a:bodyPr wrap="square">
            <a:spAutoFit/>
          </a:bodyPr>
          <a:lstStyle/>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err="1">
                <a:solidFill>
                  <a:srgbClr val="000000"/>
                </a:solidFill>
                <a:latin typeface="Consolas" panose="020B0609020204030204" pitchFamily="49" charset="0"/>
                <a:ea typeface="DengXian"/>
                <a:cs typeface="Consolas" panose="020B0609020204030204" pitchFamily="49" charset="0"/>
              </a:rPr>
              <a:t>Const</a:t>
            </a:r>
            <a:r>
              <a:rPr lang="en-US" sz="950" dirty="0">
                <a:solidFill>
                  <a:srgbClr val="000000"/>
                </a:solidFill>
                <a:latin typeface="Consolas" panose="020B0609020204030204" pitchFamily="49" charset="0"/>
                <a:ea typeface="DengXian"/>
                <a:cs typeface="Consolas" panose="020B0609020204030204" pitchFamily="49" charset="0"/>
              </a:rPr>
              <a:t> </a:t>
            </a:r>
            <a:r>
              <a:rPr lang="en-US" sz="950" dirty="0" err="1">
                <a:solidFill>
                  <a:srgbClr val="000000"/>
                </a:solidFill>
                <a:latin typeface="Consolas" panose="020B0609020204030204" pitchFamily="49" charset="0"/>
                <a:ea typeface="DengXian"/>
                <a:cs typeface="Consolas" panose="020B0609020204030204" pitchFamily="49" charset="0"/>
              </a:rPr>
              <a:t>int</a:t>
            </a:r>
            <a:r>
              <a:rPr lang="en-US" sz="950" dirty="0">
                <a:solidFill>
                  <a:srgbClr val="000000"/>
                </a:solidFill>
                <a:latin typeface="Consolas" panose="020B0609020204030204" pitchFamily="49" charset="0"/>
                <a:ea typeface="DengXian"/>
                <a:cs typeface="Consolas" panose="020B0609020204030204" pitchFamily="49" charset="0"/>
              </a:rPr>
              <a:t> </a:t>
            </a:r>
            <a:r>
              <a:rPr lang="en-US" sz="950" dirty="0" err="1">
                <a:solidFill>
                  <a:srgbClr val="000000"/>
                </a:solidFill>
                <a:latin typeface="Consolas" panose="020B0609020204030204" pitchFamily="49" charset="0"/>
                <a:ea typeface="DengXian"/>
                <a:cs typeface="Consolas" panose="020B0609020204030204" pitchFamily="49" charset="0"/>
              </a:rPr>
              <a:t>upSampleFilter</a:t>
            </a:r>
            <a:r>
              <a:rPr lang="en-US" sz="950" dirty="0">
                <a:solidFill>
                  <a:srgbClr val="000000"/>
                </a:solidFill>
                <a:latin typeface="Consolas" panose="020B0609020204030204" pitchFamily="49" charset="0"/>
                <a:ea typeface="DengXian"/>
                <a:cs typeface="Consolas" panose="020B0609020204030204" pitchFamily="49" charset="0"/>
              </a:rPr>
              <a:t>[16][8]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0, 0,   0, 64,  0,   0,  0,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0, 1,  -3, 63,  4,  -2,  1,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2,  -5, 62,  8,  -3,  1,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3,  -8, 60, 13,  -4,  1,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4, -10, 58, 17,  -5,  1,  0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4, -11, 52, 26,  -8,  3, -1 },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3,  -9, 47, 31, -10,  4,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4, -11, 45, 34, -10,  4,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4, -11, 40, 40, -11,  4, -1 },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4, -10, 34, 45, -11,  4,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4, -10, 31, 47,  -9,  3,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-1, 3,  -8, 26, 52, -11,  4,  -1 },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0, 1,  -5, 17, 58, -10,  4,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0, 1,  -4, 13, 60,  -8,   3,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0, 1,  -3,  8, 62,  -5,   2,  -1  },</a:t>
            </a:r>
            <a:endParaRPr lang="en-US" sz="1100" dirty="0">
              <a:latin typeface="Times New Roman" panose="02020603050405020304" pitchFamily="18" charset="0"/>
              <a:ea typeface="DengXian"/>
            </a:endParaRPr>
          </a:p>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50" dirty="0">
                <a:solidFill>
                  <a:srgbClr val="000000"/>
                </a:solidFill>
                <a:latin typeface="Consolas" panose="020B0609020204030204" pitchFamily="49" charset="0"/>
                <a:ea typeface="DengXian"/>
                <a:cs typeface="Consolas" panose="020B0609020204030204" pitchFamily="49" charset="0"/>
              </a:rPr>
              <a:t>  {  0, 1,  -2,  4, 63,  -3,   1,   0  }</a:t>
            </a:r>
            <a:endParaRPr lang="en-US" sz="1100" dirty="0">
              <a:latin typeface="Times New Roman" panose="02020603050405020304" pitchFamily="18" charset="0"/>
              <a:ea typeface="DengXian"/>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50" dirty="0">
                <a:solidFill>
                  <a:srgbClr val="000000"/>
                </a:solidFill>
                <a:latin typeface="Consolas" panose="020B0609020204030204" pitchFamily="49" charset="0"/>
                <a:ea typeface="DengXian"/>
                <a:cs typeface="Consolas" panose="020B0609020204030204" pitchFamily="49" charset="0"/>
              </a:rPr>
              <a:t>};</a:t>
            </a:r>
            <a:endParaRPr lang="en-US" sz="11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20612988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CA" b="1" dirty="0"/>
              <a:t>Block-based vs. picture-based resampling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79852525"/>
              </p:ext>
            </p:extLst>
          </p:nvPr>
        </p:nvGraphicFramePr>
        <p:xfrm>
          <a:off x="508000" y="1717967"/>
          <a:ext cx="8088923" cy="4178239"/>
        </p:xfrm>
        <a:graphic>
          <a:graphicData uri="http://schemas.openxmlformats.org/drawingml/2006/table">
            <a:tbl>
              <a:tblPr firstRow="1" firstCol="1" bandRow="1">
                <a:tableStyleId>{5C22544A-7EE6-4342-B048-85BDC9FD1C3A}</a:tableStyleId>
              </a:tblPr>
              <a:tblGrid>
                <a:gridCol w="1007871">
                  <a:extLst>
                    <a:ext uri="{9D8B030D-6E8A-4147-A177-3AD203B41FA5}">
                      <a16:colId xmlns:a16="http://schemas.microsoft.com/office/drawing/2014/main" val="2256389121"/>
                    </a:ext>
                  </a:extLst>
                </a:gridCol>
                <a:gridCol w="3540093">
                  <a:extLst>
                    <a:ext uri="{9D8B030D-6E8A-4147-A177-3AD203B41FA5}">
                      <a16:colId xmlns:a16="http://schemas.microsoft.com/office/drawing/2014/main" val="3539145438"/>
                    </a:ext>
                  </a:extLst>
                </a:gridCol>
                <a:gridCol w="3540959">
                  <a:extLst>
                    <a:ext uri="{9D8B030D-6E8A-4147-A177-3AD203B41FA5}">
                      <a16:colId xmlns:a16="http://schemas.microsoft.com/office/drawing/2014/main" val="1941974268"/>
                    </a:ext>
                  </a:extLst>
                </a:gridCol>
              </a:tblGrid>
              <a:tr h="19988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 </a:t>
                      </a:r>
                      <a:endParaRPr lang="en-US" sz="1400" dirty="0">
                        <a:effectLst/>
                        <a:latin typeface="Times New Roman" panose="02020603050405020304" pitchFamily="18" charset="0"/>
                        <a:ea typeface="DengXia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Picture-based </a:t>
                      </a:r>
                      <a:endParaRPr lang="en-US" sz="1400" dirty="0">
                        <a:effectLst/>
                        <a:latin typeface="Times New Roman" panose="02020603050405020304" pitchFamily="18" charset="0"/>
                        <a:ea typeface="DengXia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Block-based </a:t>
                      </a:r>
                      <a:endParaRPr lang="en-US" sz="1400">
                        <a:effectLst/>
                        <a:latin typeface="Times New Roman" panose="02020603050405020304" pitchFamily="18" charset="0"/>
                        <a:ea typeface="DengXian"/>
                      </a:endParaRPr>
                    </a:p>
                  </a:txBody>
                  <a:tcPr marL="68580" marR="68580" marT="0" marB="0"/>
                </a:tc>
                <a:extLst>
                  <a:ext uri="{0D108BD9-81ED-4DB2-BD59-A6C34878D82A}">
                    <a16:rowId xmlns:a16="http://schemas.microsoft.com/office/drawing/2014/main" val="3471898297"/>
                  </a:ext>
                </a:extLst>
              </a:tr>
              <a:tr h="90555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Pros </a:t>
                      </a:r>
                      <a:endParaRPr lang="en-US" sz="1400">
                        <a:effectLst/>
                        <a:latin typeface="Times New Roman" panose="02020603050405020304" pitchFamily="18" charset="0"/>
                        <a:ea typeface="DengXia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Resampling before decoding and no/little need for block-level changes</a:t>
                      </a:r>
                      <a:endParaRPr lang="en-US" sz="1400" dirty="0">
                        <a:effectLst/>
                        <a:latin typeface="Times New Roman" panose="02020603050405020304" pitchFamily="18" charset="0"/>
                        <a:ea typeface="DengXia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On-the-fly resampling, only resample when needed</a:t>
                      </a:r>
                      <a:endParaRPr lang="en-US" sz="14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Can combine the filtering process of resampling and MC </a:t>
                      </a:r>
                      <a:endParaRPr lang="en-US" sz="1400" dirty="0">
                        <a:effectLst/>
                        <a:latin typeface="Times New Roman" panose="02020603050405020304" pitchFamily="18" charset="0"/>
                        <a:ea typeface="DengXian"/>
                      </a:endParaRPr>
                    </a:p>
                  </a:txBody>
                  <a:tcPr marL="68580" marR="68580" marT="0" marB="0"/>
                </a:tc>
                <a:extLst>
                  <a:ext uri="{0D108BD9-81ED-4DB2-BD59-A6C34878D82A}">
                    <a16:rowId xmlns:a16="http://schemas.microsoft.com/office/drawing/2014/main" val="1388996500"/>
                  </a:ext>
                </a:extLst>
              </a:tr>
              <a:tr h="302253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Cons </a:t>
                      </a:r>
                      <a:endParaRPr lang="en-US" sz="1400">
                        <a:effectLst/>
                        <a:latin typeface="Times New Roman" panose="02020603050405020304" pitchFamily="18" charset="0"/>
                        <a:ea typeface="DengXia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Increase memory footprint </a:t>
                      </a:r>
                      <a:endParaRPr lang="en-US" sz="14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When reference picture is </a:t>
                      </a:r>
                      <a:r>
                        <a:rPr lang="en-CA" sz="1400" dirty="0" err="1">
                          <a:effectLst/>
                        </a:rPr>
                        <a:t>downsampled</a:t>
                      </a:r>
                      <a:r>
                        <a:rPr lang="en-CA" sz="1400" dirty="0">
                          <a:effectLst/>
                        </a:rPr>
                        <a:t>, information of some samples is lost before current picture is decoded (this is the same for block-based if MC and resampling filtering is performed separately)</a:t>
                      </a:r>
                      <a:endParaRPr lang="en-US" sz="1400" dirty="0">
                        <a:effectLst/>
                        <a:latin typeface="Times New Roman" panose="02020603050405020304" pitchFamily="18" charset="0"/>
                        <a:ea typeface="DengXia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Block level changes are needed</a:t>
                      </a:r>
                      <a:endParaRPr lang="en-US" sz="14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Some tools need to be modified or disabled </a:t>
                      </a:r>
                      <a:endParaRPr lang="en-US" sz="14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Increase the block area to be fetched from the reference picture when </a:t>
                      </a:r>
                      <a:r>
                        <a:rPr lang="en-CA" sz="1400" dirty="0" err="1">
                          <a:effectLst/>
                        </a:rPr>
                        <a:t>downsampling</a:t>
                      </a:r>
                      <a:r>
                        <a:rPr lang="en-CA" sz="1400" dirty="0">
                          <a:effectLst/>
                        </a:rPr>
                        <a:t> the reference </a:t>
                      </a:r>
                      <a:endParaRPr lang="en-US" sz="14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Interpolation filter phases could change per sample position in the block when the filtering process of resampling and MC is combined </a:t>
                      </a:r>
                      <a:endParaRPr lang="en-US" sz="14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For encoder, motion search could become more complicated if combined MC/resampling filtering is used </a:t>
                      </a:r>
                      <a:endParaRPr lang="en-US" sz="1400" dirty="0">
                        <a:effectLst/>
                        <a:latin typeface="Times New Roman" panose="02020603050405020304" pitchFamily="18" charset="0"/>
                        <a:ea typeface="DengXian"/>
                      </a:endParaRPr>
                    </a:p>
                  </a:txBody>
                  <a:tcPr marL="68580" marR="68580" marT="0" marB="0"/>
                </a:tc>
                <a:extLst>
                  <a:ext uri="{0D108BD9-81ED-4DB2-BD59-A6C34878D82A}">
                    <a16:rowId xmlns:a16="http://schemas.microsoft.com/office/drawing/2014/main" val="1499540704"/>
                  </a:ext>
                </a:extLst>
              </a:tr>
            </a:tbl>
          </a:graphicData>
        </a:graphic>
      </p:graphicFrame>
    </p:spTree>
    <p:extLst>
      <p:ext uri="{BB962C8B-B14F-4D97-AF65-F5344CB8AC3E}">
        <p14:creationId xmlns:p14="http://schemas.microsoft.com/office/powerpoint/2010/main" val="32464653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Anchor: VTM5.0 with TMVP, </a:t>
            </a:r>
            <a:r>
              <a:rPr lang="en-US" dirty="0" err="1"/>
              <a:t>SbTMVP</a:t>
            </a:r>
            <a:r>
              <a:rPr lang="en-US" dirty="0"/>
              <a:t> and affine mode turned off. </a:t>
            </a:r>
          </a:p>
          <a:p>
            <a:pPr hangingPunct="0"/>
            <a:r>
              <a:rPr lang="en-US" dirty="0"/>
              <a:t>Test 1: The collocated picture is set to the first reference picture in L0. When the resolution of first reference picture in L0 is not the same as that of current picture, TMVP is disabled.</a:t>
            </a:r>
          </a:p>
          <a:p>
            <a:pPr hangingPunct="0"/>
            <a:r>
              <a:rPr lang="en-US" dirty="0"/>
              <a:t>Test 2: The collocated picture is set to the first reference picture in L0 whose resolution is the same as that of current picture. If all reference pictures have different resolution from the current one, TMVP is disabled.</a:t>
            </a:r>
          </a:p>
          <a:p>
            <a:pPr hangingPunct="0"/>
            <a:r>
              <a:rPr lang="en-US" dirty="0"/>
              <a:t>Test 3: motion field of a reference picture with different resolution is resampled in the same way as in SHVC. TMVP is performed without any further changes to VVC draft 5. </a:t>
            </a:r>
          </a:p>
          <a:p>
            <a:endParaRPr lang="en-US" dirty="0"/>
          </a:p>
        </p:txBody>
      </p:sp>
      <p:sp>
        <p:nvSpPr>
          <p:cNvPr id="5" name="Title 1"/>
          <p:cNvSpPr txBox="1">
            <a:spLocks/>
          </p:cNvSpPr>
          <p:nvPr/>
        </p:nvSpPr>
        <p:spPr>
          <a:xfrm>
            <a:off x="633845" y="665437"/>
            <a:ext cx="7886700" cy="132556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CA" b="1" dirty="0"/>
              <a:t>Preliminary results on picture-based resampling </a:t>
            </a:r>
            <a:r>
              <a:rPr lang="en-US" b="1" dirty="0"/>
              <a:t/>
            </a:r>
            <a:br>
              <a:rPr lang="en-US" b="1" dirty="0"/>
            </a:br>
            <a:endParaRPr lang="en-US" dirty="0"/>
          </a:p>
        </p:txBody>
      </p:sp>
    </p:spTree>
    <p:extLst>
      <p:ext uri="{BB962C8B-B14F-4D97-AF65-F5344CB8AC3E}">
        <p14:creationId xmlns:p14="http://schemas.microsoft.com/office/powerpoint/2010/main" val="33473647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383147900"/>
              </p:ext>
            </p:extLst>
          </p:nvPr>
        </p:nvGraphicFramePr>
        <p:xfrm>
          <a:off x="93460" y="2164860"/>
          <a:ext cx="4483735" cy="1771650"/>
        </p:xfrm>
        <a:graphic>
          <a:graphicData uri="http://schemas.openxmlformats.org/drawingml/2006/table">
            <a:tbl>
              <a:tblPr firstRow="1" firstCol="1" bandRow="1"/>
              <a:tblGrid>
                <a:gridCol w="1041400">
                  <a:extLst>
                    <a:ext uri="{9D8B030D-6E8A-4147-A177-3AD203B41FA5}">
                      <a16:colId xmlns:a16="http://schemas.microsoft.com/office/drawing/2014/main" val="375824161"/>
                    </a:ext>
                  </a:extLst>
                </a:gridCol>
                <a:gridCol w="673100">
                  <a:extLst>
                    <a:ext uri="{9D8B030D-6E8A-4147-A177-3AD203B41FA5}">
                      <a16:colId xmlns:a16="http://schemas.microsoft.com/office/drawing/2014/main" val="2134109801"/>
                    </a:ext>
                  </a:extLst>
                </a:gridCol>
                <a:gridCol w="673100">
                  <a:extLst>
                    <a:ext uri="{9D8B030D-6E8A-4147-A177-3AD203B41FA5}">
                      <a16:colId xmlns:a16="http://schemas.microsoft.com/office/drawing/2014/main" val="845438893"/>
                    </a:ext>
                  </a:extLst>
                </a:gridCol>
                <a:gridCol w="749935">
                  <a:extLst>
                    <a:ext uri="{9D8B030D-6E8A-4147-A177-3AD203B41FA5}">
                      <a16:colId xmlns:a16="http://schemas.microsoft.com/office/drawing/2014/main" val="2663031777"/>
                    </a:ext>
                  </a:extLst>
                </a:gridCol>
                <a:gridCol w="673100">
                  <a:extLst>
                    <a:ext uri="{9D8B030D-6E8A-4147-A177-3AD203B41FA5}">
                      <a16:colId xmlns:a16="http://schemas.microsoft.com/office/drawing/2014/main" val="1325682600"/>
                    </a:ext>
                  </a:extLst>
                </a:gridCol>
                <a:gridCol w="673100">
                  <a:extLst>
                    <a:ext uri="{9D8B030D-6E8A-4147-A177-3AD203B41FA5}">
                      <a16:colId xmlns:a16="http://schemas.microsoft.com/office/drawing/2014/main" val="2849297363"/>
                    </a:ext>
                  </a:extLst>
                </a:gridCol>
              </a:tblGrid>
              <a:tr h="86970">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 Low delay B Main10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7983864"/>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VTM-5.0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05434664"/>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0047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2491209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4429182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-4.81%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-3.64%</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-3.82%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506209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-2.22%</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-2.68%</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116%</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8445746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-4.31%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-3.01%</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129%</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723845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-4.09%</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-3.01%</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-3.16%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334114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-3.92%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-2.98%</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-2.41%</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9237010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#DIV/0!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6580715"/>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820134685"/>
              </p:ext>
            </p:extLst>
          </p:nvPr>
        </p:nvGraphicFramePr>
        <p:xfrm>
          <a:off x="4660265" y="2164860"/>
          <a:ext cx="4483735" cy="1781175"/>
        </p:xfrm>
        <a:graphic>
          <a:graphicData uri="http://schemas.openxmlformats.org/drawingml/2006/table">
            <a:tbl>
              <a:tblPr firstRow="1" firstCol="1" bandRow="1"/>
              <a:tblGrid>
                <a:gridCol w="1041400">
                  <a:extLst>
                    <a:ext uri="{9D8B030D-6E8A-4147-A177-3AD203B41FA5}">
                      <a16:colId xmlns:a16="http://schemas.microsoft.com/office/drawing/2014/main" val="1774630638"/>
                    </a:ext>
                  </a:extLst>
                </a:gridCol>
                <a:gridCol w="673100">
                  <a:extLst>
                    <a:ext uri="{9D8B030D-6E8A-4147-A177-3AD203B41FA5}">
                      <a16:colId xmlns:a16="http://schemas.microsoft.com/office/drawing/2014/main" val="3764356933"/>
                    </a:ext>
                  </a:extLst>
                </a:gridCol>
                <a:gridCol w="673100">
                  <a:extLst>
                    <a:ext uri="{9D8B030D-6E8A-4147-A177-3AD203B41FA5}">
                      <a16:colId xmlns:a16="http://schemas.microsoft.com/office/drawing/2014/main" val="2984919142"/>
                    </a:ext>
                  </a:extLst>
                </a:gridCol>
                <a:gridCol w="749935">
                  <a:extLst>
                    <a:ext uri="{9D8B030D-6E8A-4147-A177-3AD203B41FA5}">
                      <a16:colId xmlns:a16="http://schemas.microsoft.com/office/drawing/2014/main" val="196114333"/>
                    </a:ext>
                  </a:extLst>
                </a:gridCol>
                <a:gridCol w="673100">
                  <a:extLst>
                    <a:ext uri="{9D8B030D-6E8A-4147-A177-3AD203B41FA5}">
                      <a16:colId xmlns:a16="http://schemas.microsoft.com/office/drawing/2014/main" val="3077387704"/>
                    </a:ext>
                  </a:extLst>
                </a:gridCol>
                <a:gridCol w="673100">
                  <a:extLst>
                    <a:ext uri="{9D8B030D-6E8A-4147-A177-3AD203B41FA5}">
                      <a16:colId xmlns:a16="http://schemas.microsoft.com/office/drawing/2014/main" val="1940691887"/>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Times New Roman" panose="02020603050405020304" pitchFamily="18" charset="0"/>
                        </a:rPr>
                        <a:t>Low delay B Main10 </a:t>
                      </a:r>
                      <a:endParaRPr lang="en-US" sz="1100" dirty="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5572676"/>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VTM-5.0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62196403"/>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60529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329534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8102114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-4.81%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-3.64%</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-3.82%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842066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-2.22%</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-2.68%</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116%</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6691339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-4.31%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-3.01%</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129%</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27761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-4.09%</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-3.01%</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-3.16%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900281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-3.92%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-2.98%</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-2.41%</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9811740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910177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389533811"/>
              </p:ext>
            </p:extLst>
          </p:nvPr>
        </p:nvGraphicFramePr>
        <p:xfrm>
          <a:off x="2232294" y="4419573"/>
          <a:ext cx="4532630" cy="1781175"/>
        </p:xfrm>
        <a:graphic>
          <a:graphicData uri="http://schemas.openxmlformats.org/drawingml/2006/table">
            <a:tbl>
              <a:tblPr firstRow="1" firstCol="1" bandRow="1"/>
              <a:tblGrid>
                <a:gridCol w="1041400">
                  <a:extLst>
                    <a:ext uri="{9D8B030D-6E8A-4147-A177-3AD203B41FA5}">
                      <a16:colId xmlns:a16="http://schemas.microsoft.com/office/drawing/2014/main" val="599559622"/>
                    </a:ext>
                  </a:extLst>
                </a:gridCol>
                <a:gridCol w="673100">
                  <a:extLst>
                    <a:ext uri="{9D8B030D-6E8A-4147-A177-3AD203B41FA5}">
                      <a16:colId xmlns:a16="http://schemas.microsoft.com/office/drawing/2014/main" val="2507216954"/>
                    </a:ext>
                  </a:extLst>
                </a:gridCol>
                <a:gridCol w="673100">
                  <a:extLst>
                    <a:ext uri="{9D8B030D-6E8A-4147-A177-3AD203B41FA5}">
                      <a16:colId xmlns:a16="http://schemas.microsoft.com/office/drawing/2014/main" val="3594477268"/>
                    </a:ext>
                  </a:extLst>
                </a:gridCol>
                <a:gridCol w="749935">
                  <a:extLst>
                    <a:ext uri="{9D8B030D-6E8A-4147-A177-3AD203B41FA5}">
                      <a16:colId xmlns:a16="http://schemas.microsoft.com/office/drawing/2014/main" val="1724522797"/>
                    </a:ext>
                  </a:extLst>
                </a:gridCol>
                <a:gridCol w="721995">
                  <a:extLst>
                    <a:ext uri="{9D8B030D-6E8A-4147-A177-3AD203B41FA5}">
                      <a16:colId xmlns:a16="http://schemas.microsoft.com/office/drawing/2014/main" val="3500869671"/>
                    </a:ext>
                  </a:extLst>
                </a:gridCol>
                <a:gridCol w="673100">
                  <a:extLst>
                    <a:ext uri="{9D8B030D-6E8A-4147-A177-3AD203B41FA5}">
                      <a16:colId xmlns:a16="http://schemas.microsoft.com/office/drawing/2014/main" val="3906453694"/>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Low delay B Main10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76013905"/>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VTM-5.0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28639640"/>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386934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438310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9886242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-4.81%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-3.82%</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-3.61%</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124%</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6464520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-2.27%</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-2.65%</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36141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-4.40%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-3.03%</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-2.81%</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795739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-4.11%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-3.11%</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-3.09%</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985995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-3.91%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-2.48%</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101%</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2661075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#DIV/0!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0728833"/>
                  </a:ext>
                </a:extLst>
              </a:tr>
            </a:tbl>
          </a:graphicData>
        </a:graphic>
      </p:graphicFrame>
      <p:sp>
        <p:nvSpPr>
          <p:cNvPr id="9" name="Title 1"/>
          <p:cNvSpPr txBox="1">
            <a:spLocks/>
          </p:cNvSpPr>
          <p:nvPr/>
        </p:nvSpPr>
        <p:spPr>
          <a:xfrm>
            <a:off x="633845" y="665437"/>
            <a:ext cx="7886700" cy="132556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CA" b="1" dirty="0"/>
              <a:t>Preliminary results on picture-based resampling </a:t>
            </a:r>
            <a:r>
              <a:rPr lang="en-US" b="1" dirty="0"/>
              <a:t/>
            </a:r>
            <a:br>
              <a:rPr lang="en-US" b="1" dirty="0"/>
            </a:br>
            <a:endParaRPr lang="en-US" dirty="0"/>
          </a:p>
        </p:txBody>
      </p:sp>
      <p:sp>
        <p:nvSpPr>
          <p:cNvPr id="10" name="TextBox 9"/>
          <p:cNvSpPr txBox="1"/>
          <p:nvPr/>
        </p:nvSpPr>
        <p:spPr>
          <a:xfrm>
            <a:off x="2418397" y="1795528"/>
            <a:ext cx="1535357" cy="369332"/>
          </a:xfrm>
          <a:prstGeom prst="rect">
            <a:avLst/>
          </a:prstGeom>
          <a:noFill/>
        </p:spPr>
        <p:txBody>
          <a:bodyPr wrap="none" rtlCol="0">
            <a:spAutoFit/>
          </a:bodyPr>
          <a:lstStyle/>
          <a:p>
            <a:r>
              <a:rPr lang="en-US" dirty="0"/>
              <a:t>Test 1 (PSNR1)</a:t>
            </a:r>
          </a:p>
        </p:txBody>
      </p:sp>
      <p:sp>
        <p:nvSpPr>
          <p:cNvPr id="11" name="TextBox 10"/>
          <p:cNvSpPr txBox="1"/>
          <p:nvPr/>
        </p:nvSpPr>
        <p:spPr>
          <a:xfrm>
            <a:off x="6902132" y="1809148"/>
            <a:ext cx="1535357" cy="369332"/>
          </a:xfrm>
          <a:prstGeom prst="rect">
            <a:avLst/>
          </a:prstGeom>
          <a:noFill/>
        </p:spPr>
        <p:txBody>
          <a:bodyPr wrap="none" rtlCol="0">
            <a:spAutoFit/>
          </a:bodyPr>
          <a:lstStyle/>
          <a:p>
            <a:r>
              <a:rPr lang="en-US" dirty="0"/>
              <a:t>Test 2 (PSNR1)</a:t>
            </a:r>
          </a:p>
        </p:txBody>
      </p:sp>
      <p:sp>
        <p:nvSpPr>
          <p:cNvPr id="12" name="TextBox 11"/>
          <p:cNvSpPr txBox="1"/>
          <p:nvPr/>
        </p:nvSpPr>
        <p:spPr>
          <a:xfrm>
            <a:off x="4194241" y="4059766"/>
            <a:ext cx="1535357" cy="369332"/>
          </a:xfrm>
          <a:prstGeom prst="rect">
            <a:avLst/>
          </a:prstGeom>
          <a:noFill/>
        </p:spPr>
        <p:txBody>
          <a:bodyPr wrap="none" rtlCol="0">
            <a:spAutoFit/>
          </a:bodyPr>
          <a:lstStyle/>
          <a:p>
            <a:r>
              <a:rPr lang="en-US" dirty="0"/>
              <a:t>Test 3 (PSNR1)</a:t>
            </a:r>
          </a:p>
        </p:txBody>
      </p:sp>
    </p:spTree>
    <p:extLst>
      <p:ext uri="{BB962C8B-B14F-4D97-AF65-F5344CB8AC3E}">
        <p14:creationId xmlns:p14="http://schemas.microsoft.com/office/powerpoint/2010/main" val="42442697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633845" y="665437"/>
            <a:ext cx="7886700" cy="132556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CA" b="1" dirty="0"/>
              <a:t>Preliminary results on picture-based resampling </a:t>
            </a:r>
            <a:r>
              <a:rPr lang="en-US" b="1" dirty="0"/>
              <a:t/>
            </a:r>
            <a:br>
              <a:rPr lang="en-US" b="1" dirty="0"/>
            </a:br>
            <a:endParaRPr lang="en-US" dirty="0"/>
          </a:p>
        </p:txBody>
      </p:sp>
      <p:sp>
        <p:nvSpPr>
          <p:cNvPr id="10" name="TextBox 9"/>
          <p:cNvSpPr txBox="1"/>
          <p:nvPr/>
        </p:nvSpPr>
        <p:spPr>
          <a:xfrm>
            <a:off x="2418397" y="1795528"/>
            <a:ext cx="1535357" cy="369332"/>
          </a:xfrm>
          <a:prstGeom prst="rect">
            <a:avLst/>
          </a:prstGeom>
          <a:noFill/>
        </p:spPr>
        <p:txBody>
          <a:bodyPr wrap="none" rtlCol="0">
            <a:spAutoFit/>
          </a:bodyPr>
          <a:lstStyle/>
          <a:p>
            <a:r>
              <a:rPr lang="en-US" dirty="0"/>
              <a:t>Test 1 (PSNR2)</a:t>
            </a:r>
          </a:p>
        </p:txBody>
      </p:sp>
      <p:sp>
        <p:nvSpPr>
          <p:cNvPr id="11" name="TextBox 10"/>
          <p:cNvSpPr txBox="1"/>
          <p:nvPr/>
        </p:nvSpPr>
        <p:spPr>
          <a:xfrm>
            <a:off x="6902132" y="1809148"/>
            <a:ext cx="1535357" cy="369332"/>
          </a:xfrm>
          <a:prstGeom prst="rect">
            <a:avLst/>
          </a:prstGeom>
          <a:noFill/>
        </p:spPr>
        <p:txBody>
          <a:bodyPr wrap="none" rtlCol="0">
            <a:spAutoFit/>
          </a:bodyPr>
          <a:lstStyle/>
          <a:p>
            <a:r>
              <a:rPr lang="en-US" dirty="0"/>
              <a:t>Test 2 (PSNR2)</a:t>
            </a:r>
          </a:p>
        </p:txBody>
      </p:sp>
      <p:sp>
        <p:nvSpPr>
          <p:cNvPr id="12" name="TextBox 11"/>
          <p:cNvSpPr txBox="1"/>
          <p:nvPr/>
        </p:nvSpPr>
        <p:spPr>
          <a:xfrm>
            <a:off x="4194241" y="4059766"/>
            <a:ext cx="1535357" cy="369332"/>
          </a:xfrm>
          <a:prstGeom prst="rect">
            <a:avLst/>
          </a:prstGeom>
          <a:noFill/>
        </p:spPr>
        <p:txBody>
          <a:bodyPr wrap="none" rtlCol="0">
            <a:spAutoFit/>
          </a:bodyPr>
          <a:lstStyle/>
          <a:p>
            <a:r>
              <a:rPr lang="en-US" dirty="0"/>
              <a:t>Test 3 (PSNR2)</a:t>
            </a:r>
          </a:p>
        </p:txBody>
      </p:sp>
      <p:graphicFrame>
        <p:nvGraphicFramePr>
          <p:cNvPr id="3" name="Table 2"/>
          <p:cNvGraphicFramePr>
            <a:graphicFrameLocks noGrp="1"/>
          </p:cNvGraphicFramePr>
          <p:nvPr>
            <p:extLst>
              <p:ext uri="{D42A27DB-BD31-4B8C-83A1-F6EECF244321}">
                <p14:modId xmlns:p14="http://schemas.microsoft.com/office/powerpoint/2010/main" val="4176706516"/>
              </p:ext>
            </p:extLst>
          </p:nvPr>
        </p:nvGraphicFramePr>
        <p:xfrm>
          <a:off x="93460" y="2160098"/>
          <a:ext cx="4483735" cy="1781175"/>
        </p:xfrm>
        <a:graphic>
          <a:graphicData uri="http://schemas.openxmlformats.org/drawingml/2006/table">
            <a:tbl>
              <a:tblPr firstRow="1" firstCol="1" bandRow="1"/>
              <a:tblGrid>
                <a:gridCol w="1041400">
                  <a:extLst>
                    <a:ext uri="{9D8B030D-6E8A-4147-A177-3AD203B41FA5}">
                      <a16:colId xmlns:a16="http://schemas.microsoft.com/office/drawing/2014/main" val="2057940074"/>
                    </a:ext>
                  </a:extLst>
                </a:gridCol>
                <a:gridCol w="673100">
                  <a:extLst>
                    <a:ext uri="{9D8B030D-6E8A-4147-A177-3AD203B41FA5}">
                      <a16:colId xmlns:a16="http://schemas.microsoft.com/office/drawing/2014/main" val="1730161691"/>
                    </a:ext>
                  </a:extLst>
                </a:gridCol>
                <a:gridCol w="673100">
                  <a:extLst>
                    <a:ext uri="{9D8B030D-6E8A-4147-A177-3AD203B41FA5}">
                      <a16:colId xmlns:a16="http://schemas.microsoft.com/office/drawing/2014/main" val="120167947"/>
                    </a:ext>
                  </a:extLst>
                </a:gridCol>
                <a:gridCol w="749935">
                  <a:extLst>
                    <a:ext uri="{9D8B030D-6E8A-4147-A177-3AD203B41FA5}">
                      <a16:colId xmlns:a16="http://schemas.microsoft.com/office/drawing/2014/main" val="2488315234"/>
                    </a:ext>
                  </a:extLst>
                </a:gridCol>
                <a:gridCol w="673100">
                  <a:extLst>
                    <a:ext uri="{9D8B030D-6E8A-4147-A177-3AD203B41FA5}">
                      <a16:colId xmlns:a16="http://schemas.microsoft.com/office/drawing/2014/main" val="299807969"/>
                    </a:ext>
                  </a:extLst>
                </a:gridCol>
                <a:gridCol w="673100">
                  <a:extLst>
                    <a:ext uri="{9D8B030D-6E8A-4147-A177-3AD203B41FA5}">
                      <a16:colId xmlns:a16="http://schemas.microsoft.com/office/drawing/2014/main" val="2125685743"/>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 Low delay B Main10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98570395"/>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VTM-5.0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7068063"/>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335588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317247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7417401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-4.98%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-3.77%</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-3.92%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75376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-3.21%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-2.28%</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-2.78%</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116%</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22020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-4.55%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-3.00%</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-2.77%</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130%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479078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-4.28%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-3.08%</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-3.25%</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550803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-3.03%</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-2.40%</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09503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#VALUE!</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#DIV/0!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7152005"/>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76906751"/>
              </p:ext>
            </p:extLst>
          </p:nvPr>
        </p:nvGraphicFramePr>
        <p:xfrm>
          <a:off x="4618723" y="2160097"/>
          <a:ext cx="4483735" cy="1781175"/>
        </p:xfrm>
        <a:graphic>
          <a:graphicData uri="http://schemas.openxmlformats.org/drawingml/2006/table">
            <a:tbl>
              <a:tblPr firstRow="1" firstCol="1" bandRow="1"/>
              <a:tblGrid>
                <a:gridCol w="1041400">
                  <a:extLst>
                    <a:ext uri="{9D8B030D-6E8A-4147-A177-3AD203B41FA5}">
                      <a16:colId xmlns:a16="http://schemas.microsoft.com/office/drawing/2014/main" val="2468894803"/>
                    </a:ext>
                  </a:extLst>
                </a:gridCol>
                <a:gridCol w="673100">
                  <a:extLst>
                    <a:ext uri="{9D8B030D-6E8A-4147-A177-3AD203B41FA5}">
                      <a16:colId xmlns:a16="http://schemas.microsoft.com/office/drawing/2014/main" val="2358799465"/>
                    </a:ext>
                  </a:extLst>
                </a:gridCol>
                <a:gridCol w="673100">
                  <a:extLst>
                    <a:ext uri="{9D8B030D-6E8A-4147-A177-3AD203B41FA5}">
                      <a16:colId xmlns:a16="http://schemas.microsoft.com/office/drawing/2014/main" val="1321401025"/>
                    </a:ext>
                  </a:extLst>
                </a:gridCol>
                <a:gridCol w="749935">
                  <a:extLst>
                    <a:ext uri="{9D8B030D-6E8A-4147-A177-3AD203B41FA5}">
                      <a16:colId xmlns:a16="http://schemas.microsoft.com/office/drawing/2014/main" val="3961081564"/>
                    </a:ext>
                  </a:extLst>
                </a:gridCol>
                <a:gridCol w="673100">
                  <a:extLst>
                    <a:ext uri="{9D8B030D-6E8A-4147-A177-3AD203B41FA5}">
                      <a16:colId xmlns:a16="http://schemas.microsoft.com/office/drawing/2014/main" val="1914507251"/>
                    </a:ext>
                  </a:extLst>
                </a:gridCol>
                <a:gridCol w="673100">
                  <a:extLst>
                    <a:ext uri="{9D8B030D-6E8A-4147-A177-3AD203B41FA5}">
                      <a16:colId xmlns:a16="http://schemas.microsoft.com/office/drawing/2014/main" val="2389400470"/>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Low delay B Main10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1959730"/>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VTM-5.0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0882009"/>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36700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6654430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591078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-4.98%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-3.77%</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-3.92%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504812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-3.21%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-2.28%</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-2.78%</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116%</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102%</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569558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-4.55%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-3.00%</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-2.77%</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130%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94460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-4.28%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-3.08%</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-3.25%</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40198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-3.03%</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-2.40%</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95896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#DIV/0!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288039"/>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221512013"/>
              </p:ext>
            </p:extLst>
          </p:nvPr>
        </p:nvGraphicFramePr>
        <p:xfrm>
          <a:off x="2624064" y="4429098"/>
          <a:ext cx="4483735" cy="1781175"/>
        </p:xfrm>
        <a:graphic>
          <a:graphicData uri="http://schemas.openxmlformats.org/drawingml/2006/table">
            <a:tbl>
              <a:tblPr firstRow="1" firstCol="1" bandRow="1"/>
              <a:tblGrid>
                <a:gridCol w="1041400">
                  <a:extLst>
                    <a:ext uri="{9D8B030D-6E8A-4147-A177-3AD203B41FA5}">
                      <a16:colId xmlns:a16="http://schemas.microsoft.com/office/drawing/2014/main" val="751803116"/>
                    </a:ext>
                  </a:extLst>
                </a:gridCol>
                <a:gridCol w="673100">
                  <a:extLst>
                    <a:ext uri="{9D8B030D-6E8A-4147-A177-3AD203B41FA5}">
                      <a16:colId xmlns:a16="http://schemas.microsoft.com/office/drawing/2014/main" val="954520943"/>
                    </a:ext>
                  </a:extLst>
                </a:gridCol>
                <a:gridCol w="673100">
                  <a:extLst>
                    <a:ext uri="{9D8B030D-6E8A-4147-A177-3AD203B41FA5}">
                      <a16:colId xmlns:a16="http://schemas.microsoft.com/office/drawing/2014/main" val="1751840100"/>
                    </a:ext>
                  </a:extLst>
                </a:gridCol>
                <a:gridCol w="749935">
                  <a:extLst>
                    <a:ext uri="{9D8B030D-6E8A-4147-A177-3AD203B41FA5}">
                      <a16:colId xmlns:a16="http://schemas.microsoft.com/office/drawing/2014/main" val="3189994867"/>
                    </a:ext>
                  </a:extLst>
                </a:gridCol>
                <a:gridCol w="673100">
                  <a:extLst>
                    <a:ext uri="{9D8B030D-6E8A-4147-A177-3AD203B41FA5}">
                      <a16:colId xmlns:a16="http://schemas.microsoft.com/office/drawing/2014/main" val="3187518372"/>
                    </a:ext>
                  </a:extLst>
                </a:gridCol>
                <a:gridCol w="673100">
                  <a:extLst>
                    <a:ext uri="{9D8B030D-6E8A-4147-A177-3AD203B41FA5}">
                      <a16:colId xmlns:a16="http://schemas.microsoft.com/office/drawing/2014/main" val="2188495596"/>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Low delay B Main10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32654600"/>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VTM-5.0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7463428"/>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17247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2153041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198804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-4.98%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-3.93%</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-3.71%</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125%</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119915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-3.21%</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-2.32%</a:t>
                      </a:r>
                      <a:endParaRPr lang="en-US" sz="1100">
                        <a:effectLst/>
                        <a:latin typeface="Times New Roman" panose="02020603050405020304" pitchFamily="18" charset="0"/>
                        <a:ea typeface="DengXi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-2.76%</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116%</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9559310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-4.54%</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-3.02%</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-2.83%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130%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664791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-4.28%</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-3.16%</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-3.18%</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123%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352088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DengXian"/>
                        </a:rPr>
                        <a:t>-4.13%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-2.61%</a:t>
                      </a:r>
                      <a:endParaRPr lang="en-US" sz="1100">
                        <a:effectLst/>
                        <a:latin typeface="Times New Roman" panose="02020603050405020304" pitchFamily="18" charset="0"/>
                        <a:ea typeface="DengXi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-2.74%</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113%</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DengXian"/>
                        </a:rPr>
                        <a:t>103%</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6172920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#DIV/0!</a:t>
                      </a:r>
                      <a:endParaRPr lang="en-US" sz="1100">
                        <a:effectLst/>
                        <a:latin typeface="Times New Roman" panose="02020603050405020304" pitchFamily="18" charset="0"/>
                        <a:ea typeface="DengXi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#DIV/0!</a:t>
                      </a:r>
                      <a:endParaRPr lang="en-US" sz="1100" dirty="0">
                        <a:effectLst/>
                        <a:latin typeface="Times New Roman" panose="02020603050405020304" pitchFamily="18" charset="0"/>
                        <a:ea typeface="DengXi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8488729"/>
                  </a:ext>
                </a:extLst>
              </a:tr>
            </a:tbl>
          </a:graphicData>
        </a:graphic>
      </p:graphicFrame>
    </p:spTree>
    <p:extLst>
      <p:ext uri="{BB962C8B-B14F-4D97-AF65-F5344CB8AC3E}">
        <p14:creationId xmlns:p14="http://schemas.microsoft.com/office/powerpoint/2010/main" val="447383287"/>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TM02900720[[fn=积分]]</Template>
  <TotalTime>1947</TotalTime>
  <Words>1801</Words>
  <Application>Microsoft Office PowerPoint</Application>
  <PresentationFormat>On-screen Show (4:3)</PresentationFormat>
  <Paragraphs>408</Paragraphs>
  <Slides>10</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10</vt:i4>
      </vt:variant>
    </vt:vector>
  </HeadingPairs>
  <TitlesOfParts>
    <vt:vector size="21" baseType="lpstr">
      <vt:lpstr>宋体</vt:lpstr>
      <vt:lpstr>Arial</vt:lpstr>
      <vt:lpstr>Calibri</vt:lpstr>
      <vt:lpstr>Calibri Light</vt:lpstr>
      <vt:lpstr>Consolas</vt:lpstr>
      <vt:lpstr>DengXian</vt:lpstr>
      <vt:lpstr>新細明體</vt:lpstr>
      <vt:lpstr>Times New Roman</vt:lpstr>
      <vt:lpstr>Wingdings 2</vt:lpstr>
      <vt:lpstr>HDOfficeLightV0</vt:lpstr>
      <vt:lpstr>1_HDOfficeLightV0</vt:lpstr>
      <vt:lpstr> JVET-O0641 AHG 8: JVET Common test conditions for adaptive resolution change</vt:lpstr>
      <vt:lpstr>Introduction</vt:lpstr>
      <vt:lpstr>Proposed test conditions</vt:lpstr>
      <vt:lpstr>Proposed test conditions</vt:lpstr>
      <vt:lpstr>Test pipeline</vt:lpstr>
      <vt:lpstr>Block-based vs. picture-based resampling </vt:lpstr>
      <vt:lpstr>PowerPoint Presentation</vt:lpstr>
      <vt:lpstr>PowerPoint Presentation</vt:lpstr>
      <vt:lpstr>PowerPoint Presentation</vt:lpstr>
      <vt:lpstr>Discussion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 Ye</dc:creator>
  <cp:lastModifiedBy>SARWER, Mohammed Golam</cp:lastModifiedBy>
  <cp:revision>91</cp:revision>
  <dcterms:created xsi:type="dcterms:W3CDTF">2019-03-19T23:22:24Z</dcterms:created>
  <dcterms:modified xsi:type="dcterms:W3CDTF">2019-07-04T04:37:02Z</dcterms:modified>
</cp:coreProperties>
</file>