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555" r:id="rId3"/>
    <p:sldId id="566" r:id="rId4"/>
    <p:sldId id="567" r:id="rId5"/>
    <p:sldId id="556" r:id="rId6"/>
    <p:sldId id="568" r:id="rId7"/>
    <p:sldId id="560" r:id="rId8"/>
    <p:sldId id="558" r:id="rId9"/>
    <p:sldId id="570" r:id="rId10"/>
    <p:sldId id="559" r:id="rId11"/>
    <p:sldId id="283" r:id="rId12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9" autoAdjust="0"/>
    <p:restoredTop sz="87098" autoAdjust="0"/>
  </p:normalViewPr>
  <p:slideViewPr>
    <p:cSldViewPr>
      <p:cViewPr varScale="1">
        <p:scale>
          <a:sx n="84" d="100"/>
          <a:sy n="84" d="100"/>
        </p:scale>
        <p:origin x="1320" y="9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0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58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93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54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Non-CE5: On chroma line selection for gradient computation in deblocking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b="0" dirty="0"/>
              <a:t>Non-CE5: On chroma line selection for gradient computation in deblocking</a:t>
            </a:r>
            <a:br>
              <a:rPr lang="en-US" b="0" dirty="0"/>
            </a:br>
            <a:r>
              <a:rPr lang="fr-FR" b="0" dirty="0"/>
              <a:t>(JVET-O0637)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179902"/>
            <a:ext cx="6707201" cy="1075292"/>
          </a:xfrm>
        </p:spPr>
        <p:txBody>
          <a:bodyPr>
            <a:normAutofit/>
          </a:bodyPr>
          <a:lstStyle/>
          <a:p>
            <a:r>
              <a:rPr lang="en-US" sz="2000" dirty="0"/>
              <a:t>K. Misra, P. Cowan, A. </a:t>
            </a:r>
            <a:r>
              <a:rPr lang="en-US" sz="2000" dirty="0" err="1"/>
              <a:t>Segall</a:t>
            </a:r>
            <a:r>
              <a:rPr lang="en-US" sz="2000" dirty="0"/>
              <a:t> (Sharp Labs of America)</a:t>
            </a:r>
          </a:p>
          <a:p>
            <a:r>
              <a:rPr lang="en-US" sz="2000" dirty="0"/>
              <a:t>Y. </a:t>
            </a:r>
            <a:r>
              <a:rPr lang="en-US" sz="2000" dirty="0" err="1"/>
              <a:t>Morigami</a:t>
            </a:r>
            <a:r>
              <a:rPr lang="en-US" sz="2000" dirty="0"/>
              <a:t>, M. Ikeda, T. Suzuki (Sony Corp)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8ECB30-A0CA-4C07-8BBB-513D637E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It is recommended that the approach be adopted in the next version of the VVC Draft and VTM.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166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</a:p>
          <a:p>
            <a:r>
              <a:rPr lang="en-US" dirty="0"/>
              <a:t>Proposed Solution</a:t>
            </a:r>
          </a:p>
          <a:p>
            <a:r>
              <a:rPr lang="en-US" dirty="0"/>
              <a:t>Experimental Results</a:t>
            </a:r>
          </a:p>
          <a:p>
            <a:r>
              <a:rPr lang="en-US" dirty="0"/>
              <a:t>Recommendations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E606A-0FA8-43A1-9942-9ACDC280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6" y="1"/>
            <a:ext cx="8938418" cy="610245"/>
          </a:xfrm>
        </p:spPr>
        <p:txBody>
          <a:bodyPr/>
          <a:lstStyle/>
          <a:p>
            <a:r>
              <a:rPr lang="en-US" dirty="0"/>
              <a:t>Background (VVC WD5) – Issue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6194FA-65B3-4ED9-BD05-6091F5857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23950"/>
            <a:ext cx="4724400" cy="33548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7631EC-A9C2-4A7F-84CC-2C22AB36DC5A}"/>
              </a:ext>
            </a:extLst>
          </p:cNvPr>
          <p:cNvSpPr txBox="1"/>
          <p:nvPr/>
        </p:nvSpPr>
        <p:spPr>
          <a:xfrm>
            <a:off x="5410200" y="127635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and chroma dimension match, as in example shown to left:</a:t>
            </a:r>
          </a:p>
          <a:p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Gradient is computed for line 0 and line 3 in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but at line 0 and line 1 in chroma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2E8A36-23A9-4A18-B2E6-18B5FBAAB6AE}"/>
              </a:ext>
            </a:extLst>
          </p:cNvPr>
          <p:cNvSpPr txBox="1"/>
          <p:nvPr/>
        </p:nvSpPr>
        <p:spPr>
          <a:xfrm>
            <a:off x="304800" y="772239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4:4:4</a:t>
            </a:r>
          </a:p>
        </p:txBody>
      </p:sp>
    </p:spTree>
    <p:extLst>
      <p:ext uri="{BB962C8B-B14F-4D97-AF65-F5344CB8AC3E}">
        <p14:creationId xmlns:p14="http://schemas.microsoft.com/office/powerpoint/2010/main" val="618004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88F42B-D981-4825-86E8-0E7A8E342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Chroma is same size as </a:t>
            </a:r>
            <a:r>
              <a:rPr lang="en-US" dirty="0" err="1"/>
              <a:t>luma</a:t>
            </a:r>
            <a:r>
              <a:rPr lang="en-US" dirty="0"/>
              <a:t> (along a dimension), compute chroma gradient for line 0 and line 3 (same as </a:t>
            </a:r>
            <a:r>
              <a:rPr lang="en-US" dirty="0" err="1"/>
              <a:t>luma</a:t>
            </a:r>
            <a:r>
              <a:rPr lang="en-US" dirty="0"/>
              <a:t>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FCD124-BCB1-4720-A1F8-970D00F7B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</p:spTree>
    <p:extLst>
      <p:ext uri="{BB962C8B-B14F-4D97-AF65-F5344CB8AC3E}">
        <p14:creationId xmlns:p14="http://schemas.microsoft.com/office/powerpoint/2010/main" val="2026927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33166D-6888-45FF-A409-85A7CF81E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(VVC WD5) – Issue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041B6B-C355-4473-92EB-7F80BBE1A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032709"/>
            <a:ext cx="2117275" cy="16115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7B91A2-E87D-44F5-BBEF-3686C4940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710512"/>
            <a:ext cx="1511534" cy="20460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7A7BB6-3E07-434A-8807-F77F16105D9D}"/>
              </a:ext>
            </a:extLst>
          </p:cNvPr>
          <p:cNvSpPr txBox="1"/>
          <p:nvPr/>
        </p:nvSpPr>
        <p:spPr>
          <a:xfrm>
            <a:off x="609600" y="895350"/>
            <a:ext cx="2253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b="1" dirty="0" err="1">
                <a:latin typeface="Calibri" pitchFamily="34" charset="0"/>
                <a:cs typeface="Calibri" pitchFamily="34" charset="0"/>
              </a:rPr>
              <a:t>SubHeightC</a:t>
            </a:r>
            <a:r>
              <a:rPr lang="en-US" sz="1800" b="1" dirty="0">
                <a:latin typeface="Calibri" pitchFamily="34" charset="0"/>
                <a:cs typeface="Calibri" pitchFamily="34" charset="0"/>
              </a:rPr>
              <a:t> = 2</a:t>
            </a:r>
          </a:p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(4:2:0)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D58E2-9982-42AC-8437-145BA63D23D5}"/>
              </a:ext>
            </a:extLst>
          </p:cNvPr>
          <p:cNvSpPr txBox="1"/>
          <p:nvPr/>
        </p:nvSpPr>
        <p:spPr>
          <a:xfrm>
            <a:off x="4885636" y="2214086"/>
            <a:ext cx="4258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In worst case, chroma gradient is computed for every line, whereas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gradient is computed twice every four lines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95F745-EBBE-48D6-8B67-553B16E67009}"/>
              </a:ext>
            </a:extLst>
          </p:cNvPr>
          <p:cNvSpPr txBox="1"/>
          <p:nvPr/>
        </p:nvSpPr>
        <p:spPr>
          <a:xfrm>
            <a:off x="645886" y="2952750"/>
            <a:ext cx="221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b="1" dirty="0" err="1">
                <a:latin typeface="Calibri" pitchFamily="34" charset="0"/>
                <a:cs typeface="Calibri" pitchFamily="34" charset="0"/>
              </a:rPr>
              <a:t>SubWidthC</a:t>
            </a:r>
            <a:r>
              <a:rPr lang="en-US" sz="1800" b="1" dirty="0">
                <a:latin typeface="Calibri" pitchFamily="34" charset="0"/>
                <a:cs typeface="Calibri" pitchFamily="34" charset="0"/>
              </a:rPr>
              <a:t> = 2</a:t>
            </a:r>
          </a:p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(4:2:0, 4:2:2)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2E78AB5-09A1-464B-9481-15F165F13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76" y="4437049"/>
            <a:ext cx="2585527" cy="41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0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384F54-FEE9-4CD3-92E9-8DE8100A9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Chroma is one-half the size of </a:t>
            </a:r>
            <a:r>
              <a:rPr lang="en-US" dirty="0" err="1"/>
              <a:t>luma</a:t>
            </a:r>
            <a:r>
              <a:rPr lang="en-US" dirty="0"/>
              <a:t> (along a dimension), compute gradient for line 0 only, to reduce worst case gradient computation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A7832B-F68E-470F-8275-E37E51829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</p:spTree>
    <p:extLst>
      <p:ext uri="{BB962C8B-B14F-4D97-AF65-F5344CB8AC3E}">
        <p14:creationId xmlns:p14="http://schemas.microsoft.com/office/powerpoint/2010/main" val="420807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C155E9-C6E8-4287-98A6-16F4FC1F1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Chroma Line Selection</a:t>
            </a: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5CDF05FA-70FA-49CE-90C8-D2F89EE81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93" y="2038349"/>
            <a:ext cx="1056949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AAFBBC-D2D4-408D-9B24-B7F0B950C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23" y="1139283"/>
            <a:ext cx="1295400" cy="17535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5287D16-1E5B-475E-86A8-BE7BE5E08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04" y="3028898"/>
            <a:ext cx="1763467" cy="13422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C2BBCF-4665-4E27-9CA2-72AF8148DBC8}"/>
              </a:ext>
            </a:extLst>
          </p:cNvPr>
          <p:cNvSpPr txBox="1"/>
          <p:nvPr/>
        </p:nvSpPr>
        <p:spPr>
          <a:xfrm>
            <a:off x="101147" y="1139283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4:2:0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16C0E7-F95A-4EB7-9449-2DAE321E41A6}"/>
              </a:ext>
            </a:extLst>
          </p:cNvPr>
          <p:cNvCxnSpPr/>
          <p:nvPr/>
        </p:nvCxnSpPr>
        <p:spPr bwMode="auto">
          <a:xfrm>
            <a:off x="2891971" y="1139283"/>
            <a:ext cx="0" cy="3231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CCD1BB5-A22E-4E26-AA3D-0C16E6C08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905" y="1123950"/>
            <a:ext cx="1219200" cy="16503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94C8B3-C5A2-48AE-95AB-4560F77EE72E}"/>
              </a:ext>
            </a:extLst>
          </p:cNvPr>
          <p:cNvSpPr txBox="1"/>
          <p:nvPr/>
        </p:nvSpPr>
        <p:spPr>
          <a:xfrm>
            <a:off x="3086038" y="1076175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4:2:2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10C02A-973A-43B9-98B6-3133F51713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905" y="2892791"/>
            <a:ext cx="1790657" cy="1467764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BF6B11-FCDF-4CD3-9D4B-ABD8B6FD030B}"/>
              </a:ext>
            </a:extLst>
          </p:cNvPr>
          <p:cNvCxnSpPr/>
          <p:nvPr/>
        </p:nvCxnSpPr>
        <p:spPr bwMode="auto">
          <a:xfrm>
            <a:off x="6016171" y="1128710"/>
            <a:ext cx="0" cy="3231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052632-B5CE-4BA5-ADE1-0F228E17208B}"/>
              </a:ext>
            </a:extLst>
          </p:cNvPr>
          <p:cNvSpPr txBox="1"/>
          <p:nvPr/>
        </p:nvSpPr>
        <p:spPr>
          <a:xfrm>
            <a:off x="6152274" y="1060426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4:4:4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CEB5258-4493-4714-8D36-0A14538594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9511" y="1133768"/>
            <a:ext cx="1288508" cy="16351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289F5A-52DC-43EB-90FC-E904F680A0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9511" y="2914658"/>
            <a:ext cx="1742152" cy="135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34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4:2:0 Objective impact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9418A9-5FBF-436C-B28D-67BD9FF7B1DF}"/>
              </a:ext>
            </a:extLst>
          </p:cNvPr>
          <p:cNvSpPr/>
          <p:nvPr/>
        </p:nvSpPr>
        <p:spPr>
          <a:xfrm>
            <a:off x="914400" y="832813"/>
            <a:ext cx="7848600" cy="294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BD-Rate number for Y/U/V reportedly shows: 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0.09%/ 0.10%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AI,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0.11%/ 0.12% at RA,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0.18%/-0.03% at LDB and 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0.01%/ 0.15%/ 0.03% at LDP over VTM-5.0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on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Y/U/V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 0.06%/ 0.06%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 0.14%/ 0.14%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0.01%/-0.02%/-0.33% at LDB and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0.02%/-0.14%/-0.13%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LDP over VTM-5.0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off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40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4:4:4 and 4:2:2 Objective impact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B3E99-0426-4A5A-975A-BF75C0494BA1}"/>
              </a:ext>
            </a:extLst>
          </p:cNvPr>
          <p:cNvSpPr txBox="1"/>
          <p:nvPr/>
        </p:nvSpPr>
        <p:spPr>
          <a:xfrm>
            <a:off x="351971" y="4435614"/>
            <a:ext cx="9424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Thank You LGE and Huawei for crosscheck. WD changes provided with contribution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9418A9-5FBF-436C-B28D-67BD9FF7B1DF}"/>
              </a:ext>
            </a:extLst>
          </p:cNvPr>
          <p:cNvSpPr/>
          <p:nvPr/>
        </p:nvSpPr>
        <p:spPr>
          <a:xfrm>
            <a:off x="838200" y="742950"/>
            <a:ext cx="7848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BD-Rate number for 4:4:4 RGB reportedly shows: 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 0.00%/ 0.00%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AI,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 at RA,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 at LDB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4:4:4 YUV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0.00%/-0.04%/-0.05%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-0.01%/-0.02%/-0.03%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 at LDB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4:2:2 YUV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 0.02%/ 0.01%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0.01%/ 0.01</a:t>
            </a:r>
            <a:r>
              <a:rPr lang="en-CA" sz="160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0.01% 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CA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 at LDB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951949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29309</TotalTime>
  <Words>290</Words>
  <Application>Microsoft Office PowerPoint</Application>
  <PresentationFormat>On-screen Show (16:9)</PresentationFormat>
  <Paragraphs>48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Courier New</vt:lpstr>
      <vt:lpstr>Tahoma</vt:lpstr>
      <vt:lpstr>Times New Roman</vt:lpstr>
      <vt:lpstr>Verdana</vt:lpstr>
      <vt:lpstr>Wingdings</vt:lpstr>
      <vt:lpstr>CST July Monthly Dept Meeting 073008</vt:lpstr>
      <vt:lpstr>Non-CE5: On chroma line selection for gradient computation in deblocking (JVET-O0637)</vt:lpstr>
      <vt:lpstr>Overview</vt:lpstr>
      <vt:lpstr>Background (VVC WD5) – Issue 1</vt:lpstr>
      <vt:lpstr>Proposal 1</vt:lpstr>
      <vt:lpstr>Background (VVC WD5) – Issue 2</vt:lpstr>
      <vt:lpstr>Proposal 2</vt:lpstr>
      <vt:lpstr>Proposed Chroma Line Selection</vt:lpstr>
      <vt:lpstr>4:2:0 Objective impact</vt:lpstr>
      <vt:lpstr>4:4:4 and 4:2:2 Objective impact</vt:lpstr>
      <vt:lpstr>Recommendation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Misra, Kiran</cp:lastModifiedBy>
  <cp:revision>851</cp:revision>
  <cp:lastPrinted>2012-05-17T23:57:45Z</cp:lastPrinted>
  <dcterms:created xsi:type="dcterms:W3CDTF">2008-07-29T15:54:01Z</dcterms:created>
  <dcterms:modified xsi:type="dcterms:W3CDTF">2019-07-06T15:06:54Z</dcterms:modified>
</cp:coreProperties>
</file>