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8"/>
  </p:notesMasterIdLst>
  <p:handoutMasterIdLst>
    <p:handoutMasterId r:id="rId19"/>
  </p:handoutMasterIdLst>
  <p:sldIdLst>
    <p:sldId id="256" r:id="rId2"/>
    <p:sldId id="555" r:id="rId3"/>
    <p:sldId id="565" r:id="rId4"/>
    <p:sldId id="556" r:id="rId5"/>
    <p:sldId id="560" r:id="rId6"/>
    <p:sldId id="561" r:id="rId7"/>
    <p:sldId id="559" r:id="rId8"/>
    <p:sldId id="567" r:id="rId9"/>
    <p:sldId id="562" r:id="rId10"/>
    <p:sldId id="563" r:id="rId11"/>
    <p:sldId id="568" r:id="rId12"/>
    <p:sldId id="557" r:id="rId13"/>
    <p:sldId id="564" r:id="rId14"/>
    <p:sldId id="558" r:id="rId15"/>
    <p:sldId id="283" r:id="rId16"/>
    <p:sldId id="566" r:id="rId17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30" autoAdjust="0"/>
    <p:restoredTop sz="87143" autoAdjust="0"/>
  </p:normalViewPr>
  <p:slideViewPr>
    <p:cSldViewPr>
      <p:cViewPr>
        <p:scale>
          <a:sx n="136" d="100"/>
          <a:sy n="136" d="100"/>
        </p:scale>
        <p:origin x="1056" y="256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055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439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 descr="SLATITLEPAGE.jpg copy.png">
            <a:extLst>
              <a:ext uri="{FF2B5EF4-FFF2-40B4-BE49-F238E27FC236}">
                <a16:creationId xmlns:a16="http://schemas.microsoft.com/office/drawing/2014/main" id="{68F6F7A7-69B0-47C8-82FB-1B21B3E67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189723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b="1" dirty="0"/>
              <a:t>JVET-O0636: </a:t>
            </a:r>
            <a:r>
              <a:rPr lang="en-US" sz="800" b="1" i="0" u="none" strike="noStrike" kern="1200" dirty="0">
                <a:solidFill>
                  <a:srgbClr val="000066"/>
                </a:solidFill>
                <a:effectLst/>
                <a:latin typeface="Verdana" pitchFamily="34" charset="0"/>
                <a:ea typeface="+mn-ea"/>
                <a:cs typeface="+mn-cs"/>
              </a:rPr>
              <a:t>Cross-Component Adaptive Loop Filter for chroma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</p:spPr>
        <p:txBody>
          <a:bodyPr/>
          <a:lstStyle/>
          <a:p>
            <a:r>
              <a:rPr lang="en-US" b="0" dirty="0"/>
              <a:t>Cross-Component Adaptive Loop Filter for chroma</a:t>
            </a:r>
            <a:br>
              <a:rPr lang="en-US" b="0" dirty="0"/>
            </a:br>
            <a:r>
              <a:rPr lang="fr-FR" b="0" dirty="0"/>
              <a:t>(JVET-O0636)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179902"/>
            <a:ext cx="6173801" cy="1075292"/>
          </a:xfrm>
        </p:spPr>
        <p:txBody>
          <a:bodyPr>
            <a:normAutofit/>
          </a:bodyPr>
          <a:lstStyle/>
          <a:p>
            <a:r>
              <a:rPr lang="en-US" sz="2800" dirty="0"/>
              <a:t>K. Misra, F. </a:t>
            </a:r>
            <a:r>
              <a:rPr lang="en-US" sz="2800" dirty="0" err="1"/>
              <a:t>Bossen</a:t>
            </a:r>
            <a:r>
              <a:rPr lang="en-US" sz="2800" dirty="0"/>
              <a:t>, A. </a:t>
            </a:r>
            <a:r>
              <a:rPr lang="en-US" sz="2800" dirty="0" err="1"/>
              <a:t>Segall</a:t>
            </a:r>
            <a:r>
              <a:rPr lang="en-US" sz="2800" dirty="0"/>
              <a:t> (Sharp Labs of America)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C92437-5293-4288-B7A7-7136AC6A1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APS Syntax Changes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05B071D-CE4C-443F-A8D8-477BB67C375A}"/>
              </a:ext>
            </a:extLst>
          </p:cNvPr>
          <p:cNvGraphicFramePr>
            <a:graphicFrameLocks noGrp="1"/>
          </p:cNvGraphicFramePr>
          <p:nvPr/>
        </p:nvGraphicFramePr>
        <p:xfrm>
          <a:off x="2806038" y="771527"/>
          <a:ext cx="3684324" cy="3833808"/>
        </p:xfrm>
        <a:graphic>
          <a:graphicData uri="http://schemas.openxmlformats.org/drawingml/2006/table">
            <a:tbl>
              <a:tblPr/>
              <a:tblGrid>
                <a:gridCol w="3197134">
                  <a:extLst>
                    <a:ext uri="{9D8B030D-6E8A-4147-A177-3AD203B41FA5}">
                      <a16:colId xmlns:a16="http://schemas.microsoft.com/office/drawing/2014/main" val="1636097762"/>
                    </a:ext>
                  </a:extLst>
                </a:gridCol>
                <a:gridCol w="487190">
                  <a:extLst>
                    <a:ext uri="{9D8B030D-6E8A-4147-A177-3AD203B41FA5}">
                      <a16:colId xmlns:a16="http://schemas.microsoft.com/office/drawing/2014/main" val="845876477"/>
                    </a:ext>
                  </a:extLst>
                </a:gridCol>
              </a:tblGrid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alf_data( </a:t>
                      </a:r>
                      <a:r>
                        <a:rPr lang="en-GB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adaptation_parameter_set_id </a:t>
                      </a: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 {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Descriptor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000263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…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183712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 (sps_cross_component_alf_enabled_flag) {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910070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alf_cross_component_cb_filter_signal_flag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375748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alf_cross_component_cr_filter_signal_flag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921910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982149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if( alf_luma_filter_signal_flag ) {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481253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…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1848060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193049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if( alf_chroma_filter_signal_flag ) {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634506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…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0400321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780534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if( alf_cross_component_cb_filter_signal_flag ) {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395070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alf_cross_component_cb_min_eg_order_minus1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313702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for( i = 0; i &lt; 3; i++ )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556169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alf_cross_component_cb_eg_order_increase_flag</a:t>
                      </a: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i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301994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for ( j = 0; j &lt; 14; j++ ) {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3692460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alf_cross_component_cb_coeff_abs</a:t>
                      </a: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j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uek(v)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72627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if( alf_cross_component_cb_coeff_abs[ j ] 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259248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	</a:t>
                      </a: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alf_cross_component_cb_coeff_sign</a:t>
                      </a: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j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557538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}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8465854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774310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if( alf_cross_component_cr_filter_signal_flag ) {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898022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alf_cross_component_cr_min_eg_order_minus1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767042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for( i = 0; i &lt; 3; i++ )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104713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alf_cross_component_cr_eg_order_increase_flag</a:t>
                      </a: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i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622986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for ( j = 0; j &lt; 14; j++ ) {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104975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alf_cross_component_cr_coeff_abs</a:t>
                      </a: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j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uek(v)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2946936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if( alf_cross_component_cr_coeff_abs[ j ] 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692144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	</a:t>
                      </a:r>
                      <a:r>
                        <a:rPr lang="en-CA" sz="7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alf_cross_component_cr_coeff_sign</a:t>
                      </a: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[ j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550942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}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0157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338830"/>
                  </a:ext>
                </a:extLst>
              </a:tr>
              <a:tr h="116176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7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}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4978" marR="34978" marT="624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1831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958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AD2A03-B8AF-BA4F-A7EB-DCFF323B63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Results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471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2A8C4-4668-484B-96AF-D489B22428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4086224" cy="3692281"/>
          </a:xfrm>
        </p:spPr>
        <p:txBody>
          <a:bodyPr/>
          <a:lstStyle/>
          <a:p>
            <a:r>
              <a:rPr lang="en-US" dirty="0"/>
              <a:t>CTC Results</a:t>
            </a:r>
          </a:p>
          <a:p>
            <a:pPr lvl="1"/>
            <a:r>
              <a:rPr lang="en-US" dirty="0"/>
              <a:t>Average gains in chroma of:</a:t>
            </a:r>
          </a:p>
          <a:p>
            <a:pPr lvl="2"/>
            <a:r>
              <a:rPr lang="en-US" dirty="0"/>
              <a:t>AI: 7.6%</a:t>
            </a:r>
          </a:p>
          <a:p>
            <a:pPr lvl="2"/>
            <a:r>
              <a:rPr lang="en-US" dirty="0"/>
              <a:t>RA: 13.8%</a:t>
            </a:r>
          </a:p>
          <a:p>
            <a:pPr lvl="2"/>
            <a:r>
              <a:rPr lang="en-US" dirty="0"/>
              <a:t>LDB: 17.8%</a:t>
            </a:r>
          </a:p>
          <a:p>
            <a:pPr lvl="1"/>
            <a:r>
              <a:rPr lang="en-US" dirty="0"/>
              <a:t>Negligible increase in encoder run-time </a:t>
            </a:r>
            <a:r>
              <a:rPr lang="en-US" sz="1600" dirty="0"/>
              <a:t>(2-3%)</a:t>
            </a:r>
            <a:endParaRPr lang="en-US" dirty="0"/>
          </a:p>
          <a:p>
            <a:pPr lvl="1"/>
            <a:r>
              <a:rPr lang="en-US" dirty="0"/>
              <a:t>5-10% increase in decoder run-time</a:t>
            </a:r>
          </a:p>
          <a:p>
            <a:pPr lvl="2"/>
            <a:r>
              <a:rPr lang="en-US" dirty="0"/>
              <a:t>Likely due to non-vectorized implementation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A87CCD-91E4-46DC-B2F0-602179D9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37C305-BCA8-4E0C-9A7C-C655E34F85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687123"/>
              </p:ext>
            </p:extLst>
          </p:nvPr>
        </p:nvGraphicFramePr>
        <p:xfrm>
          <a:off x="4953000" y="610246"/>
          <a:ext cx="3502685" cy="4482617"/>
        </p:xfrm>
        <a:graphic>
          <a:graphicData uri="http://schemas.openxmlformats.org/drawingml/2006/table">
            <a:tbl>
              <a:tblPr/>
              <a:tblGrid>
                <a:gridCol w="824750">
                  <a:extLst>
                    <a:ext uri="{9D8B030D-6E8A-4147-A177-3AD203B41FA5}">
                      <a16:colId xmlns:a16="http://schemas.microsoft.com/office/drawing/2014/main" val="3210347010"/>
                    </a:ext>
                  </a:extLst>
                </a:gridCol>
                <a:gridCol w="535587">
                  <a:extLst>
                    <a:ext uri="{9D8B030D-6E8A-4147-A177-3AD203B41FA5}">
                      <a16:colId xmlns:a16="http://schemas.microsoft.com/office/drawing/2014/main" val="3694711191"/>
                    </a:ext>
                  </a:extLst>
                </a:gridCol>
                <a:gridCol w="535587">
                  <a:extLst>
                    <a:ext uri="{9D8B030D-6E8A-4147-A177-3AD203B41FA5}">
                      <a16:colId xmlns:a16="http://schemas.microsoft.com/office/drawing/2014/main" val="674703871"/>
                    </a:ext>
                  </a:extLst>
                </a:gridCol>
                <a:gridCol w="535587">
                  <a:extLst>
                    <a:ext uri="{9D8B030D-6E8A-4147-A177-3AD203B41FA5}">
                      <a16:colId xmlns:a16="http://schemas.microsoft.com/office/drawing/2014/main" val="328241292"/>
                    </a:ext>
                  </a:extLst>
                </a:gridCol>
                <a:gridCol w="535587">
                  <a:extLst>
                    <a:ext uri="{9D8B030D-6E8A-4147-A177-3AD203B41FA5}">
                      <a16:colId xmlns:a16="http://schemas.microsoft.com/office/drawing/2014/main" val="1853276470"/>
                    </a:ext>
                  </a:extLst>
                </a:gridCol>
                <a:gridCol w="535587">
                  <a:extLst>
                    <a:ext uri="{9D8B030D-6E8A-4147-A177-3AD203B41FA5}">
                      <a16:colId xmlns:a16="http://schemas.microsoft.com/office/drawing/2014/main" val="2192489324"/>
                    </a:ext>
                  </a:extLst>
                </a:gridCol>
              </a:tblGrid>
              <a:tr h="21796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839887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409019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28562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-3.66%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-4.62%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7557115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-9.46%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066864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-11.49%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-9.68%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818087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-4.59%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363001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-12.58%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9786217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-8.54%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1241310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-3.91%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73947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-7.64%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-7.99%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001984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170093"/>
                  </a:ext>
                </a:extLst>
              </a:tr>
              <a:tr h="32353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0284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5623376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4406923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-8.96%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-7.59%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9093992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-14.72%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-19.43%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0035356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-23.01%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-18.32%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475126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-7.34%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675543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410636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-14.36%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-13.16%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9070843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-6.69%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374608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-7.80%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1671707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755323"/>
                  </a:ext>
                </a:extLst>
              </a:tr>
              <a:tr h="21796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3686228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957023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9677883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475296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33898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-26.96%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-24.33%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468744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-10.68%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-8.72%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7623976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-21.27%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-9.37%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932454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-20.11%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-15.39%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4072126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-11.09%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-6.98%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468318"/>
                  </a:ext>
                </a:extLst>
              </a:tr>
              <a:tr h="1161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6331" marR="6331" marT="633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-12.35%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31" marR="6331" marT="63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6331" marR="6331" marT="633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104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719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BF6C9B-92ED-D345-B95C-8EB230F7611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Supplemental Results</a:t>
            </a:r>
          </a:p>
          <a:p>
            <a:pPr lvl="1"/>
            <a:r>
              <a:rPr lang="en-US" dirty="0"/>
              <a:t>Shift of gains from chroma to </a:t>
            </a:r>
            <a:r>
              <a:rPr lang="en-US" dirty="0" err="1"/>
              <a:t>luma</a:t>
            </a:r>
            <a:endParaRPr lang="en-US" dirty="0"/>
          </a:p>
          <a:p>
            <a:pPr lvl="1"/>
            <a:r>
              <a:rPr lang="en-US" dirty="0"/>
              <a:t>Initial results (proof of concept)</a:t>
            </a:r>
          </a:p>
          <a:p>
            <a:pPr lvl="1"/>
            <a:r>
              <a:rPr lang="en-US" dirty="0" err="1"/>
              <a:t>Luma</a:t>
            </a:r>
            <a:r>
              <a:rPr lang="en-US" dirty="0"/>
              <a:t> gains of:</a:t>
            </a:r>
          </a:p>
          <a:p>
            <a:pPr lvl="2"/>
            <a:r>
              <a:rPr lang="en-US" dirty="0"/>
              <a:t>AI: .93%</a:t>
            </a:r>
          </a:p>
          <a:p>
            <a:pPr lvl="2"/>
            <a:r>
              <a:rPr lang="en-US" dirty="0"/>
              <a:t>RA: .95%</a:t>
            </a:r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3DCA7EF-EAF9-41FB-88D2-11534F155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FFE307F-F41C-4C81-93BA-ADA0C30D33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248322"/>
              </p:ext>
            </p:extLst>
          </p:nvPr>
        </p:nvGraphicFramePr>
        <p:xfrm>
          <a:off x="5181600" y="836042"/>
          <a:ext cx="3300787" cy="3703401"/>
        </p:xfrm>
        <a:graphic>
          <a:graphicData uri="http://schemas.openxmlformats.org/drawingml/2006/table">
            <a:tbl>
              <a:tblPr/>
              <a:tblGrid>
                <a:gridCol w="777212">
                  <a:extLst>
                    <a:ext uri="{9D8B030D-6E8A-4147-A177-3AD203B41FA5}">
                      <a16:colId xmlns:a16="http://schemas.microsoft.com/office/drawing/2014/main" val="2876758517"/>
                    </a:ext>
                  </a:extLst>
                </a:gridCol>
                <a:gridCol w="504715">
                  <a:extLst>
                    <a:ext uri="{9D8B030D-6E8A-4147-A177-3AD203B41FA5}">
                      <a16:colId xmlns:a16="http://schemas.microsoft.com/office/drawing/2014/main" val="3845098460"/>
                    </a:ext>
                  </a:extLst>
                </a:gridCol>
                <a:gridCol w="504715">
                  <a:extLst>
                    <a:ext uri="{9D8B030D-6E8A-4147-A177-3AD203B41FA5}">
                      <a16:colId xmlns:a16="http://schemas.microsoft.com/office/drawing/2014/main" val="1829907083"/>
                    </a:ext>
                  </a:extLst>
                </a:gridCol>
                <a:gridCol w="504715">
                  <a:extLst>
                    <a:ext uri="{9D8B030D-6E8A-4147-A177-3AD203B41FA5}">
                      <a16:colId xmlns:a16="http://schemas.microsoft.com/office/drawing/2014/main" val="2572531864"/>
                    </a:ext>
                  </a:extLst>
                </a:gridCol>
                <a:gridCol w="504715">
                  <a:extLst>
                    <a:ext uri="{9D8B030D-6E8A-4147-A177-3AD203B41FA5}">
                      <a16:colId xmlns:a16="http://schemas.microsoft.com/office/drawing/2014/main" val="3608383231"/>
                    </a:ext>
                  </a:extLst>
                </a:gridCol>
                <a:gridCol w="504715">
                  <a:extLst>
                    <a:ext uri="{9D8B030D-6E8A-4147-A177-3AD203B41FA5}">
                      <a16:colId xmlns:a16="http://schemas.microsoft.com/office/drawing/2014/main" val="3644587644"/>
                    </a:ext>
                  </a:extLst>
                </a:gridCol>
              </a:tblGrid>
              <a:tr h="22106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853011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761542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0305407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7.35%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4.69%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293675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062954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4641629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3.48%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4.01%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8716463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-4.99%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4.37%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81260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615435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4.57%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4.35%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132379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-1.57%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0585604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499343"/>
                  </a:ext>
                </a:extLst>
              </a:tr>
              <a:tr h="32861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618532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03331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4877298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512592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-5.91%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-11.28%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7451728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-13.10%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-8.01%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822469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1.98%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3.67%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548641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158422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-5.07%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-3.82%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366738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2.99%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4.42%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339397"/>
                  </a:ext>
                </a:extLst>
              </a:tr>
              <a:tr h="1135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5967" marR="5967" marT="59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967" marR="5967" marT="59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967" marR="5967" marT="596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152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9408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FF19DE-A69C-45C7-9628-66107C4181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/>
              <a:t>Summary</a:t>
            </a:r>
          </a:p>
          <a:p>
            <a:pPr lvl="1"/>
            <a:r>
              <a:rPr lang="en-CA" sz="2000" dirty="0"/>
              <a:t>Proposed Cross-Component Adaptive Loop Filter</a:t>
            </a:r>
          </a:p>
          <a:p>
            <a:pPr lvl="1"/>
            <a:r>
              <a:rPr lang="en-CA" sz="2000" dirty="0"/>
              <a:t>Operates in parallel to </a:t>
            </a:r>
            <a:r>
              <a:rPr lang="en-CA" sz="2000" dirty="0" err="1"/>
              <a:t>luma</a:t>
            </a:r>
            <a:r>
              <a:rPr lang="en-CA" sz="2000" dirty="0"/>
              <a:t> ALF</a:t>
            </a:r>
          </a:p>
          <a:p>
            <a:pPr lvl="1"/>
            <a:r>
              <a:rPr lang="en-CA" sz="2000" dirty="0"/>
              <a:t>Predicts correction for chroma channel from filtered </a:t>
            </a:r>
            <a:r>
              <a:rPr lang="en-CA" sz="2000" dirty="0" err="1"/>
              <a:t>luma</a:t>
            </a:r>
            <a:r>
              <a:rPr lang="en-CA" sz="2000" dirty="0"/>
              <a:t> samples</a:t>
            </a:r>
          </a:p>
          <a:p>
            <a:pPr lvl="1"/>
            <a:r>
              <a:rPr lang="en-CA" sz="2000" dirty="0"/>
              <a:t>Average chroma gains of  7.6%, 13.8% or 17.8% </a:t>
            </a:r>
            <a:r>
              <a:rPr lang="en-CA" sz="1600" dirty="0"/>
              <a:t>(for AI, RA, LDB)</a:t>
            </a:r>
          </a:p>
          <a:p>
            <a:pPr lvl="1"/>
            <a:r>
              <a:rPr lang="en-CA" sz="2000" dirty="0"/>
              <a:t>Thanks to Canon for cross-check</a:t>
            </a:r>
          </a:p>
          <a:p>
            <a:pPr lvl="1"/>
            <a:endParaRPr lang="en-CA" sz="2000" dirty="0"/>
          </a:p>
          <a:p>
            <a:pPr marL="55563" indent="0">
              <a:buNone/>
            </a:pPr>
            <a:r>
              <a:rPr lang="en-CA" sz="2400" dirty="0"/>
              <a:t>Propose formal study in Core Experiment</a:t>
            </a:r>
          </a:p>
          <a:p>
            <a:pPr marL="436563" lvl="1" indent="0">
              <a:buNone/>
            </a:pPr>
            <a:endParaRPr lang="en-CA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8A294EB-03A5-4BA9-B736-4EF946B6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1379936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0B453F5-F0E1-4F83-AA00-20BEB9BF9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of control mask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D00ABC6-2A71-47C8-903B-3BB574173E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76" y="742950"/>
            <a:ext cx="3120000" cy="170857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C3B5D6-A683-4563-8AD4-35FEED303CD0}"/>
              </a:ext>
            </a:extLst>
          </p:cNvPr>
          <p:cNvSpPr txBox="1"/>
          <p:nvPr/>
        </p:nvSpPr>
        <p:spPr>
          <a:xfrm>
            <a:off x="781748" y="2266855"/>
            <a:ext cx="2863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Picture with CTU boundaries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BB3486-1320-49CE-BB18-7F654420ED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62" y="2776549"/>
            <a:ext cx="3120000" cy="170857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E8A5F41-5013-4987-B70F-E66D04525005}"/>
              </a:ext>
            </a:extLst>
          </p:cNvPr>
          <p:cNvSpPr txBox="1"/>
          <p:nvPr/>
        </p:nvSpPr>
        <p:spPr>
          <a:xfrm>
            <a:off x="781748" y="4300454"/>
            <a:ext cx="5244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>
                <a:latin typeface="Calibri" pitchFamily="34" charset="0"/>
                <a:cs typeface="Calibri" pitchFamily="34" charset="0"/>
              </a:rPr>
              <a:t>Derive 32x32 control mask ( gray is OFF, green is ON 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BC95A7B-9FE3-40F4-BABE-AF4ECD43B8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600" y="1781901"/>
            <a:ext cx="3120000" cy="17085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EF29F3-A733-4691-A987-4720CFA77F63}"/>
              </a:ext>
            </a:extLst>
          </p:cNvPr>
          <p:cNvSpPr txBox="1"/>
          <p:nvPr/>
        </p:nvSpPr>
        <p:spPr>
          <a:xfrm>
            <a:off x="5871600" y="3446168"/>
            <a:ext cx="2491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Samples that are filtered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CB1601F-202A-4E72-A87C-BB65ACD9039F}"/>
              </a:ext>
            </a:extLst>
          </p:cNvPr>
          <p:cNvSpPr/>
          <p:nvPr/>
        </p:nvSpPr>
        <p:spPr bwMode="auto">
          <a:xfrm>
            <a:off x="4576200" y="2451521"/>
            <a:ext cx="304800" cy="32502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7D2CFC0-80AA-4111-8361-96C5BBDFF178}"/>
              </a:ext>
            </a:extLst>
          </p:cNvPr>
          <p:cNvSpPr txBox="1"/>
          <p:nvPr/>
        </p:nvSpPr>
        <p:spPr>
          <a:xfrm>
            <a:off x="4594343" y="2429369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x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E2C87B0A-8C94-4A90-98C2-4A518B7547F3}"/>
              </a:ext>
            </a:extLst>
          </p:cNvPr>
          <p:cNvCxnSpPr>
            <a:endCxn id="18" idx="0"/>
          </p:cNvCxnSpPr>
          <p:nvPr/>
        </p:nvCxnSpPr>
        <p:spPr bwMode="auto">
          <a:xfrm>
            <a:off x="3509400" y="1597235"/>
            <a:ext cx="1226969" cy="832134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8E5376E5-E27D-4721-A84F-6FB7977B85BB}"/>
              </a:ext>
            </a:extLst>
          </p:cNvPr>
          <p:cNvCxnSpPr>
            <a:endCxn id="18" idx="2"/>
          </p:cNvCxnSpPr>
          <p:nvPr/>
        </p:nvCxnSpPr>
        <p:spPr bwMode="auto">
          <a:xfrm flipV="1">
            <a:off x="3555804" y="2798701"/>
            <a:ext cx="1180565" cy="916049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164AB89D-0259-418C-A7B7-64B0227C9189}"/>
              </a:ext>
            </a:extLst>
          </p:cNvPr>
          <p:cNvCxnSpPr>
            <a:stCxn id="17" idx="6"/>
          </p:cNvCxnSpPr>
          <p:nvPr/>
        </p:nvCxnSpPr>
        <p:spPr bwMode="auto">
          <a:xfrm>
            <a:off x="4881000" y="2614035"/>
            <a:ext cx="6858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B5B55AD2-2EA3-428D-8122-447189606D1D}"/>
              </a:ext>
            </a:extLst>
          </p:cNvPr>
          <p:cNvSpPr/>
          <p:nvPr/>
        </p:nvSpPr>
        <p:spPr>
          <a:xfrm>
            <a:off x="793467" y="4625482"/>
            <a:ext cx="4300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800" dirty="0">
                <a:latin typeface="Calibri" panose="020F0502020204030204" pitchFamily="34" charset="0"/>
                <a:cs typeface="Calibri" panose="020F0502020204030204" pitchFamily="34" charset="0"/>
              </a:rPr>
              <a:t>Block size of mask is signaled in slice header</a:t>
            </a:r>
          </a:p>
        </p:txBody>
      </p:sp>
    </p:spTree>
    <p:extLst>
      <p:ext uri="{BB962C8B-B14F-4D97-AF65-F5344CB8AC3E}">
        <p14:creationId xmlns:p14="http://schemas.microsoft.com/office/powerpoint/2010/main" val="2024555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  <a:p>
            <a:pPr lvl="1"/>
            <a:r>
              <a:rPr lang="en-US" dirty="0"/>
              <a:t>Description of Cross Component ALF (CC-ALF)</a:t>
            </a:r>
          </a:p>
          <a:p>
            <a:pPr lvl="2"/>
            <a:r>
              <a:rPr lang="en-US" dirty="0"/>
              <a:t>Sample operations</a:t>
            </a:r>
          </a:p>
          <a:p>
            <a:pPr lvl="2"/>
            <a:r>
              <a:rPr lang="en-US" dirty="0"/>
              <a:t>Signaling</a:t>
            </a:r>
          </a:p>
          <a:p>
            <a:pPr lvl="1"/>
            <a:r>
              <a:rPr lang="en-US" dirty="0"/>
              <a:t>Experimental Results</a:t>
            </a:r>
          </a:p>
          <a:p>
            <a:pPr lvl="1"/>
            <a:r>
              <a:rPr lang="en-US" dirty="0"/>
              <a:t>Summary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70308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14E9AC-D3AE-4C5F-8948-329068993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Cross-component Adaptive Loop Filter</a:t>
            </a:r>
          </a:p>
          <a:p>
            <a:pPr lvl="1"/>
            <a:r>
              <a:rPr lang="en-US" dirty="0"/>
              <a:t>Generates improvement of chroma channel from filtered version of the </a:t>
            </a:r>
            <a:r>
              <a:rPr lang="en-US" dirty="0" err="1"/>
              <a:t>luma</a:t>
            </a:r>
            <a:r>
              <a:rPr lang="en-US" dirty="0"/>
              <a:t> channel</a:t>
            </a:r>
          </a:p>
          <a:p>
            <a:pPr lvl="1"/>
            <a:r>
              <a:rPr lang="en-US" dirty="0"/>
              <a:t>Operates in parallel with the existing </a:t>
            </a:r>
            <a:r>
              <a:rPr lang="en-US" dirty="0" err="1"/>
              <a:t>luma</a:t>
            </a:r>
            <a:r>
              <a:rPr lang="en-US" dirty="0"/>
              <a:t> ALF operation</a:t>
            </a:r>
          </a:p>
          <a:p>
            <a:pPr lvl="1"/>
            <a:endParaRPr lang="en-US" dirty="0"/>
          </a:p>
          <a:p>
            <a:pPr marL="436563" lvl="1" indent="0">
              <a:buNone/>
            </a:pPr>
            <a:r>
              <a:rPr lang="en-US" dirty="0"/>
              <a:t>Motivation: </a:t>
            </a:r>
            <a:r>
              <a:rPr lang="en-US" dirty="0" err="1"/>
              <a:t>Luma</a:t>
            </a:r>
            <a:r>
              <a:rPr lang="en-US" dirty="0"/>
              <a:t> may contain details that are lost in chroma inside the coding loop</a:t>
            </a:r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2CF24F-6CFD-41A8-941D-F983EE10C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Cross-component Adaptive Loop Filter (CC-ALF)</a:t>
            </a:r>
          </a:p>
        </p:txBody>
      </p:sp>
    </p:spTree>
    <p:extLst>
      <p:ext uri="{BB962C8B-B14F-4D97-AF65-F5344CB8AC3E}">
        <p14:creationId xmlns:p14="http://schemas.microsoft.com/office/powerpoint/2010/main" val="1938895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61C558-FE1C-4E6F-AB70-160DFFEE78B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CC-ALF</a:t>
            </a:r>
          </a:p>
          <a:p>
            <a:r>
              <a:rPr lang="en-US" dirty="0"/>
              <a:t>Uses </a:t>
            </a:r>
            <a:r>
              <a:rPr lang="en-US" dirty="0" err="1"/>
              <a:t>luma</a:t>
            </a:r>
            <a:r>
              <a:rPr lang="en-US" dirty="0"/>
              <a:t> sample values as input</a:t>
            </a:r>
          </a:p>
          <a:p>
            <a:r>
              <a:rPr lang="en-US" dirty="0"/>
              <a:t>Applies a linear filter operation </a:t>
            </a:r>
          </a:p>
          <a:p>
            <a:r>
              <a:rPr lang="en-US" dirty="0"/>
              <a:t>Outputs a correction value for each chroma sample</a:t>
            </a:r>
            <a:endParaRPr lang="en-CA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DA2327-833E-4C43-9EFF-4F878C9B8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Description of CCALF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A61F9D-8298-4103-ABB8-62FA6108AEE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491696" y="1276350"/>
            <a:ext cx="4166528" cy="290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251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742CD26-27E7-48E1-9878-F06B410E0B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Filter</a:t>
            </a:r>
          </a:p>
          <a:p>
            <a:r>
              <a:rPr lang="en-US" dirty="0"/>
              <a:t>One filter per color component</a:t>
            </a:r>
          </a:p>
          <a:p>
            <a:r>
              <a:rPr lang="en-US" dirty="0"/>
              <a:t>Each coefficient is scaled by 2</a:t>
            </a:r>
            <a:r>
              <a:rPr lang="en-US" baseline="30000" dirty="0"/>
              <a:t>10</a:t>
            </a:r>
            <a:r>
              <a:rPr lang="en-US" dirty="0"/>
              <a:t> and rounded for fixed point representation</a:t>
            </a:r>
          </a:p>
          <a:p>
            <a:r>
              <a:rPr lang="en-US" dirty="0"/>
              <a:t>Uses same coefficient derivation functions as in VTM5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697E678-3163-49DA-A36B-293E755C5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Diamond shaped filter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22370E-FE30-4A30-BED5-7F4FD8194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890942"/>
            <a:ext cx="1751106" cy="221420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BD46A58-5A10-4AF9-8C0E-507BFAE2CD15}"/>
                  </a:ext>
                </a:extLst>
              </p:cNvPr>
              <p:cNvSpPr/>
              <p:nvPr/>
            </p:nvSpPr>
            <p:spPr>
              <a:xfrm>
                <a:off x="4724400" y="3345973"/>
                <a:ext cx="4836886" cy="13041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m:rPr>
                          <m:aln/>
                        </m:rPr>
                        <a:rPr lang="en-US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sub>
                        <m:sup/>
                        <m:e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sub>
                                  </m:s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sub>
                                  </m:s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12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br>
                  <a:rPr lang="en-US" sz="1200" i="1" dirty="0">
                    <a:latin typeface="Cambria Math" panose="02040503050406030204" pitchFamily="18" charset="0"/>
                  </a:rPr>
                </a:br>
                <a:br>
                  <a:rPr lang="en-US" sz="1200" i="1" dirty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sub>
                          </m:s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sub>
                          </m:sSub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   :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𝑙𝑢𝑚𝑎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𝑙𝑜𝑐𝑎𝑡𝑖𝑜𝑛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𝑏𝑎𝑠𝑒𝑑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𝑜𝑛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              :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𝑓𝑖𝑙𝑡𝑒𝑟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𝑠𝑢𝑝𝑝𝑜𝑟𝑡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𝑖𝑛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𝑙𝑢𝑚𝑎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𝑓𝑜𝑟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𝑐𝑜𝑙𝑜𝑟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𝑐𝑜𝑚𝑝𝑜𝑛𝑒𝑛𝑡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𝑓𝑖𝑙𝑡𝑒𝑟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𝑐𝑜𝑒𝑓𝑓𝑖𝑐𝑖𝑒𝑛𝑡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1BD46A58-5A10-4AF9-8C0E-507BFAE2CD1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3345973"/>
                <a:ext cx="4836886" cy="1304140"/>
              </a:xfrm>
              <a:prstGeom prst="rect">
                <a:avLst/>
              </a:prstGeom>
              <a:blipFill>
                <a:blip r:embed="rId4"/>
                <a:stretch>
                  <a:fillRect t="-45192" b="-9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4258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D1D7FF5-6C32-D849-8102-081634CD70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221514" cy="3692281"/>
          </a:xfrm>
        </p:spPr>
        <p:txBody>
          <a:bodyPr/>
          <a:lstStyle/>
          <a:p>
            <a:r>
              <a:rPr lang="en-US" dirty="0"/>
              <a:t>Local Control</a:t>
            </a:r>
          </a:p>
          <a:p>
            <a:pPr lvl="1"/>
            <a:r>
              <a:rPr lang="en-US" dirty="0"/>
              <a:t>CC-ALF is enabled/disabled on a block basis</a:t>
            </a:r>
          </a:p>
          <a:p>
            <a:pPr lvl="1"/>
            <a:r>
              <a:rPr lang="en-US" dirty="0"/>
              <a:t>Block size is signaled in the bit-stream (slice header)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0B453F5-F0E1-4F83-AA00-20BEB9BF9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of control mask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6C0802-F1C1-354A-A467-38C3CAA9F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290" y="1428750"/>
            <a:ext cx="5310503" cy="289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326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C6C7C16-965C-405B-9615-D93D04ACA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Improvement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5F2377-F9BF-4DC5-B062-501524297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666750"/>
            <a:ext cx="6212373" cy="421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194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AD2A03-B8AF-BA4F-A7EB-DCFF323B63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Signaling</a:t>
            </a:r>
          </a:p>
        </p:txBody>
      </p:sp>
    </p:spTree>
    <p:extLst>
      <p:ext uri="{BB962C8B-B14F-4D97-AF65-F5344CB8AC3E}">
        <p14:creationId xmlns:p14="http://schemas.microsoft.com/office/powerpoint/2010/main" val="1808814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3F54E7B-1E43-4F18-B801-B1B9858F2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Slice Header Syntax Changes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A700E01-2830-4505-8B29-A5BCCA796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591603"/>
              </p:ext>
            </p:extLst>
          </p:nvPr>
        </p:nvGraphicFramePr>
        <p:xfrm>
          <a:off x="1694815" y="971550"/>
          <a:ext cx="5754370" cy="3543300"/>
        </p:xfrm>
        <a:graphic>
          <a:graphicData uri="http://schemas.openxmlformats.org/drawingml/2006/table">
            <a:tbl>
              <a:tblPr/>
              <a:tblGrid>
                <a:gridCol w="4980940">
                  <a:extLst>
                    <a:ext uri="{9D8B030D-6E8A-4147-A177-3AD203B41FA5}">
                      <a16:colId xmlns:a16="http://schemas.microsoft.com/office/drawing/2014/main" val="1644708232"/>
                    </a:ext>
                  </a:extLst>
                </a:gridCol>
                <a:gridCol w="773430">
                  <a:extLst>
                    <a:ext uri="{9D8B030D-6E8A-4147-A177-3AD203B41FA5}">
                      <a16:colId xmlns:a16="http://schemas.microsoft.com/office/drawing/2014/main" val="17421504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slice_header( 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0047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…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5291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if( sps_cross_component_alf_enabled_flag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3767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slice_cross_component_alf_cb_enabled_flag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6343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if( slice_cross_component_alf_cb_enabled_flag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148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_cross_component_alf_cb_reuse_temporal_layer_filter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13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if (!slice</a:t>
                      </a: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_cross_component_alf_cb_reuse_temporal_layer_filter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64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slice_cross_component_alf_cb_aps_id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u(5)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1984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slice_cross_component_alf_cb_log2_control_size_minus4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9478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3565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slice_cross_component_alf_cr_enabled_flag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781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if( slice_cross_component_alf_cr_enabled_flag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81548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_cross_component_alf_ct_reuse_temporal_layer_filter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49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if (!slice</a:t>
                      </a: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_cross_component_alf_cr_reuse_temporal_layer_filter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3347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	</a:t>
                      </a:r>
                      <a:r>
                        <a:rPr lang="en-GB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slice_cross_component_alf_cr_aps_id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u(5)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8865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	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slice_cross_component_alf_cr_log2_control_size_minus4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781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7017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12593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	…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69537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876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3091221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29639</TotalTime>
  <Words>979</Words>
  <Application>Microsoft Macintosh PowerPoint</Application>
  <PresentationFormat>On-screen Show (16:9)</PresentationFormat>
  <Paragraphs>465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Cambria Math</vt:lpstr>
      <vt:lpstr>Tahoma</vt:lpstr>
      <vt:lpstr>Times New Roman</vt:lpstr>
      <vt:lpstr>Verdana</vt:lpstr>
      <vt:lpstr>Wingdings</vt:lpstr>
      <vt:lpstr>CST July Monthly Dept Meeting 073008</vt:lpstr>
      <vt:lpstr>Cross-Component Adaptive Loop Filter for chroma (JVET-O0636)</vt:lpstr>
      <vt:lpstr>Overview</vt:lpstr>
      <vt:lpstr>Cross-component Adaptive Loop Filter (CC-ALF)</vt:lpstr>
      <vt:lpstr>Description of CCALF</vt:lpstr>
      <vt:lpstr>Diamond shaped filter</vt:lpstr>
      <vt:lpstr>Application of control mask</vt:lpstr>
      <vt:lpstr>Example Improvement</vt:lpstr>
      <vt:lpstr>PowerPoint Presentation</vt:lpstr>
      <vt:lpstr>Slice Header Syntax Changes</vt:lpstr>
      <vt:lpstr>APS Syntax Changes </vt:lpstr>
      <vt:lpstr>PowerPoint Presentation</vt:lpstr>
      <vt:lpstr>Experimental Results</vt:lpstr>
      <vt:lpstr>Experimental Results</vt:lpstr>
      <vt:lpstr>Recommendations</vt:lpstr>
      <vt:lpstr>PowerPoint Presentation</vt:lpstr>
      <vt:lpstr>Application of control mask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Segall, Andrew</cp:lastModifiedBy>
  <cp:revision>877</cp:revision>
  <cp:lastPrinted>2012-05-17T23:57:45Z</cp:lastPrinted>
  <dcterms:created xsi:type="dcterms:W3CDTF">2008-07-29T15:54:01Z</dcterms:created>
  <dcterms:modified xsi:type="dcterms:W3CDTF">2019-07-06T19:32:19Z</dcterms:modified>
</cp:coreProperties>
</file>