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4" r:id="rId5"/>
    <p:sldId id="275" r:id="rId6"/>
    <p:sldId id="260" r:id="rId7"/>
    <p:sldId id="276" r:id="rId8"/>
    <p:sldId id="277" r:id="rId9"/>
    <p:sldId id="280" r:id="rId10"/>
    <p:sldId id="278" r:id="rId11"/>
    <p:sldId id="279" r:id="rId12"/>
    <p:sldId id="281" r:id="rId13"/>
    <p:sldId id="265" r:id="rId14"/>
    <p:sldId id="273" r:id="rId15"/>
    <p:sldId id="28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e, Yan" initials="YY" lastIdx="2" clrIdx="0">
    <p:extLst>
      <p:ext uri="{19B8F6BF-5375-455C-9EA6-DF929625EA0E}">
        <p15:presenceInfo xmlns:p15="http://schemas.microsoft.com/office/powerpoint/2012/main" userId="Ye, Y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6E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4" autoAdjust="0"/>
    <p:restoredTop sz="94845" autoAdjust="0"/>
  </p:normalViewPr>
  <p:slideViewPr>
    <p:cSldViewPr snapToGrid="0">
      <p:cViewPr varScale="1">
        <p:scale>
          <a:sx n="64" d="100"/>
          <a:sy n="64" d="100"/>
        </p:scale>
        <p:origin x="68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968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60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038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632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99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150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922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8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763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8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7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3A38E64-9B8B-4F89-8E31-338FF1DD5C26}" type="datetimeFigureOut">
              <a:rPr lang="zh-CN" altLang="en-US" smtClean="0"/>
              <a:t>2019/7/5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73777-19A3-44C2-83B4-4CC7B75C7C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874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96"/>
            <a:ext cx="9144000" cy="684370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JVET-O0628 </a:t>
            </a:r>
            <a:br>
              <a:rPr lang="en-US" altLang="zh-CN" dirty="0" smtClean="0"/>
            </a:br>
            <a:r>
              <a:rPr lang="en-US" altLang="zh-CN" dirty="0" smtClean="0"/>
              <a:t>SATD based DMVR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altLang="zh-CN" dirty="0"/>
              <a:t>J. Chen, R.-L. Liao, Y. </a:t>
            </a:r>
            <a:r>
              <a:rPr lang="es-ES" altLang="zh-CN" dirty="0" smtClean="0"/>
              <a:t>Ye, J. Luo </a:t>
            </a:r>
            <a:r>
              <a:rPr lang="es-ES" altLang="zh-CN" dirty="0"/>
              <a:t>(Alibaba)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5504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ethod 3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3845" y="1828801"/>
            <a:ext cx="7794538" cy="43513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CA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SATD calculation</a:t>
            </a:r>
          </a:p>
          <a:p>
            <a:pPr lvl="1">
              <a:lnSpc>
                <a:spcPct val="150000"/>
              </a:lnSpc>
            </a:pP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Calculate the difference block between two </a:t>
            </a:r>
            <a:r>
              <a:rPr lang="en-CA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vertical 2:1 </a:t>
            </a:r>
            <a:r>
              <a:rPr lang="en-CA" altLang="zh-CN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downsampled</a:t>
            </a:r>
            <a:r>
              <a:rPr lang="en-CA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predictor blocks</a:t>
            </a:r>
          </a:p>
          <a:p>
            <a:pPr lvl="1">
              <a:lnSpc>
                <a:spcPct val="150000"/>
              </a:lnSpc>
            </a:pP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Split difference block into 4x4 sub-blocks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perform 4x4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adamard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transform on each sub-block.</a:t>
            </a:r>
          </a:p>
          <a:p>
            <a:pPr lvl="1">
              <a:lnSpc>
                <a:spcPct val="1500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secondary transform at all</a:t>
            </a:r>
            <a:endParaRPr lang="en-US" altLang="zh-CN" sz="1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00200" y="38961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78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ethod 3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00200" y="38961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682" y="1810255"/>
            <a:ext cx="4398985" cy="437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217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21972" y="1691322"/>
            <a:ext cx="824075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{-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0.13%,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0.14%,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0.14%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with 100% decoding time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results of method 3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065612"/>
              </p:ext>
            </p:extLst>
          </p:nvPr>
        </p:nvGraphicFramePr>
        <p:xfrm>
          <a:off x="2074930" y="2770051"/>
          <a:ext cx="4406900" cy="2155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1954007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3066134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6967100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151432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4039475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6469483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57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500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64093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367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3064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976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414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292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5445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562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146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SATD based DMVR is proposed and it gives coding performance gain.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method 1, averaged gain is -0.21%. </a:t>
            </a:r>
          </a:p>
          <a:p>
            <a:pPr lvl="1">
              <a:lnSpc>
                <a:spcPct val="150000"/>
              </a:lnSpc>
            </a:pPr>
            <a:r>
              <a:rPr lang="en-US" altLang="zh-CN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Higher gain observed for 4K sequences: Tango 2 achieves -0.46% coding gain and </a:t>
            </a:r>
            <a:r>
              <a:rPr lang="en-US" altLang="zh-CN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CatRobot</a:t>
            </a:r>
            <a:r>
              <a:rPr lang="en-US" altLang="zh-CN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achieves -0.47% coding gain.</a:t>
            </a:r>
            <a:endParaRPr lang="en-US" altLang="zh-CN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method 3, averaged gain is -0.13%, </a:t>
            </a:r>
          </a:p>
          <a:p>
            <a:pPr lvl="1">
              <a:lnSpc>
                <a:spcPct val="150000"/>
              </a:lnSpc>
            </a:pPr>
            <a:r>
              <a:rPr lang="en-US" altLang="zh-CN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4K sequence </a:t>
            </a:r>
            <a:r>
              <a:rPr lang="en-US" altLang="zh-CN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CatRobot</a:t>
            </a:r>
            <a:r>
              <a:rPr lang="en-US" altLang="zh-CN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still has -0.32% coding gain. </a:t>
            </a:r>
          </a:p>
          <a:p>
            <a:pPr lvl="1">
              <a:lnSpc>
                <a:spcPct val="150000"/>
              </a:lnSpc>
            </a:pPr>
            <a:r>
              <a:rPr lang="en-US" altLang="zh-CN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almost no decoding time increase. 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 to consider using SATD as a criterion in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DMVR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955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comparison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865965"/>
              </p:ext>
            </p:extLst>
          </p:nvPr>
        </p:nvGraphicFramePr>
        <p:xfrm>
          <a:off x="2338897" y="2016506"/>
          <a:ext cx="4406900" cy="180848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54288354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6761716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134470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1364817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62132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473962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359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VTM-5.0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268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086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304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956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7679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8056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670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4776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930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195341"/>
                  </a:ext>
                </a:extLst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363860"/>
              </p:ext>
            </p:extLst>
          </p:nvPr>
        </p:nvGraphicFramePr>
        <p:xfrm>
          <a:off x="9625" y="4484950"/>
          <a:ext cx="4406900" cy="180848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86651377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268831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5257813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94308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90922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317993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417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VTM-5.0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763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499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06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523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024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434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3398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372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7790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777672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55867"/>
              </p:ext>
            </p:extLst>
          </p:nvPr>
        </p:nvGraphicFramePr>
        <p:xfrm>
          <a:off x="4542347" y="4490493"/>
          <a:ext cx="4406900" cy="180848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1954007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3066134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6967100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151432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4039475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6469483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57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VTM-5.0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500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64093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367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3064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976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414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292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5445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562726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150471" y="1580987"/>
            <a:ext cx="4843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M1: no </a:t>
            </a:r>
            <a:r>
              <a:rPr lang="en-US" altLang="zh-CN" dirty="0" err="1" smtClean="0"/>
              <a:t>downsample</a:t>
            </a:r>
            <a:r>
              <a:rPr lang="en-US" altLang="zh-CN" dirty="0" smtClean="0"/>
              <a:t>, always secondary transform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421972" y="3843295"/>
            <a:ext cx="3824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M2: 2:1 </a:t>
            </a:r>
            <a:r>
              <a:rPr lang="en-US" altLang="zh-CN" dirty="0" err="1" smtClean="0"/>
              <a:t>ver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downsample</a:t>
            </a:r>
            <a:r>
              <a:rPr lang="en-US" altLang="zh-CN" dirty="0" smtClean="0"/>
              <a:t>, secondary transform only for 16x16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4909287" y="3843295"/>
            <a:ext cx="4168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M3: 2:1 </a:t>
            </a:r>
            <a:r>
              <a:rPr lang="en-US" altLang="zh-CN" dirty="0" err="1" smtClean="0"/>
              <a:t>ver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downsample</a:t>
            </a:r>
            <a:r>
              <a:rPr lang="en-US" altLang="zh-CN" dirty="0" smtClean="0"/>
              <a:t>, no secondary transform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941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comparison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33845" y="1706629"/>
            <a:ext cx="7886700" cy="4351337"/>
          </a:xfrm>
        </p:spPr>
        <p:txBody>
          <a:bodyPr/>
          <a:lstStyle/>
          <a:p>
            <a:endParaRPr lang="zh-CN" altLang="en-US" dirty="0"/>
          </a:p>
        </p:txBody>
      </p:sp>
      <p:graphicFrame>
        <p:nvGraphicFramePr>
          <p:cNvPr id="18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5739143"/>
              </p:ext>
            </p:extLst>
          </p:nvPr>
        </p:nvGraphicFramePr>
        <p:xfrm>
          <a:off x="75499" y="1772269"/>
          <a:ext cx="8933696" cy="39421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0346">
                  <a:extLst>
                    <a:ext uri="{9D8B030D-6E8A-4147-A177-3AD203B41FA5}">
                      <a16:colId xmlns:a16="http://schemas.microsoft.com/office/drawing/2014/main" val="404922514"/>
                    </a:ext>
                  </a:extLst>
                </a:gridCol>
                <a:gridCol w="492789">
                  <a:extLst>
                    <a:ext uri="{9D8B030D-6E8A-4147-A177-3AD203B41FA5}">
                      <a16:colId xmlns:a16="http://schemas.microsoft.com/office/drawing/2014/main" val="3924838917"/>
                    </a:ext>
                  </a:extLst>
                </a:gridCol>
                <a:gridCol w="687427">
                  <a:extLst>
                    <a:ext uri="{9D8B030D-6E8A-4147-A177-3AD203B41FA5}">
                      <a16:colId xmlns:a16="http://schemas.microsoft.com/office/drawing/2014/main" val="1042530714"/>
                    </a:ext>
                  </a:extLst>
                </a:gridCol>
                <a:gridCol w="397733">
                  <a:extLst>
                    <a:ext uri="{9D8B030D-6E8A-4147-A177-3AD203B41FA5}">
                      <a16:colId xmlns:a16="http://schemas.microsoft.com/office/drawing/2014/main" val="3836177078"/>
                    </a:ext>
                  </a:extLst>
                </a:gridCol>
                <a:gridCol w="438527">
                  <a:extLst>
                    <a:ext uri="{9D8B030D-6E8A-4147-A177-3AD203B41FA5}">
                      <a16:colId xmlns:a16="http://schemas.microsoft.com/office/drawing/2014/main" val="4087690047"/>
                    </a:ext>
                  </a:extLst>
                </a:gridCol>
                <a:gridCol w="642491">
                  <a:extLst>
                    <a:ext uri="{9D8B030D-6E8A-4147-A177-3AD203B41FA5}">
                      <a16:colId xmlns:a16="http://schemas.microsoft.com/office/drawing/2014/main" val="1330668845"/>
                    </a:ext>
                  </a:extLst>
                </a:gridCol>
                <a:gridCol w="642491">
                  <a:extLst>
                    <a:ext uri="{9D8B030D-6E8A-4147-A177-3AD203B41FA5}">
                      <a16:colId xmlns:a16="http://schemas.microsoft.com/office/drawing/2014/main" val="2980590910"/>
                    </a:ext>
                  </a:extLst>
                </a:gridCol>
                <a:gridCol w="703682">
                  <a:extLst>
                    <a:ext uri="{9D8B030D-6E8A-4147-A177-3AD203B41FA5}">
                      <a16:colId xmlns:a16="http://schemas.microsoft.com/office/drawing/2014/main" val="560822070"/>
                    </a:ext>
                  </a:extLst>
                </a:gridCol>
                <a:gridCol w="407931">
                  <a:extLst>
                    <a:ext uri="{9D8B030D-6E8A-4147-A177-3AD203B41FA5}">
                      <a16:colId xmlns:a16="http://schemas.microsoft.com/office/drawing/2014/main" val="75851050"/>
                    </a:ext>
                  </a:extLst>
                </a:gridCol>
                <a:gridCol w="800898">
                  <a:extLst>
                    <a:ext uri="{9D8B030D-6E8A-4147-A177-3AD203B41FA5}">
                      <a16:colId xmlns:a16="http://schemas.microsoft.com/office/drawing/2014/main" val="2457066571"/>
                    </a:ext>
                  </a:extLst>
                </a:gridCol>
                <a:gridCol w="694266">
                  <a:extLst>
                    <a:ext uri="{9D8B030D-6E8A-4147-A177-3AD203B41FA5}">
                      <a16:colId xmlns:a16="http://schemas.microsoft.com/office/drawing/2014/main" val="567577888"/>
                    </a:ext>
                  </a:extLst>
                </a:gridCol>
                <a:gridCol w="1605115">
                  <a:extLst>
                    <a:ext uri="{9D8B030D-6E8A-4147-A177-3AD203B41FA5}">
                      <a16:colId xmlns:a16="http://schemas.microsoft.com/office/drawing/2014/main" val="3242957743"/>
                    </a:ext>
                  </a:extLst>
                </a:gridCol>
              </a:tblGrid>
              <a:tr h="200646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operation </a:t>
                      </a:r>
                      <a:r>
                        <a:rPr lang="en-US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operation </a:t>
                      </a:r>
                      <a:r>
                        <a:rPr lang="en-US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parallel</a:t>
                      </a:r>
                      <a:r>
                        <a:rPr lang="en-US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level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performance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940535"/>
                  </a:ext>
                </a:extLst>
              </a:tr>
              <a:tr h="39623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abstract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transform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For one 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16x16 </a:t>
                      </a:r>
                      <a:r>
                        <a:rPr lang="en-US" sz="12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blk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abstract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transform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(cycles hidden)</a:t>
                      </a:r>
                    </a:p>
                  </a:txBody>
                  <a:tcPr marL="4730" marR="4730" marT="473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 one </a:t>
                      </a:r>
                      <a:r>
                        <a:rPr lang="en-US" altLang="zh-CN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16x16 </a:t>
                      </a:r>
                      <a:r>
                        <a:rPr lang="en-US" altLang="zh-CN" sz="1200" b="0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blk</a:t>
                      </a:r>
                      <a:endParaRPr lang="en-US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641648"/>
                  </a:ext>
                </a:extLst>
              </a:tr>
              <a:tr h="787409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Anchor:</a:t>
                      </a:r>
                      <a:r>
                        <a:rPr lang="it-IT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it-IT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it-IT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16x16=&gt;16x8</a:t>
                      </a:r>
                      <a:br>
                        <a:rPr lang="it-IT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it-IT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16x8=&gt;16x4</a:t>
                      </a:r>
                      <a:br>
                        <a:rPr lang="it-IT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it-IT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8x16=&gt;8x8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255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(0.00%, 0.00%, 0.00%)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861590"/>
                  </a:ext>
                </a:extLst>
              </a:tr>
              <a:tr h="78740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Method 1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16x16=&gt;16 4x4 + 4x4</a:t>
                      </a:r>
                      <a:b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16x8=&gt;8 4x4 + 4x2</a:t>
                      </a:r>
                      <a:b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8x16=&gt;8 4x4 + 2x4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1024+64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512+24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512+24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1599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1599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b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b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4+3</a:t>
                      </a:r>
                      <a:b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4+3</a:t>
                      </a:r>
                      <a:b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4+3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b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b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(-0.21%, -0.23%, </a:t>
                      </a:r>
                      <a:r>
                        <a:rPr lang="zh-CN" altLang="en-US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-0.21%)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26675"/>
                  </a:ext>
                </a:extLst>
              </a:tr>
              <a:tr h="9829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Method 2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16x16=&gt;</a:t>
                      </a:r>
                      <a:r>
                        <a:rPr lang="en-US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16x8=&gt;8</a:t>
                      </a:r>
                      <a:r>
                        <a:rPr lang="en-US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4x4 + 4x2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16x8=&gt;</a:t>
                      </a:r>
                      <a:r>
                        <a:rPr lang="en-US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16x4=&gt;4 4x4</a:t>
                      </a: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8x16=&gt;</a:t>
                      </a:r>
                      <a:r>
                        <a:rPr lang="en-US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8x8=&gt;4 4x4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b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512+24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256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256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127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63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791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383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383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791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4+3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(-0.17%, -0.17%,</a:t>
                      </a:r>
                      <a:r>
                        <a:rPr lang="en-US" altLang="zh-CN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-0.16%</a:t>
                      </a:r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850487"/>
                  </a:ext>
                </a:extLst>
              </a:tr>
              <a:tr h="787409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Method 3</a:t>
                      </a:r>
                      <a:r>
                        <a:rPr lang="en-US" altLang="zh-CN" sz="1200" b="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16x16=&gt;16x8=&gt;8</a:t>
                      </a:r>
                      <a:r>
                        <a:rPr lang="en-US" altLang="zh-CN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4x4</a:t>
                      </a:r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16x8=&gt;16x4=&gt;4</a:t>
                      </a:r>
                      <a:r>
                        <a:rPr lang="en-US" altLang="zh-CN" sz="12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4x4</a:t>
                      </a:r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8x16=&gt;8x8=&gt;4 4x4</a:t>
                      </a:r>
                      <a:endParaRPr lang="en-US" altLang="zh-CN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512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256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256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127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63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767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383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383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767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(-0.13%,</a:t>
                      </a:r>
                      <a:r>
                        <a:rPr lang="en-US" altLang="zh-CN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-0.14%,</a:t>
                      </a:r>
                      <a:r>
                        <a:rPr lang="en-US" altLang="zh-CN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-0.14%)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730" marR="4730" marT="47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1932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4475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3844" y="1828801"/>
            <a:ext cx="8200873" cy="43513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current VVC, DMVR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searches for the refined motion vectors by minimizing the SAD of two predictors at the decoder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side.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SAD is not an accurate estimator of coding cost. 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Coding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can be improved using another search criterion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3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57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CA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improve the coding performance, SATD based DMVR is proposed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SATD as a criterion in the searching process of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DMVR instead of SAD.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other process of DMVR is not changed. 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reduce the transform cost, DMVR block is split into sub-blocks to perform transform with smaller size.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687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ethod 1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3845" y="1828801"/>
            <a:ext cx="7794538" cy="43513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CA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SATD calculation</a:t>
            </a:r>
          </a:p>
          <a:p>
            <a:pPr lvl="1">
              <a:lnSpc>
                <a:spcPct val="150000"/>
              </a:lnSpc>
            </a:pP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Calculate the difference block between two predictor blocks</a:t>
            </a:r>
          </a:p>
          <a:p>
            <a:pPr lvl="1">
              <a:lnSpc>
                <a:spcPct val="150000"/>
              </a:lnSpc>
            </a:pP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Split difference block into 4x4 sub-blocks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perform 4x4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adamard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transform on each sub-block.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 a secondary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adamard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transform on DC coefficients of each sub-block</a:t>
            </a:r>
            <a:r>
              <a:rPr lang="en-US" altLang="zh-CN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00200" y="38961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444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ethod 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00200" y="38961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866" y="1776588"/>
            <a:ext cx="7049854" cy="444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982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21972" y="1691322"/>
            <a:ext cx="824075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{-0.21%, -0.23%, -0.21% } with 105% decoding time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results of method 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354368"/>
              </p:ext>
            </p:extLst>
          </p:nvPr>
        </p:nvGraphicFramePr>
        <p:xfrm>
          <a:off x="1901675" y="2849616"/>
          <a:ext cx="4406900" cy="2155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54288354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6761716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134470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1364817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62132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473962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359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268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086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304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956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7679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8056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670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4776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930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195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8733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ethod 2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3845" y="1828801"/>
            <a:ext cx="7794538" cy="43513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CA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SATD calculation</a:t>
            </a:r>
          </a:p>
          <a:p>
            <a:pPr lvl="1">
              <a:lnSpc>
                <a:spcPct val="150000"/>
              </a:lnSpc>
            </a:pP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Calculate the difference block between two </a:t>
            </a:r>
            <a:r>
              <a:rPr lang="en-CA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vertical 2:1 </a:t>
            </a:r>
            <a:r>
              <a:rPr lang="en-CA" altLang="zh-CN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downsampled</a:t>
            </a:r>
            <a:r>
              <a:rPr lang="en-CA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predictor blocks</a:t>
            </a:r>
          </a:p>
          <a:p>
            <a:pPr lvl="2">
              <a:lnSpc>
                <a:spcPct val="150000"/>
              </a:lnSpc>
            </a:pPr>
            <a:r>
              <a:rPr lang="en-CA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Downsampling</a:t>
            </a: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performed by decimation, no filtering is applied </a:t>
            </a:r>
          </a:p>
          <a:p>
            <a:pPr lvl="1">
              <a:lnSpc>
                <a:spcPct val="150000"/>
              </a:lnSpc>
            </a:pPr>
            <a:r>
              <a:rPr lang="en-CA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Split difference block into 4x4 sub-blocks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perform 4x4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Hadamard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transform on each sub-block.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 a secondary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adamard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transform on DC coefficients of each sub-block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for blocks whose original size is 16x16</a:t>
            </a:r>
            <a:r>
              <a:rPr lang="en-US" altLang="zh-CN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00200" y="38961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296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ethod 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00200" y="38961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853" y="1752785"/>
            <a:ext cx="6563354" cy="428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6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21972" y="1691322"/>
            <a:ext cx="824075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{-0.17%, -0.17%, -0.16% } with 101% decoding time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1972" y="1524054"/>
            <a:ext cx="8240751" cy="0"/>
          </a:xfrm>
          <a:prstGeom prst="line">
            <a:avLst/>
          </a:prstGeom>
          <a:ln w="22225">
            <a:solidFill>
              <a:srgbClr val="F76E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results of method 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2" y="14296"/>
            <a:ext cx="2986088" cy="1085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05550"/>
            <a:ext cx="9144000" cy="552450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83977"/>
              </p:ext>
            </p:extLst>
          </p:nvPr>
        </p:nvGraphicFramePr>
        <p:xfrm>
          <a:off x="2228934" y="2849616"/>
          <a:ext cx="4406900" cy="2155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86651377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268831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5257813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94308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90922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317993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417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VTM-5.0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763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499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06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523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024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434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3398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372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7790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777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3678313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TM02900720[[fn=积分]]</Template>
  <TotalTime>1387</TotalTime>
  <Words>1249</Words>
  <Application>Microsoft Office PowerPoint</Application>
  <PresentationFormat>全屏显示(4:3)</PresentationFormat>
  <Paragraphs>511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等线</vt:lpstr>
      <vt:lpstr>宋体</vt:lpstr>
      <vt:lpstr>Arial</vt:lpstr>
      <vt:lpstr>Calibri</vt:lpstr>
      <vt:lpstr>Calibri Light</vt:lpstr>
      <vt:lpstr>Times New Roman</vt:lpstr>
      <vt:lpstr>Wingdings 2</vt:lpstr>
      <vt:lpstr>HDOfficeLightV0</vt:lpstr>
      <vt:lpstr>JVET-O0628  SATD based DMVR</vt:lpstr>
      <vt:lpstr>Problem statement</vt:lpstr>
      <vt:lpstr>Proposed method</vt:lpstr>
      <vt:lpstr>Method 1 </vt:lpstr>
      <vt:lpstr>Method 1</vt:lpstr>
      <vt:lpstr>Test results of method 1</vt:lpstr>
      <vt:lpstr>Method 2 </vt:lpstr>
      <vt:lpstr>Method 2</vt:lpstr>
      <vt:lpstr>Test results of method 2</vt:lpstr>
      <vt:lpstr>Method 3 </vt:lpstr>
      <vt:lpstr>Method 3</vt:lpstr>
      <vt:lpstr>Test results of method 3</vt:lpstr>
      <vt:lpstr>Conclusion </vt:lpstr>
      <vt:lpstr>Performance comparison</vt:lpstr>
      <vt:lpstr>Performance comparison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陈杰</dc:creator>
  <cp:lastModifiedBy>Jie Chen</cp:lastModifiedBy>
  <cp:revision>61</cp:revision>
  <dcterms:created xsi:type="dcterms:W3CDTF">2019-03-19T23:22:24Z</dcterms:created>
  <dcterms:modified xsi:type="dcterms:W3CDTF">2019-07-05T07:28:42Z</dcterms:modified>
</cp:coreProperties>
</file>