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6" r:id="rId3"/>
    <p:sldId id="294" r:id="rId4"/>
    <p:sldId id="305" r:id="rId5"/>
    <p:sldId id="296" r:id="rId6"/>
    <p:sldId id="300" r:id="rId7"/>
    <p:sldId id="306" r:id="rId8"/>
    <p:sldId id="327" r:id="rId9"/>
    <p:sldId id="310" r:id="rId10"/>
    <p:sldId id="311" r:id="rId11"/>
    <p:sldId id="329" r:id="rId12"/>
    <p:sldId id="330" r:id="rId13"/>
    <p:sldId id="313" r:id="rId14"/>
    <p:sldId id="31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6E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5" autoAdjust="0"/>
  </p:normalViewPr>
  <p:slideViewPr>
    <p:cSldViewPr snapToGrid="0">
      <p:cViewPr varScale="1">
        <p:scale>
          <a:sx n="61" d="100"/>
          <a:sy n="61" d="100"/>
        </p:scale>
        <p:origin x="1428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968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660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038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9643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854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6476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4639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70362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401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2944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898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pic>
        <p:nvPicPr>
          <p:cNvPr id="9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6324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7778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8710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973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992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150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922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8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763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684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078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874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3A38E64-9B8B-4F89-8E31-338FF1DD5C26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11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 JVET-O0619</a:t>
            </a:r>
            <a:r>
              <a:rPr lang="en-CA" dirty="0"/>
              <a:t>: Non-CE7: Simplification of transform skip residual coding </a:t>
            </a:r>
            <a:endParaRPr lang="zh-CN" altLang="en-US" sz="4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89353" y="3253078"/>
            <a:ext cx="7711831" cy="1655762"/>
          </a:xfrm>
        </p:spPr>
        <p:txBody>
          <a:bodyPr anchor="b"/>
          <a:lstStyle/>
          <a:p>
            <a:pPr hangingPunct="0"/>
            <a:r>
              <a:rPr lang="de-DE" dirty="0"/>
              <a:t>Mohammed Golam </a:t>
            </a:r>
            <a:r>
              <a:rPr lang="de-DE" dirty="0" smtClean="0"/>
              <a:t>Sarwer, </a:t>
            </a:r>
            <a:r>
              <a:rPr lang="de-DE" dirty="0"/>
              <a:t>Yan </a:t>
            </a:r>
            <a:r>
              <a:rPr lang="de-DE" dirty="0" smtClean="0"/>
              <a:t>Ye</a:t>
            </a:r>
            <a:r>
              <a:rPr lang="de-DE" altLang="zh-CN" dirty="0" smtClean="0"/>
              <a:t>(Alibaba)</a:t>
            </a:r>
            <a:endParaRPr lang="de-DE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50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090" y="0"/>
            <a:ext cx="7886700" cy="832157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cxnSp>
        <p:nvCxnSpPr>
          <p:cNvPr id="8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685214" y="1186111"/>
            <a:ext cx="8200873" cy="5580411"/>
          </a:xfrm>
        </p:spPr>
        <p:txBody>
          <a:bodyPr>
            <a:normAutofit/>
          </a:bodyPr>
          <a:lstStyle/>
          <a:p>
            <a:pPr lvl="0" hangingPunct="0"/>
            <a:r>
              <a:rPr lang="en-CA" b="1" dirty="0"/>
              <a:t>Test 2: </a:t>
            </a:r>
            <a:r>
              <a:rPr lang="en-CA" dirty="0"/>
              <a:t>forward scanning + </a:t>
            </a:r>
            <a:r>
              <a:rPr lang="en-CA" dirty="0" smtClean="0"/>
              <a:t>coding pass reduction – </a:t>
            </a:r>
            <a:r>
              <a:rPr lang="en-CA" dirty="0"/>
              <a:t>Method </a:t>
            </a:r>
            <a:r>
              <a:rPr lang="en-CA" dirty="0" smtClean="0"/>
              <a:t>1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818083"/>
              </p:ext>
            </p:extLst>
          </p:nvPr>
        </p:nvGraphicFramePr>
        <p:xfrm>
          <a:off x="4286748" y="1686227"/>
          <a:ext cx="3742327" cy="4351334"/>
        </p:xfrm>
        <a:graphic>
          <a:graphicData uri="http://schemas.openxmlformats.org/drawingml/2006/table">
            <a:tbl>
              <a:tblPr firstRow="1" firstCol="1" bandRow="1"/>
              <a:tblGrid>
                <a:gridCol w="623721">
                  <a:extLst>
                    <a:ext uri="{9D8B030D-6E8A-4147-A177-3AD203B41FA5}">
                      <a16:colId xmlns:a16="http://schemas.microsoft.com/office/drawing/2014/main" val="667286137"/>
                    </a:ext>
                  </a:extLst>
                </a:gridCol>
                <a:gridCol w="673148">
                  <a:extLst>
                    <a:ext uri="{9D8B030D-6E8A-4147-A177-3AD203B41FA5}">
                      <a16:colId xmlns:a16="http://schemas.microsoft.com/office/drawing/2014/main" val="197454344"/>
                    </a:ext>
                  </a:extLst>
                </a:gridCol>
                <a:gridCol w="672560">
                  <a:extLst>
                    <a:ext uri="{9D8B030D-6E8A-4147-A177-3AD203B41FA5}">
                      <a16:colId xmlns:a16="http://schemas.microsoft.com/office/drawing/2014/main" val="1543895868"/>
                    </a:ext>
                  </a:extLst>
                </a:gridCol>
                <a:gridCol w="672560">
                  <a:extLst>
                    <a:ext uri="{9D8B030D-6E8A-4147-A177-3AD203B41FA5}">
                      <a16:colId xmlns:a16="http://schemas.microsoft.com/office/drawing/2014/main" val="4123742536"/>
                    </a:ext>
                  </a:extLst>
                </a:gridCol>
                <a:gridCol w="550169">
                  <a:extLst>
                    <a:ext uri="{9D8B030D-6E8A-4147-A177-3AD203B41FA5}">
                      <a16:colId xmlns:a16="http://schemas.microsoft.com/office/drawing/2014/main" val="1544854745"/>
                    </a:ext>
                  </a:extLst>
                </a:gridCol>
                <a:gridCol w="550169">
                  <a:extLst>
                    <a:ext uri="{9D8B030D-6E8A-4147-A177-3AD203B41FA5}">
                      <a16:colId xmlns:a16="http://schemas.microsoft.com/office/drawing/2014/main" val="364839539"/>
                    </a:ext>
                  </a:extLst>
                </a:gridCol>
              </a:tblGrid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8015038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1649488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1895282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986798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239600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636137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5906305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9881831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083653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2023764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6608564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054205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8428358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7052120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0888441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118496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7468252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7629090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7328928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3007759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2159995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1211546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3353901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1799052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3357689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9610467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311195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-0.23%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-0.48%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4328179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99%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3844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094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090" y="0"/>
            <a:ext cx="7886700" cy="832157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cxnSp>
        <p:nvCxnSpPr>
          <p:cNvPr id="8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685214" y="1186111"/>
            <a:ext cx="8200873" cy="5580411"/>
          </a:xfrm>
        </p:spPr>
        <p:txBody>
          <a:bodyPr>
            <a:normAutofit/>
          </a:bodyPr>
          <a:lstStyle/>
          <a:p>
            <a:pPr lvl="0" hangingPunct="0"/>
            <a:r>
              <a:rPr lang="en-CA" b="1" dirty="0"/>
              <a:t>Test </a:t>
            </a:r>
            <a:r>
              <a:rPr lang="en-CA" b="1" dirty="0" smtClean="0"/>
              <a:t>3: </a:t>
            </a:r>
            <a:r>
              <a:rPr lang="en-CA" dirty="0"/>
              <a:t>forward scanning + </a:t>
            </a:r>
            <a:r>
              <a:rPr lang="en-CA" dirty="0" smtClean="0"/>
              <a:t>coding pass reduction – </a:t>
            </a:r>
            <a:r>
              <a:rPr lang="en-CA" dirty="0"/>
              <a:t>Method </a:t>
            </a:r>
            <a:r>
              <a:rPr lang="en-CA" dirty="0" smtClean="0"/>
              <a:t>2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131961"/>
              </p:ext>
            </p:extLst>
          </p:nvPr>
        </p:nvGraphicFramePr>
        <p:xfrm>
          <a:off x="4495322" y="1629041"/>
          <a:ext cx="3742327" cy="4351334"/>
        </p:xfrm>
        <a:graphic>
          <a:graphicData uri="http://schemas.openxmlformats.org/drawingml/2006/table">
            <a:tbl>
              <a:tblPr firstRow="1" firstCol="1" bandRow="1"/>
              <a:tblGrid>
                <a:gridCol w="623721">
                  <a:extLst>
                    <a:ext uri="{9D8B030D-6E8A-4147-A177-3AD203B41FA5}">
                      <a16:colId xmlns:a16="http://schemas.microsoft.com/office/drawing/2014/main" val="2122609735"/>
                    </a:ext>
                  </a:extLst>
                </a:gridCol>
                <a:gridCol w="673148">
                  <a:extLst>
                    <a:ext uri="{9D8B030D-6E8A-4147-A177-3AD203B41FA5}">
                      <a16:colId xmlns:a16="http://schemas.microsoft.com/office/drawing/2014/main" val="3336662402"/>
                    </a:ext>
                  </a:extLst>
                </a:gridCol>
                <a:gridCol w="672560">
                  <a:extLst>
                    <a:ext uri="{9D8B030D-6E8A-4147-A177-3AD203B41FA5}">
                      <a16:colId xmlns:a16="http://schemas.microsoft.com/office/drawing/2014/main" val="2496216436"/>
                    </a:ext>
                  </a:extLst>
                </a:gridCol>
                <a:gridCol w="672560">
                  <a:extLst>
                    <a:ext uri="{9D8B030D-6E8A-4147-A177-3AD203B41FA5}">
                      <a16:colId xmlns:a16="http://schemas.microsoft.com/office/drawing/2014/main" val="2217700213"/>
                    </a:ext>
                  </a:extLst>
                </a:gridCol>
                <a:gridCol w="550169">
                  <a:extLst>
                    <a:ext uri="{9D8B030D-6E8A-4147-A177-3AD203B41FA5}">
                      <a16:colId xmlns:a16="http://schemas.microsoft.com/office/drawing/2014/main" val="140556669"/>
                    </a:ext>
                  </a:extLst>
                </a:gridCol>
                <a:gridCol w="550169">
                  <a:extLst>
                    <a:ext uri="{9D8B030D-6E8A-4147-A177-3AD203B41FA5}">
                      <a16:colId xmlns:a16="http://schemas.microsoft.com/office/drawing/2014/main" val="3529707936"/>
                    </a:ext>
                  </a:extLst>
                </a:gridCol>
              </a:tblGrid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0805661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4817315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4723345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8006617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457455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2778396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4676367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0793624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8436918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463205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475975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6917856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0984767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3360013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140341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406222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6523788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0734726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88783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3450612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5787780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24974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094322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7463461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6358583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048013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0340683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-0.16%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3032418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997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5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320" y="100564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cxnSp>
        <p:nvCxnSpPr>
          <p:cNvPr id="8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471563" y="1187712"/>
            <a:ext cx="8200873" cy="4351337"/>
          </a:xfrm>
        </p:spPr>
        <p:txBody>
          <a:bodyPr>
            <a:normAutofit/>
          </a:bodyPr>
          <a:lstStyle/>
          <a:p>
            <a:pPr lvl="0" hangingPunct="0"/>
            <a:r>
              <a:rPr lang="en-CA" b="1" dirty="0"/>
              <a:t>Test 4: </a:t>
            </a:r>
            <a:r>
              <a:rPr lang="en-CA" dirty="0"/>
              <a:t>Test 2 + unified by-pass coding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179069"/>
              </p:ext>
            </p:extLst>
          </p:nvPr>
        </p:nvGraphicFramePr>
        <p:xfrm>
          <a:off x="4514670" y="1570966"/>
          <a:ext cx="3742327" cy="4351334"/>
        </p:xfrm>
        <a:graphic>
          <a:graphicData uri="http://schemas.openxmlformats.org/drawingml/2006/table">
            <a:tbl>
              <a:tblPr firstRow="1" firstCol="1" bandRow="1"/>
              <a:tblGrid>
                <a:gridCol w="623721">
                  <a:extLst>
                    <a:ext uri="{9D8B030D-6E8A-4147-A177-3AD203B41FA5}">
                      <a16:colId xmlns:a16="http://schemas.microsoft.com/office/drawing/2014/main" val="4260852138"/>
                    </a:ext>
                  </a:extLst>
                </a:gridCol>
                <a:gridCol w="673148">
                  <a:extLst>
                    <a:ext uri="{9D8B030D-6E8A-4147-A177-3AD203B41FA5}">
                      <a16:colId xmlns:a16="http://schemas.microsoft.com/office/drawing/2014/main" val="413846439"/>
                    </a:ext>
                  </a:extLst>
                </a:gridCol>
                <a:gridCol w="672560">
                  <a:extLst>
                    <a:ext uri="{9D8B030D-6E8A-4147-A177-3AD203B41FA5}">
                      <a16:colId xmlns:a16="http://schemas.microsoft.com/office/drawing/2014/main" val="2086102164"/>
                    </a:ext>
                  </a:extLst>
                </a:gridCol>
                <a:gridCol w="672560">
                  <a:extLst>
                    <a:ext uri="{9D8B030D-6E8A-4147-A177-3AD203B41FA5}">
                      <a16:colId xmlns:a16="http://schemas.microsoft.com/office/drawing/2014/main" val="937243210"/>
                    </a:ext>
                  </a:extLst>
                </a:gridCol>
                <a:gridCol w="550169">
                  <a:extLst>
                    <a:ext uri="{9D8B030D-6E8A-4147-A177-3AD203B41FA5}">
                      <a16:colId xmlns:a16="http://schemas.microsoft.com/office/drawing/2014/main" val="3317190918"/>
                    </a:ext>
                  </a:extLst>
                </a:gridCol>
                <a:gridCol w="550169">
                  <a:extLst>
                    <a:ext uri="{9D8B030D-6E8A-4147-A177-3AD203B41FA5}">
                      <a16:colId xmlns:a16="http://schemas.microsoft.com/office/drawing/2014/main" val="2404225833"/>
                    </a:ext>
                  </a:extLst>
                </a:gridCol>
              </a:tblGrid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6756435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0737728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6587317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5735244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2610021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1138679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9873244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25269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036387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7165628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8943975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3844611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5855636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4447695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750314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3753689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9060200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237999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5963544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472819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166125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5905828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4529646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786922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93337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505581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206881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-0.28%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45218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3549" marR="6354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53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385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320" y="100564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cxnSp>
        <p:nvCxnSpPr>
          <p:cNvPr id="8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471563" y="1187712"/>
            <a:ext cx="8200873" cy="4351337"/>
          </a:xfrm>
        </p:spPr>
        <p:txBody>
          <a:bodyPr>
            <a:normAutofit/>
          </a:bodyPr>
          <a:lstStyle/>
          <a:p>
            <a:pPr lvl="0" hangingPunct="0"/>
            <a:r>
              <a:rPr lang="en-CA" b="1" dirty="0" smtClean="0"/>
              <a:t>Reverse scanning order ( test 1):</a:t>
            </a:r>
          </a:p>
          <a:p>
            <a:pPr lvl="2" hangingPunct="0"/>
            <a:r>
              <a:rPr lang="en-US" dirty="0" smtClean="0"/>
              <a:t>0.04% (AI) and 0.00% </a:t>
            </a:r>
            <a:r>
              <a:rPr lang="en-US" dirty="0" err="1"/>
              <a:t>luma</a:t>
            </a:r>
            <a:r>
              <a:rPr lang="en-US" dirty="0"/>
              <a:t> BD-rate </a:t>
            </a:r>
            <a:r>
              <a:rPr lang="en-US" dirty="0" smtClean="0"/>
              <a:t>of CTC sequences</a:t>
            </a:r>
          </a:p>
          <a:p>
            <a:pPr lvl="2" hangingPunct="0"/>
            <a:r>
              <a:rPr lang="en-US" dirty="0"/>
              <a:t>0.31</a:t>
            </a:r>
            <a:r>
              <a:rPr lang="en-US" dirty="0" smtClean="0"/>
              <a:t>% (AI) and 0.13% </a:t>
            </a:r>
            <a:r>
              <a:rPr lang="en-US" dirty="0" err="1" smtClean="0"/>
              <a:t>luma</a:t>
            </a:r>
            <a:r>
              <a:rPr lang="en-US" dirty="0" smtClean="0"/>
              <a:t> BD-rate of TGM sequences </a:t>
            </a:r>
          </a:p>
          <a:p>
            <a:pPr lvl="0" hangingPunct="0"/>
            <a:r>
              <a:rPr lang="en-CA" b="1" dirty="0" smtClean="0"/>
              <a:t>Coding pass reduction:</a:t>
            </a:r>
            <a:endParaRPr lang="en-CA" b="1" dirty="0"/>
          </a:p>
          <a:p>
            <a:pPr lvl="1" hangingPunct="0"/>
            <a:r>
              <a:rPr lang="en-US" dirty="0" smtClean="0"/>
              <a:t>Method 1 (test 2): </a:t>
            </a:r>
          </a:p>
          <a:p>
            <a:pPr lvl="2" hangingPunct="0"/>
            <a:r>
              <a:rPr lang="en-US" dirty="0" smtClean="0"/>
              <a:t>0.00% </a:t>
            </a:r>
            <a:r>
              <a:rPr lang="en-US" dirty="0"/>
              <a:t>(AI) and 0.00% </a:t>
            </a:r>
            <a:r>
              <a:rPr lang="en-US" dirty="0" err="1"/>
              <a:t>luma</a:t>
            </a:r>
            <a:r>
              <a:rPr lang="en-US" dirty="0"/>
              <a:t> BD-rate of CTC sequences</a:t>
            </a:r>
          </a:p>
          <a:p>
            <a:pPr lvl="2" hangingPunct="0"/>
            <a:r>
              <a:rPr lang="en-US" dirty="0" smtClean="0"/>
              <a:t>0.01% </a:t>
            </a:r>
            <a:r>
              <a:rPr lang="en-US" dirty="0"/>
              <a:t>(AI) and </a:t>
            </a:r>
            <a:r>
              <a:rPr lang="en-US" dirty="0" smtClean="0"/>
              <a:t>-0.09% </a:t>
            </a:r>
            <a:r>
              <a:rPr lang="en-US" dirty="0" err="1"/>
              <a:t>luma</a:t>
            </a:r>
            <a:r>
              <a:rPr lang="en-US" dirty="0"/>
              <a:t> BD-rate of TGM sequences </a:t>
            </a:r>
            <a:endParaRPr lang="en-US" dirty="0" smtClean="0"/>
          </a:p>
          <a:p>
            <a:pPr lvl="1" hangingPunct="0"/>
            <a:r>
              <a:rPr lang="en-US" dirty="0"/>
              <a:t>Method </a:t>
            </a:r>
            <a:r>
              <a:rPr lang="en-US" dirty="0" smtClean="0"/>
              <a:t>2 (test 3): </a:t>
            </a:r>
            <a:endParaRPr lang="en-US" dirty="0"/>
          </a:p>
          <a:p>
            <a:pPr lvl="2" hangingPunct="0"/>
            <a:r>
              <a:rPr lang="en-US" dirty="0"/>
              <a:t>0.00% (AI) and </a:t>
            </a:r>
            <a:r>
              <a:rPr lang="en-US" dirty="0" smtClean="0"/>
              <a:t>-0.01% </a:t>
            </a:r>
            <a:r>
              <a:rPr lang="en-US" dirty="0" err="1"/>
              <a:t>luma</a:t>
            </a:r>
            <a:r>
              <a:rPr lang="en-US" dirty="0"/>
              <a:t> BD-rate of CTC sequences</a:t>
            </a:r>
          </a:p>
          <a:p>
            <a:pPr lvl="2" hangingPunct="0"/>
            <a:r>
              <a:rPr lang="en-US" dirty="0" smtClean="0"/>
              <a:t>-0.04% </a:t>
            </a:r>
            <a:r>
              <a:rPr lang="en-US" dirty="0"/>
              <a:t>(AI) and </a:t>
            </a:r>
            <a:r>
              <a:rPr lang="en-US" dirty="0" smtClean="0"/>
              <a:t>0.00% </a:t>
            </a:r>
            <a:r>
              <a:rPr lang="en-US" dirty="0" err="1"/>
              <a:t>luma</a:t>
            </a:r>
            <a:r>
              <a:rPr lang="en-US" dirty="0"/>
              <a:t> BD-rate of TGM sequences </a:t>
            </a:r>
          </a:p>
          <a:p>
            <a:pPr lvl="0" hangingPunct="0"/>
            <a:r>
              <a:rPr lang="en-CA" b="1" dirty="0" smtClean="0"/>
              <a:t>Coding </a:t>
            </a:r>
            <a:r>
              <a:rPr lang="en-CA" b="1" dirty="0"/>
              <a:t>pass </a:t>
            </a:r>
            <a:r>
              <a:rPr lang="en-CA" b="1" dirty="0" smtClean="0"/>
              <a:t>reduction + unification (test 4):</a:t>
            </a:r>
            <a:endParaRPr lang="en-CA" b="1" dirty="0"/>
          </a:p>
          <a:p>
            <a:pPr lvl="2" hangingPunct="0"/>
            <a:r>
              <a:rPr lang="en-US" dirty="0" smtClean="0"/>
              <a:t>0.00</a:t>
            </a:r>
            <a:r>
              <a:rPr lang="en-US" dirty="0"/>
              <a:t>% (AI) and 0.00% </a:t>
            </a:r>
            <a:r>
              <a:rPr lang="en-US" dirty="0" err="1"/>
              <a:t>luma</a:t>
            </a:r>
            <a:r>
              <a:rPr lang="en-US" dirty="0"/>
              <a:t> BD-rate of CTC sequences</a:t>
            </a:r>
          </a:p>
          <a:p>
            <a:pPr lvl="2" hangingPunct="0"/>
            <a:r>
              <a:rPr lang="en-US" dirty="0" smtClean="0"/>
              <a:t>0.34% </a:t>
            </a:r>
            <a:r>
              <a:rPr lang="en-US" dirty="0"/>
              <a:t>(AI) and </a:t>
            </a:r>
            <a:r>
              <a:rPr lang="en-US" dirty="0" smtClean="0"/>
              <a:t>0.15% </a:t>
            </a:r>
            <a:r>
              <a:rPr lang="en-US" dirty="0" err="1"/>
              <a:t>luma</a:t>
            </a:r>
            <a:r>
              <a:rPr lang="en-US" dirty="0"/>
              <a:t> BD-rate of TGM sequences </a:t>
            </a:r>
          </a:p>
          <a:p>
            <a:pPr lvl="1"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89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320" y="100564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320" y="1602155"/>
            <a:ext cx="8200873" cy="435133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Major differences between transform and transform skip residual coding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175025"/>
              </p:ext>
            </p:extLst>
          </p:nvPr>
        </p:nvGraphicFramePr>
        <p:xfrm>
          <a:off x="433230" y="2610338"/>
          <a:ext cx="8477051" cy="2992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3143">
                  <a:extLst>
                    <a:ext uri="{9D8B030D-6E8A-4147-A177-3AD203B41FA5}">
                      <a16:colId xmlns:a16="http://schemas.microsoft.com/office/drawing/2014/main" val="1959728355"/>
                    </a:ext>
                  </a:extLst>
                </a:gridCol>
                <a:gridCol w="3145663">
                  <a:extLst>
                    <a:ext uri="{9D8B030D-6E8A-4147-A177-3AD203B41FA5}">
                      <a16:colId xmlns:a16="http://schemas.microsoft.com/office/drawing/2014/main" val="4205324876"/>
                    </a:ext>
                  </a:extLst>
                </a:gridCol>
                <a:gridCol w="2868245">
                  <a:extLst>
                    <a:ext uri="{9D8B030D-6E8A-4147-A177-3AD203B41FA5}">
                      <a16:colId xmlns:a16="http://schemas.microsoft.com/office/drawing/2014/main" val="2235953382"/>
                    </a:ext>
                  </a:extLst>
                </a:gridCol>
              </a:tblGrid>
              <a:tr h="43931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Tools 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Transform</a:t>
                      </a:r>
                      <a:r>
                        <a:rPr lang="en-US" sz="2800" baseline="0" dirty="0" smtClean="0"/>
                        <a:t> 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Transform-skip</a:t>
                      </a:r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673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Scanning order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Reverse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Forward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9071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Number of coding passes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0945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By-pass coded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In worst case,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dirty="0" smtClean="0"/>
                        <a:t>to check availability</a:t>
                      </a:r>
                      <a:r>
                        <a:rPr lang="en-US" sz="1800" baseline="0" dirty="0" smtClean="0"/>
                        <a:t> of </a:t>
                      </a:r>
                      <a:r>
                        <a:rPr lang="en-US" sz="1800" dirty="0" smtClean="0"/>
                        <a:t> context coded bin, </a:t>
                      </a:r>
                    </a:p>
                    <a:p>
                      <a:pPr algn="ctr"/>
                      <a:r>
                        <a:rPr lang="en-US" sz="1800" dirty="0" smtClean="0"/>
                        <a:t>1 comparison/coefficient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In worst case,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dirty="0" smtClean="0"/>
                        <a:t>to check availability</a:t>
                      </a:r>
                      <a:r>
                        <a:rPr lang="en-US" sz="1800" baseline="0" dirty="0" smtClean="0"/>
                        <a:t> of </a:t>
                      </a:r>
                      <a:r>
                        <a:rPr lang="en-US" sz="1800" dirty="0" smtClean="0"/>
                        <a:t> context coded bin, </a:t>
                      </a:r>
                    </a:p>
                    <a:p>
                      <a:pPr algn="ctr"/>
                      <a:r>
                        <a:rPr lang="en-US" sz="1800" dirty="0" smtClean="0"/>
                        <a:t>8 comparisons/coefficient</a:t>
                      </a:r>
                    </a:p>
                    <a:p>
                      <a:pPr algn="ctr"/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0016694"/>
                  </a:ext>
                </a:extLst>
              </a:tr>
            </a:tbl>
          </a:graphicData>
        </a:graphic>
      </p:graphicFrame>
      <p:cxnSp>
        <p:nvCxnSpPr>
          <p:cNvPr id="8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086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2695" y="857250"/>
            <a:ext cx="203857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Transform residual coding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48487" y="858874"/>
            <a:ext cx="266290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Transform skip (TS) residual coding </a:t>
            </a:r>
          </a:p>
        </p:txBody>
      </p:sp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258707" y="23772"/>
            <a:ext cx="7886700" cy="777587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statements : by-pass coding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634" y="1303315"/>
            <a:ext cx="3811984" cy="2080747"/>
          </a:xfrm>
          <a:prstGeom prst="rect">
            <a:avLst/>
          </a:prstGeom>
          <a:noFill/>
        </p:spPr>
      </p:pic>
      <p:pic>
        <p:nvPicPr>
          <p:cNvPr id="21" name="Picture 2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4" y="1432397"/>
            <a:ext cx="4071821" cy="1100551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931091" y="3694138"/>
            <a:ext cx="743479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smtClean="0"/>
              <a:t>An illustration of by-pass coding: Left – transform residual coding, Right- transform skip residual coding </a:t>
            </a:r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56156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3999" y="92222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: Reverse scan 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cxnSp>
        <p:nvCxnSpPr>
          <p:cNvPr id="9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571320" y="1602155"/>
            <a:ext cx="8200873" cy="435133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Both transform and transform skip residuals use reverse scanning order.</a:t>
            </a:r>
          </a:p>
        </p:txBody>
      </p:sp>
    </p:spTree>
    <p:extLst>
      <p:ext uri="{BB962C8B-B14F-4D97-AF65-F5344CB8AC3E}">
        <p14:creationId xmlns:p14="http://schemas.microsoft.com/office/powerpoint/2010/main" val="295059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cxnSp>
        <p:nvCxnSpPr>
          <p:cNvPr id="9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385215" y="1145635"/>
            <a:ext cx="8200873" cy="435133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Two methods are proposed:</a:t>
            </a:r>
          </a:p>
        </p:txBody>
      </p:sp>
      <p:sp>
        <p:nvSpPr>
          <p:cNvPr id="3" name="Rectangle 2"/>
          <p:cNvSpPr/>
          <p:nvPr/>
        </p:nvSpPr>
        <p:spPr>
          <a:xfrm>
            <a:off x="85216" y="2190707"/>
            <a:ext cx="489318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latin typeface="Times New Roman" panose="02020603050405020304" pitchFamily="18" charset="0"/>
                <a:ea typeface="DengXian"/>
              </a:rPr>
              <a:t>Pass 1:</a:t>
            </a:r>
            <a:r>
              <a:rPr lang="en-CA" dirty="0">
                <a:latin typeface="Times New Roman" panose="02020603050405020304" pitchFamily="18" charset="0"/>
                <a:ea typeface="DengXian"/>
              </a:rPr>
              <a:t> following flags are signalled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>
                <a:latin typeface="Times New Roman" panose="02020603050405020304" pitchFamily="18" charset="0"/>
                <a:ea typeface="DengXian"/>
              </a:rPr>
              <a:t>sig_coeff_flag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>
                <a:latin typeface="Times New Roman" panose="02020603050405020304" pitchFamily="18" charset="0"/>
                <a:ea typeface="DengXian"/>
              </a:rPr>
              <a:t>coeff_sign_flag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DengXian"/>
              </a:rPr>
              <a:t>greater 1 flag (</a:t>
            </a:r>
            <a:r>
              <a:rPr lang="en-CA" dirty="0" err="1"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>
                <a:latin typeface="Times New Roman" panose="02020603050405020304" pitchFamily="18" charset="0"/>
                <a:ea typeface="DengXian"/>
              </a:rPr>
              <a:t>[0])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DengXian"/>
              </a:rPr>
              <a:t>parity (</a:t>
            </a:r>
            <a:r>
              <a:rPr lang="en-CA" dirty="0" err="1">
                <a:latin typeface="Times New Roman" panose="02020603050405020304" pitchFamily="18" charset="0"/>
                <a:ea typeface="DengXian"/>
              </a:rPr>
              <a:t>par_level_flag</a:t>
            </a:r>
            <a:r>
              <a:rPr lang="en-CA" dirty="0">
                <a:latin typeface="Times New Roman" panose="02020603050405020304" pitchFamily="18" charset="0"/>
                <a:ea typeface="DengXian"/>
              </a:rPr>
              <a:t>) flag 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342900" marR="0" lvl="0" indent="-342900" algn="just" hangingPunc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latin typeface="Times New Roman" panose="02020603050405020304" pitchFamily="18" charset="0"/>
                <a:ea typeface="DengXian"/>
              </a:rPr>
              <a:t>Pass 2:</a:t>
            </a:r>
            <a:r>
              <a:rPr lang="en-CA" dirty="0">
                <a:latin typeface="Times New Roman" panose="02020603050405020304" pitchFamily="18" charset="0"/>
                <a:ea typeface="DengXian"/>
              </a:rPr>
              <a:t> following flags are signalled 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 smtClean="0"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[1]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 smtClean="0"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[2] 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 smtClean="0"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[3] 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 smtClean="0"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[4]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342900" marR="0" lvl="0" indent="-342900" algn="just" hangingPunc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latin typeface="Times New Roman" panose="02020603050405020304" pitchFamily="18" charset="0"/>
                <a:ea typeface="DengXian"/>
              </a:rPr>
              <a:t>Pass 3:</a:t>
            </a:r>
            <a:r>
              <a:rPr lang="en-CA" dirty="0">
                <a:latin typeface="Times New Roman" panose="02020603050405020304" pitchFamily="18" charset="0"/>
                <a:ea typeface="DengXian"/>
              </a:rPr>
              <a:t> by-pass coding 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(</a:t>
            </a:r>
            <a:r>
              <a:rPr lang="en-CA" dirty="0" err="1">
                <a:latin typeface="Times New Roman" panose="02020603050405020304" pitchFamily="18" charset="0"/>
                <a:ea typeface="DengXian"/>
              </a:rPr>
              <a:t>abs_remainder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)</a:t>
            </a:r>
            <a:endParaRPr lang="en-US" dirty="0">
              <a:effectLst/>
              <a:latin typeface="Times New Roman" panose="02020603050405020304" pitchFamily="18" charset="0"/>
              <a:ea typeface="DengXian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57216" y="2180399"/>
            <a:ext cx="489318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latin typeface="Times New Roman" panose="02020603050405020304" pitchFamily="18" charset="0"/>
                <a:ea typeface="DengXian"/>
              </a:rPr>
              <a:t>Pass 1:</a:t>
            </a:r>
            <a:r>
              <a:rPr lang="en-CA" dirty="0">
                <a:latin typeface="Times New Roman" panose="02020603050405020304" pitchFamily="18" charset="0"/>
                <a:ea typeface="DengXian"/>
              </a:rPr>
              <a:t> following flags are signalled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>
                <a:latin typeface="Times New Roman" panose="02020603050405020304" pitchFamily="18" charset="0"/>
                <a:ea typeface="DengXian"/>
              </a:rPr>
              <a:t>sig_coeff_flag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>
                <a:latin typeface="Times New Roman" panose="02020603050405020304" pitchFamily="18" charset="0"/>
                <a:ea typeface="DengXian"/>
              </a:rPr>
              <a:t>coeff_sign_flag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DengXian"/>
              </a:rPr>
              <a:t>greater 1 flag (</a:t>
            </a:r>
            <a:r>
              <a:rPr lang="en-CA" dirty="0" err="1"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>
                <a:latin typeface="Times New Roman" panose="02020603050405020304" pitchFamily="18" charset="0"/>
                <a:ea typeface="DengXian"/>
              </a:rPr>
              <a:t>[0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])</a:t>
            </a:r>
          </a:p>
          <a:p>
            <a:pPr marL="742950" lvl="1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>
                <a:solidFill>
                  <a:schemeClr val="accent2"/>
                </a:solidFill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>
                <a:solidFill>
                  <a:schemeClr val="accent2"/>
                </a:solidFill>
                <a:latin typeface="Times New Roman" panose="02020603050405020304" pitchFamily="18" charset="0"/>
                <a:ea typeface="DengXian"/>
              </a:rPr>
              <a:t>[1]</a:t>
            </a:r>
            <a:endParaRPr lang="en-US" dirty="0">
              <a:solidFill>
                <a:schemeClr val="accent2"/>
              </a:solidFill>
              <a:latin typeface="Times New Roman" panose="02020603050405020304" pitchFamily="18" charset="0"/>
              <a:ea typeface="DengXian"/>
            </a:endParaRPr>
          </a:p>
          <a:p>
            <a:pPr marL="342900" marR="0" lvl="0" indent="-342900" algn="just" hangingPunc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 smtClean="0">
                <a:latin typeface="Times New Roman" panose="02020603050405020304" pitchFamily="18" charset="0"/>
                <a:ea typeface="DengXian"/>
              </a:rPr>
              <a:t>Pass </a:t>
            </a:r>
            <a:r>
              <a:rPr lang="en-CA" b="1" dirty="0">
                <a:latin typeface="Times New Roman" panose="02020603050405020304" pitchFamily="18" charset="0"/>
                <a:ea typeface="DengXian"/>
              </a:rPr>
              <a:t>2:</a:t>
            </a:r>
            <a:r>
              <a:rPr lang="en-CA" dirty="0">
                <a:latin typeface="Times New Roman" panose="02020603050405020304" pitchFamily="18" charset="0"/>
                <a:ea typeface="DengXian"/>
              </a:rPr>
              <a:t> following flags are signalled 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lvl="1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accent2"/>
                </a:solidFill>
                <a:latin typeface="Times New Roman" panose="02020603050405020304" pitchFamily="18" charset="0"/>
                <a:ea typeface="DengXian"/>
              </a:rPr>
              <a:t>parity (</a:t>
            </a:r>
            <a:r>
              <a:rPr lang="en-CA" dirty="0" err="1">
                <a:solidFill>
                  <a:schemeClr val="accent2"/>
                </a:solidFill>
                <a:latin typeface="Times New Roman" panose="02020603050405020304" pitchFamily="18" charset="0"/>
                <a:ea typeface="DengXian"/>
              </a:rPr>
              <a:t>par_level_flag</a:t>
            </a:r>
            <a:r>
              <a:rPr lang="en-CA" dirty="0">
                <a:solidFill>
                  <a:schemeClr val="accent2"/>
                </a:solidFill>
                <a:latin typeface="Times New Roman" panose="02020603050405020304" pitchFamily="18" charset="0"/>
                <a:ea typeface="DengXian"/>
              </a:rPr>
              <a:t>) flag </a:t>
            </a:r>
            <a:endParaRPr lang="en-US" dirty="0">
              <a:solidFill>
                <a:schemeClr val="accent2"/>
              </a:solidFill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 smtClean="0"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[2] 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 smtClean="0"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[3] 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 smtClean="0"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[4]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342900" marR="0" lvl="0" indent="-342900" algn="just" hangingPunc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latin typeface="Times New Roman" panose="02020603050405020304" pitchFamily="18" charset="0"/>
                <a:ea typeface="DengXian"/>
              </a:rPr>
              <a:t>Pass 3:</a:t>
            </a:r>
            <a:r>
              <a:rPr lang="en-CA" dirty="0">
                <a:latin typeface="Times New Roman" panose="02020603050405020304" pitchFamily="18" charset="0"/>
                <a:ea typeface="DengXian"/>
              </a:rPr>
              <a:t> by-pass coding 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(</a:t>
            </a:r>
            <a:r>
              <a:rPr lang="en-CA" dirty="0" err="1">
                <a:latin typeface="Times New Roman" panose="02020603050405020304" pitchFamily="18" charset="0"/>
                <a:ea typeface="DengXian"/>
              </a:rPr>
              <a:t>abs_remainder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)</a:t>
            </a:r>
            <a:endParaRPr lang="en-US" dirty="0">
              <a:effectLst/>
              <a:latin typeface="Times New Roman" panose="02020603050405020304" pitchFamily="18" charset="0"/>
              <a:ea typeface="DengXi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91138" y="1735077"/>
            <a:ext cx="1412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</a:t>
            </a:r>
            <a:r>
              <a:rPr lang="en-US" sz="2400" dirty="0" smtClean="0"/>
              <a:t>ethod 1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6125723" y="1729042"/>
            <a:ext cx="1412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</a:t>
            </a:r>
            <a:r>
              <a:rPr lang="en-US" sz="2400" dirty="0" smtClean="0"/>
              <a:t>ethod 2</a:t>
            </a:r>
            <a:endParaRPr lang="en-US" sz="2400" dirty="0"/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141476" y="100564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: coding pass reduction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86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cxnSp>
        <p:nvCxnSpPr>
          <p:cNvPr id="9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标题 1"/>
          <p:cNvSpPr txBox="1">
            <a:spLocks/>
          </p:cNvSpPr>
          <p:nvPr/>
        </p:nvSpPr>
        <p:spPr>
          <a:xfrm>
            <a:off x="141476" y="100564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: Unified by-pass coding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683" y="1325832"/>
            <a:ext cx="6776427" cy="2176468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1039447" y="3422750"/>
            <a:ext cx="7659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DengXian"/>
              </a:rPr>
              <a:t>An illustration of the proposed by-pass coding method of TS residual coding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82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cxnSp>
        <p:nvCxnSpPr>
          <p:cNvPr id="9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标题 1"/>
          <p:cNvSpPr txBox="1">
            <a:spLocks/>
          </p:cNvSpPr>
          <p:nvPr/>
        </p:nvSpPr>
        <p:spPr>
          <a:xfrm>
            <a:off x="141476" y="100564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: Unified by-pass coding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85215" y="1145635"/>
            <a:ext cx="8200873" cy="435133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Implemented on top of method 1: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9293" y="1595387"/>
            <a:ext cx="6752492" cy="470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52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320" y="100564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320" y="1602155"/>
            <a:ext cx="8200873" cy="4351337"/>
          </a:xfrm>
        </p:spPr>
        <p:txBody>
          <a:bodyPr>
            <a:normAutofit/>
          </a:bodyPr>
          <a:lstStyle/>
          <a:p>
            <a:pPr lvl="0" hangingPunct="0"/>
            <a:r>
              <a:rPr lang="en-CA" b="1" dirty="0"/>
              <a:t>Test 1: </a:t>
            </a:r>
            <a:r>
              <a:rPr lang="en-CA" dirty="0"/>
              <a:t>reverse scanning </a:t>
            </a:r>
            <a:r>
              <a:rPr lang="en-CA" dirty="0" smtClean="0"/>
              <a:t>order</a:t>
            </a:r>
            <a:endParaRPr lang="en-US" dirty="0"/>
          </a:p>
          <a:p>
            <a:pPr lvl="0" hangingPunct="0"/>
            <a:r>
              <a:rPr lang="en-CA" b="1" dirty="0"/>
              <a:t>Test 2: </a:t>
            </a:r>
            <a:r>
              <a:rPr lang="en-CA" dirty="0"/>
              <a:t>forward scanning + </a:t>
            </a:r>
            <a:r>
              <a:rPr lang="en-CA" dirty="0" smtClean="0"/>
              <a:t>coding pass reduction– </a:t>
            </a:r>
            <a:r>
              <a:rPr lang="en-CA" dirty="0"/>
              <a:t>Method 1</a:t>
            </a:r>
            <a:endParaRPr lang="en-US" dirty="0"/>
          </a:p>
          <a:p>
            <a:pPr lvl="0" hangingPunct="0"/>
            <a:r>
              <a:rPr lang="en-CA" b="1" dirty="0"/>
              <a:t>Test 3: </a:t>
            </a:r>
            <a:r>
              <a:rPr lang="en-CA" dirty="0"/>
              <a:t>forward scanning + </a:t>
            </a:r>
            <a:r>
              <a:rPr lang="en-CA" dirty="0" smtClean="0"/>
              <a:t>coding pass reduction– </a:t>
            </a:r>
            <a:r>
              <a:rPr lang="en-CA" dirty="0"/>
              <a:t>Method 2</a:t>
            </a:r>
            <a:endParaRPr lang="en-US" dirty="0"/>
          </a:p>
          <a:p>
            <a:pPr lvl="0" hangingPunct="0"/>
            <a:r>
              <a:rPr lang="en-CA" b="1" dirty="0"/>
              <a:t>Test 4: </a:t>
            </a:r>
            <a:r>
              <a:rPr lang="en-CA" dirty="0"/>
              <a:t>Test 2 + unified by-pass coding </a:t>
            </a:r>
            <a:endParaRPr 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cxnSp>
        <p:nvCxnSpPr>
          <p:cNvPr id="8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50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320" y="100564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cxnSp>
        <p:nvCxnSpPr>
          <p:cNvPr id="8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495004" y="1258889"/>
            <a:ext cx="1529182" cy="1304558"/>
          </a:xfrm>
        </p:spPr>
        <p:txBody>
          <a:bodyPr>
            <a:normAutofit/>
          </a:bodyPr>
          <a:lstStyle/>
          <a:p>
            <a:pPr lvl="0" hangingPunct="0"/>
            <a:r>
              <a:rPr lang="en-CA" b="1" dirty="0"/>
              <a:t>Test 1: </a:t>
            </a:r>
            <a:r>
              <a:rPr lang="en-CA" dirty="0"/>
              <a:t>reverse scanning </a:t>
            </a:r>
            <a:r>
              <a:rPr lang="en-CA" dirty="0" smtClean="0"/>
              <a:t>order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322364"/>
              </p:ext>
            </p:extLst>
          </p:nvPr>
        </p:nvGraphicFramePr>
        <p:xfrm>
          <a:off x="2689968" y="1492241"/>
          <a:ext cx="5266092" cy="4640580"/>
        </p:xfrm>
        <a:graphic>
          <a:graphicData uri="http://schemas.openxmlformats.org/drawingml/2006/table">
            <a:tbl>
              <a:tblPr firstRow="1" firstCol="1" bandRow="1"/>
              <a:tblGrid>
                <a:gridCol w="877682">
                  <a:extLst>
                    <a:ext uri="{9D8B030D-6E8A-4147-A177-3AD203B41FA5}">
                      <a16:colId xmlns:a16="http://schemas.microsoft.com/office/drawing/2014/main" val="861517784"/>
                    </a:ext>
                  </a:extLst>
                </a:gridCol>
                <a:gridCol w="947234">
                  <a:extLst>
                    <a:ext uri="{9D8B030D-6E8A-4147-A177-3AD203B41FA5}">
                      <a16:colId xmlns:a16="http://schemas.microsoft.com/office/drawing/2014/main" val="570304405"/>
                    </a:ext>
                  </a:extLst>
                </a:gridCol>
                <a:gridCol w="946406">
                  <a:extLst>
                    <a:ext uri="{9D8B030D-6E8A-4147-A177-3AD203B41FA5}">
                      <a16:colId xmlns:a16="http://schemas.microsoft.com/office/drawing/2014/main" val="1412340459"/>
                    </a:ext>
                  </a:extLst>
                </a:gridCol>
                <a:gridCol w="946406">
                  <a:extLst>
                    <a:ext uri="{9D8B030D-6E8A-4147-A177-3AD203B41FA5}">
                      <a16:colId xmlns:a16="http://schemas.microsoft.com/office/drawing/2014/main" val="2616020508"/>
                    </a:ext>
                  </a:extLst>
                </a:gridCol>
                <a:gridCol w="774182">
                  <a:extLst>
                    <a:ext uri="{9D8B030D-6E8A-4147-A177-3AD203B41FA5}">
                      <a16:colId xmlns:a16="http://schemas.microsoft.com/office/drawing/2014/main" val="2684129941"/>
                    </a:ext>
                  </a:extLst>
                </a:gridCol>
                <a:gridCol w="774182">
                  <a:extLst>
                    <a:ext uri="{9D8B030D-6E8A-4147-A177-3AD203B41FA5}">
                      <a16:colId xmlns:a16="http://schemas.microsoft.com/office/drawing/2014/main" val="3758978671"/>
                    </a:ext>
                  </a:extLst>
                </a:gridCol>
              </a:tblGrid>
              <a:tr h="120870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9952633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7872599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9598536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7745645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8318752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57150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1935598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850928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891891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737259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029333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317096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251118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0804673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6628445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141913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1057652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1007808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0014183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2912555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7283709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4922813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8990135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6653149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4648353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004956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3577811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0.21%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0.20%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0.05%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877309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51192" marR="5119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95513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378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TM02900720[[fn=积分]]</Template>
  <TotalTime>2399</TotalTime>
  <Words>1580</Words>
  <Application>Microsoft Office PowerPoint</Application>
  <PresentationFormat>On-screen Show (4:3)</PresentationFormat>
  <Paragraphs>641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宋体</vt:lpstr>
      <vt:lpstr>Arial</vt:lpstr>
      <vt:lpstr>Calibri</vt:lpstr>
      <vt:lpstr>Calibri Light</vt:lpstr>
      <vt:lpstr>Courier New</vt:lpstr>
      <vt:lpstr>DengXian</vt:lpstr>
      <vt:lpstr>Symbol</vt:lpstr>
      <vt:lpstr>Times New Roman</vt:lpstr>
      <vt:lpstr>Wingdings 2</vt:lpstr>
      <vt:lpstr>HDOfficeLightV0</vt:lpstr>
      <vt:lpstr>1_HDOfficeLightV0</vt:lpstr>
      <vt:lpstr> JVET-O0619: Non-CE7: Simplification of transform skip residual coding </vt:lpstr>
      <vt:lpstr>Problem statements</vt:lpstr>
      <vt:lpstr>Problem statements : by-pass coding</vt:lpstr>
      <vt:lpstr>Proposed method : Reverse scan  </vt:lpstr>
      <vt:lpstr>PowerPoint Presentation</vt:lpstr>
      <vt:lpstr>PowerPoint Presentation</vt:lpstr>
      <vt:lpstr>PowerPoint Presentation</vt:lpstr>
      <vt:lpstr>Simulation results</vt:lpstr>
      <vt:lpstr>Simulation results</vt:lpstr>
      <vt:lpstr>Simulation results</vt:lpstr>
      <vt:lpstr>Simulation results</vt:lpstr>
      <vt:lpstr>Simulation results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 Ye</dc:creator>
  <cp:lastModifiedBy>SARWER, Mohammed Golam</cp:lastModifiedBy>
  <cp:revision>195</cp:revision>
  <dcterms:created xsi:type="dcterms:W3CDTF">2019-03-19T23:22:24Z</dcterms:created>
  <dcterms:modified xsi:type="dcterms:W3CDTF">2019-07-10T07:52:11Z</dcterms:modified>
</cp:coreProperties>
</file>