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94" r:id="rId4"/>
    <p:sldId id="305" r:id="rId5"/>
    <p:sldId id="296" r:id="rId6"/>
    <p:sldId id="300" r:id="rId7"/>
    <p:sldId id="306" r:id="rId8"/>
    <p:sldId id="327" r:id="rId9"/>
    <p:sldId id="310" r:id="rId10"/>
    <p:sldId id="311" r:id="rId11"/>
    <p:sldId id="312" r:id="rId12"/>
    <p:sldId id="313" r:id="rId13"/>
    <p:sldId id="31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6E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5" autoAdjust="0"/>
  </p:normalViewPr>
  <p:slideViewPr>
    <p:cSldViewPr snapToGrid="0">
      <p:cViewPr varScale="1">
        <p:scale>
          <a:sx n="61" d="100"/>
          <a:sy n="61" d="100"/>
        </p:scale>
        <p:origin x="142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6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6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038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64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85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47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463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036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0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94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898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pic>
        <p:nvPicPr>
          <p:cNvPr id="9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32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778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871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7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9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5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2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6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7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7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A38E64-9B8B-4F89-8E31-338FF1DD5C26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1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 JVET-O0619</a:t>
            </a:r>
            <a:r>
              <a:rPr lang="en-CA" dirty="0"/>
              <a:t>: Non-CE7: Simplification of transform skip residual coding 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9353" y="3253078"/>
            <a:ext cx="7711831" cy="1655762"/>
          </a:xfrm>
        </p:spPr>
        <p:txBody>
          <a:bodyPr anchor="b"/>
          <a:lstStyle/>
          <a:p>
            <a:pPr hangingPunct="0"/>
            <a:r>
              <a:rPr lang="de-DE" dirty="0"/>
              <a:t>Mohammed Golam </a:t>
            </a:r>
            <a:r>
              <a:rPr lang="de-DE" dirty="0" smtClean="0"/>
              <a:t>Sarwer, </a:t>
            </a:r>
            <a:r>
              <a:rPr lang="de-DE" dirty="0"/>
              <a:t>Yan </a:t>
            </a:r>
            <a:r>
              <a:rPr lang="de-DE" dirty="0" smtClean="0"/>
              <a:t>Ye</a:t>
            </a:r>
            <a:r>
              <a:rPr lang="de-DE" altLang="zh-CN" dirty="0" smtClean="0"/>
              <a:t>(Alibaba)</a:t>
            </a:r>
            <a:endParaRPr lang="de-DE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0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71563" y="1187712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2: </a:t>
            </a:r>
            <a:r>
              <a:rPr lang="en-CA" dirty="0"/>
              <a:t>forward scanning + </a:t>
            </a:r>
            <a:r>
              <a:rPr lang="en-CA" dirty="0" smtClean="0"/>
              <a:t>coding pass reduction – </a:t>
            </a:r>
            <a:r>
              <a:rPr lang="en-CA" dirty="0"/>
              <a:t>Method 1</a:t>
            </a:r>
            <a:endParaRPr lang="en-US" dirty="0"/>
          </a:p>
          <a:p>
            <a:pPr lvl="0" hangingPunct="0"/>
            <a:r>
              <a:rPr lang="en-CA" b="1" dirty="0"/>
              <a:t>Test 3: </a:t>
            </a:r>
            <a:r>
              <a:rPr lang="en-CA" dirty="0"/>
              <a:t>forward scanning + </a:t>
            </a:r>
            <a:r>
              <a:rPr lang="en-CA" dirty="0" smtClean="0"/>
              <a:t>coding pass reduction – </a:t>
            </a:r>
            <a:r>
              <a:rPr lang="en-CA" dirty="0"/>
              <a:t>Method 2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111619"/>
              </p:ext>
            </p:extLst>
          </p:nvPr>
        </p:nvGraphicFramePr>
        <p:xfrm>
          <a:off x="476069" y="2245519"/>
          <a:ext cx="4038601" cy="3886200"/>
        </p:xfrm>
        <a:graphic>
          <a:graphicData uri="http://schemas.openxmlformats.org/drawingml/2006/table">
            <a:tbl>
              <a:tblPr/>
              <a:tblGrid>
                <a:gridCol w="1150011">
                  <a:extLst>
                    <a:ext uri="{9D8B030D-6E8A-4147-A177-3AD203B41FA5}">
                      <a16:colId xmlns:a16="http://schemas.microsoft.com/office/drawing/2014/main" val="1366265980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1097797110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3753813002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19142669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721031982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37739969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006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7095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850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0774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974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622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090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429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640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128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394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1504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9591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896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434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68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599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1385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005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624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424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092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890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416528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477405"/>
              </p:ext>
            </p:extLst>
          </p:nvPr>
        </p:nvGraphicFramePr>
        <p:xfrm>
          <a:off x="4657275" y="2222192"/>
          <a:ext cx="4038601" cy="3886200"/>
        </p:xfrm>
        <a:graphic>
          <a:graphicData uri="http://schemas.openxmlformats.org/drawingml/2006/table">
            <a:tbl>
              <a:tblPr/>
              <a:tblGrid>
                <a:gridCol w="1150011">
                  <a:extLst>
                    <a:ext uri="{9D8B030D-6E8A-4147-A177-3AD203B41FA5}">
                      <a16:colId xmlns:a16="http://schemas.microsoft.com/office/drawing/2014/main" val="124137170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3033958949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974373402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3313256715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191373341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15810744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8874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1614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194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07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5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602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571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369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8607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457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3068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01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28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148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8852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933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932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540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843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48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538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055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272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23635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0" y="1936785"/>
            <a:ext cx="725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77050" y="1895300"/>
            <a:ext cx="725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1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71563" y="1187712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4: </a:t>
            </a:r>
            <a:r>
              <a:rPr lang="en-CA" dirty="0"/>
              <a:t>Test 2 + unified by-pass coding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28530" y="1624710"/>
            <a:ext cx="725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4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425529"/>
              </p:ext>
            </p:extLst>
          </p:nvPr>
        </p:nvGraphicFramePr>
        <p:xfrm>
          <a:off x="2119311" y="1994042"/>
          <a:ext cx="4038601" cy="3886200"/>
        </p:xfrm>
        <a:graphic>
          <a:graphicData uri="http://schemas.openxmlformats.org/drawingml/2006/table">
            <a:tbl>
              <a:tblPr/>
              <a:tblGrid>
                <a:gridCol w="1150011">
                  <a:extLst>
                    <a:ext uri="{9D8B030D-6E8A-4147-A177-3AD203B41FA5}">
                      <a16:colId xmlns:a16="http://schemas.microsoft.com/office/drawing/2014/main" val="1570911332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619762240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709519656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96526765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764874629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58492099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1190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236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952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41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596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636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364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99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5640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939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764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417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6052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391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861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02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524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765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9425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690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073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933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5736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331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85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71563" y="1187712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 smtClean="0"/>
              <a:t>Reverse scanning order ( test 1):</a:t>
            </a:r>
          </a:p>
          <a:p>
            <a:pPr lvl="2" hangingPunct="0"/>
            <a:r>
              <a:rPr lang="en-US" dirty="0" smtClean="0"/>
              <a:t>0.04% (AI) and 0.00% </a:t>
            </a:r>
            <a:r>
              <a:rPr lang="en-US" dirty="0" err="1"/>
              <a:t>luma</a:t>
            </a:r>
            <a:r>
              <a:rPr lang="en-US" dirty="0"/>
              <a:t> BD-rate </a:t>
            </a:r>
            <a:r>
              <a:rPr lang="en-US" dirty="0" smtClean="0"/>
              <a:t>of CTC sequences</a:t>
            </a:r>
          </a:p>
          <a:p>
            <a:pPr lvl="2" hangingPunct="0"/>
            <a:r>
              <a:rPr lang="en-US" dirty="0"/>
              <a:t>0.31</a:t>
            </a:r>
            <a:r>
              <a:rPr lang="en-US" dirty="0" smtClean="0"/>
              <a:t>% (AI) and 0.13% </a:t>
            </a:r>
            <a:r>
              <a:rPr lang="en-US" dirty="0" err="1" smtClean="0"/>
              <a:t>luma</a:t>
            </a:r>
            <a:r>
              <a:rPr lang="en-US" dirty="0" smtClean="0"/>
              <a:t> BD-rate of TGM sequences </a:t>
            </a:r>
          </a:p>
          <a:p>
            <a:pPr lvl="0" hangingPunct="0"/>
            <a:r>
              <a:rPr lang="en-CA" b="1" dirty="0" smtClean="0"/>
              <a:t>Coding pass reduction:</a:t>
            </a:r>
            <a:endParaRPr lang="en-CA" b="1" dirty="0"/>
          </a:p>
          <a:p>
            <a:pPr lvl="1" hangingPunct="0"/>
            <a:r>
              <a:rPr lang="en-US" dirty="0" smtClean="0"/>
              <a:t>Method 1 (test 2): </a:t>
            </a:r>
          </a:p>
          <a:p>
            <a:pPr lvl="2" hangingPunct="0"/>
            <a:r>
              <a:rPr lang="en-US" dirty="0" smtClean="0"/>
              <a:t>0.00% </a:t>
            </a:r>
            <a:r>
              <a:rPr lang="en-US" dirty="0"/>
              <a:t>(AI) and 0.00% </a:t>
            </a:r>
            <a:r>
              <a:rPr lang="en-US" dirty="0" err="1"/>
              <a:t>luma</a:t>
            </a:r>
            <a:r>
              <a:rPr lang="en-US" dirty="0"/>
              <a:t> BD-rate of CTC sequences</a:t>
            </a:r>
          </a:p>
          <a:p>
            <a:pPr lvl="2" hangingPunct="0"/>
            <a:r>
              <a:rPr lang="en-US" dirty="0" smtClean="0"/>
              <a:t>0.01% </a:t>
            </a:r>
            <a:r>
              <a:rPr lang="en-US" dirty="0"/>
              <a:t>(AI) and </a:t>
            </a:r>
            <a:r>
              <a:rPr lang="en-US" dirty="0" smtClean="0"/>
              <a:t>-0.09% </a:t>
            </a:r>
            <a:r>
              <a:rPr lang="en-US" dirty="0" err="1"/>
              <a:t>luma</a:t>
            </a:r>
            <a:r>
              <a:rPr lang="en-US" dirty="0"/>
              <a:t> BD-rate of TGM sequences </a:t>
            </a:r>
            <a:endParaRPr lang="en-US" dirty="0" smtClean="0"/>
          </a:p>
          <a:p>
            <a:pPr lvl="1" hangingPunct="0"/>
            <a:r>
              <a:rPr lang="en-US" dirty="0"/>
              <a:t>Method </a:t>
            </a:r>
            <a:r>
              <a:rPr lang="en-US" dirty="0" smtClean="0"/>
              <a:t>2 (test 3): </a:t>
            </a:r>
            <a:endParaRPr lang="en-US" dirty="0"/>
          </a:p>
          <a:p>
            <a:pPr lvl="2" hangingPunct="0"/>
            <a:r>
              <a:rPr lang="en-US" dirty="0"/>
              <a:t>0.00% (AI) and </a:t>
            </a:r>
            <a:r>
              <a:rPr lang="en-US" dirty="0" smtClean="0"/>
              <a:t>-0.01% </a:t>
            </a:r>
            <a:r>
              <a:rPr lang="en-US" dirty="0" err="1"/>
              <a:t>luma</a:t>
            </a:r>
            <a:r>
              <a:rPr lang="en-US" dirty="0"/>
              <a:t> BD-rate of CTC sequences</a:t>
            </a:r>
          </a:p>
          <a:p>
            <a:pPr lvl="2" hangingPunct="0"/>
            <a:r>
              <a:rPr lang="en-US" dirty="0" smtClean="0"/>
              <a:t>-0.04% </a:t>
            </a:r>
            <a:r>
              <a:rPr lang="en-US" dirty="0"/>
              <a:t>(AI) and </a:t>
            </a:r>
            <a:r>
              <a:rPr lang="en-US" dirty="0" smtClean="0"/>
              <a:t>0.00% </a:t>
            </a:r>
            <a:r>
              <a:rPr lang="en-US" dirty="0" err="1"/>
              <a:t>luma</a:t>
            </a:r>
            <a:r>
              <a:rPr lang="en-US" dirty="0"/>
              <a:t> BD-rate of TGM sequences </a:t>
            </a:r>
          </a:p>
          <a:p>
            <a:pPr lvl="0" hangingPunct="0"/>
            <a:r>
              <a:rPr lang="en-CA" b="1" dirty="0" smtClean="0"/>
              <a:t>Coding </a:t>
            </a:r>
            <a:r>
              <a:rPr lang="en-CA" b="1" dirty="0"/>
              <a:t>pass </a:t>
            </a:r>
            <a:r>
              <a:rPr lang="en-CA" b="1" dirty="0" smtClean="0"/>
              <a:t>reduction + unification (test 4):</a:t>
            </a:r>
            <a:endParaRPr lang="en-CA" b="1" dirty="0"/>
          </a:p>
          <a:p>
            <a:pPr lvl="2" hangingPunct="0"/>
            <a:r>
              <a:rPr lang="en-US" dirty="0" smtClean="0"/>
              <a:t>0.00</a:t>
            </a:r>
            <a:r>
              <a:rPr lang="en-US" dirty="0"/>
              <a:t>% (AI) and 0.00% </a:t>
            </a:r>
            <a:r>
              <a:rPr lang="en-US" dirty="0" err="1"/>
              <a:t>luma</a:t>
            </a:r>
            <a:r>
              <a:rPr lang="en-US" dirty="0"/>
              <a:t> BD-rate of CTC sequences</a:t>
            </a:r>
          </a:p>
          <a:p>
            <a:pPr lvl="2" hangingPunct="0"/>
            <a:r>
              <a:rPr lang="en-US" dirty="0" smtClean="0"/>
              <a:t>0.34% </a:t>
            </a:r>
            <a:r>
              <a:rPr lang="en-US" dirty="0"/>
              <a:t>(AI) and </a:t>
            </a:r>
            <a:r>
              <a:rPr lang="en-US" dirty="0" smtClean="0"/>
              <a:t>0.15% </a:t>
            </a:r>
            <a:r>
              <a:rPr lang="en-US" dirty="0" err="1"/>
              <a:t>luma</a:t>
            </a:r>
            <a:r>
              <a:rPr lang="en-US" dirty="0"/>
              <a:t> BD-rate of TGM sequences </a:t>
            </a: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89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320" y="160215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 differences between transform and transform skip residual coding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732419"/>
              </p:ext>
            </p:extLst>
          </p:nvPr>
        </p:nvGraphicFramePr>
        <p:xfrm>
          <a:off x="571320" y="3149600"/>
          <a:ext cx="8200873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8740">
                  <a:extLst>
                    <a:ext uri="{9D8B030D-6E8A-4147-A177-3AD203B41FA5}">
                      <a16:colId xmlns:a16="http://schemas.microsoft.com/office/drawing/2014/main" val="1959728355"/>
                    </a:ext>
                  </a:extLst>
                </a:gridCol>
                <a:gridCol w="2092148">
                  <a:extLst>
                    <a:ext uri="{9D8B030D-6E8A-4147-A177-3AD203B41FA5}">
                      <a16:colId xmlns:a16="http://schemas.microsoft.com/office/drawing/2014/main" val="4205324876"/>
                    </a:ext>
                  </a:extLst>
                </a:gridCol>
                <a:gridCol w="3019985">
                  <a:extLst>
                    <a:ext uri="{9D8B030D-6E8A-4147-A177-3AD203B41FA5}">
                      <a16:colId xmlns:a16="http://schemas.microsoft.com/office/drawing/2014/main" val="2235953382"/>
                    </a:ext>
                  </a:extLst>
                </a:gridCol>
              </a:tblGrid>
              <a:tr h="43931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Tools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Transform</a:t>
                      </a:r>
                      <a:r>
                        <a:rPr lang="en-US" sz="2400" baseline="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Transform-skip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73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Scanning order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Reverse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Forward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71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Number of coding passes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945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By-pass coded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Single pass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Can be multiple passes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016694"/>
                  </a:ext>
                </a:extLst>
              </a:tr>
            </a:tbl>
          </a:graphicData>
        </a:graphic>
      </p:graphicFrame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86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2695" y="857250"/>
            <a:ext cx="203857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Transform residual coding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8487" y="858874"/>
            <a:ext cx="266290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Transform skip (TS) residual coding </a:t>
            </a: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58707" y="23772"/>
            <a:ext cx="7886700" cy="777587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statements : by-pass coding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634" y="1303315"/>
            <a:ext cx="3811984" cy="2080747"/>
          </a:xfrm>
          <a:prstGeom prst="rect">
            <a:avLst/>
          </a:prstGeom>
          <a:noFill/>
        </p:spPr>
      </p:pic>
      <p:pic>
        <p:nvPicPr>
          <p:cNvPr id="21" name="Picture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4" y="1432397"/>
            <a:ext cx="4071821" cy="110055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931091" y="3694138"/>
            <a:ext cx="74347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/>
              <a:t>An illustration of by-pass coding: Left – transform residual coding, Right- transform skip residual coding 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5615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999" y="92222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Reverse scan 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571320" y="160215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transform and transform skip residuals use reverse scanning order.</a:t>
            </a:r>
          </a:p>
        </p:txBody>
      </p:sp>
    </p:spTree>
    <p:extLst>
      <p:ext uri="{BB962C8B-B14F-4D97-AF65-F5344CB8AC3E}">
        <p14:creationId xmlns:p14="http://schemas.microsoft.com/office/powerpoint/2010/main" val="295059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385215" y="114563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methods are proposed:</a:t>
            </a:r>
          </a:p>
        </p:txBody>
      </p:sp>
      <p:sp>
        <p:nvSpPr>
          <p:cNvPr id="3" name="Rectangle 2"/>
          <p:cNvSpPr/>
          <p:nvPr/>
        </p:nvSpPr>
        <p:spPr>
          <a:xfrm>
            <a:off x="85216" y="2190707"/>
            <a:ext cx="48931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1: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sig_coeff_flag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coeff_sign_flag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greater 1 flag 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[0])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parity 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par_level_flag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) flag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2: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[1]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[2]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[3]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[4]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3: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by-pass coding 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abs_remainder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57216" y="2180399"/>
            <a:ext cx="48931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1: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sig_coeff_flag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latin typeface="Times New Roman" panose="02020603050405020304" pitchFamily="18" charset="0"/>
                <a:ea typeface="DengXian"/>
              </a:rPr>
              <a:t>coeff_sign_flag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greater 1 flag 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[0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])</a:t>
            </a: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[1]</a:t>
            </a:r>
            <a:endParaRPr lang="en-US" dirty="0">
              <a:solidFill>
                <a:schemeClr val="accent2"/>
              </a:solidFill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 smtClean="0">
                <a:latin typeface="Times New Roman" panose="02020603050405020304" pitchFamily="18" charset="0"/>
                <a:ea typeface="DengXian"/>
              </a:rPr>
              <a:t>Pass </a:t>
            </a:r>
            <a:r>
              <a:rPr lang="en-CA" b="1" dirty="0">
                <a:latin typeface="Times New Roman" panose="02020603050405020304" pitchFamily="18" charset="0"/>
                <a:ea typeface="DengXian"/>
              </a:rPr>
              <a:t>2: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following flags are signalled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parity (</a:t>
            </a:r>
            <a:r>
              <a:rPr lang="en-CA" dirty="0" err="1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par_level_flag</a:t>
            </a:r>
            <a:r>
              <a:rPr lang="en-CA" dirty="0">
                <a:solidFill>
                  <a:schemeClr val="accent2"/>
                </a:solidFill>
                <a:latin typeface="Times New Roman" panose="02020603050405020304" pitchFamily="18" charset="0"/>
                <a:ea typeface="DengXian"/>
              </a:rPr>
              <a:t>) flag </a:t>
            </a:r>
            <a:endParaRPr lang="en-US" dirty="0">
              <a:solidFill>
                <a:schemeClr val="accent2"/>
              </a:solidFill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[2]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[3] 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742950" marR="0" lvl="1" indent="-285750" algn="just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 smtClean="0">
                <a:latin typeface="Times New Roman" panose="02020603050405020304" pitchFamily="18" charset="0"/>
                <a:ea typeface="DengXian"/>
              </a:rPr>
              <a:t>abs_level_gtx_flag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[4]</a:t>
            </a:r>
            <a:endParaRPr lang="en-US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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latin typeface="Times New Roman" panose="02020603050405020304" pitchFamily="18" charset="0"/>
                <a:ea typeface="DengXian"/>
              </a:rPr>
              <a:t>Pass 3:</a:t>
            </a:r>
            <a:r>
              <a:rPr lang="en-CA" dirty="0">
                <a:latin typeface="Times New Roman" panose="02020603050405020304" pitchFamily="18" charset="0"/>
                <a:ea typeface="DengXian"/>
              </a:rPr>
              <a:t> by-pass coding 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dirty="0" err="1">
                <a:latin typeface="Times New Roman" panose="02020603050405020304" pitchFamily="18" charset="0"/>
                <a:ea typeface="DengXian"/>
              </a:rPr>
              <a:t>abs_remainder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DengXi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1138" y="1735077"/>
            <a:ext cx="1412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</a:t>
            </a:r>
            <a:r>
              <a:rPr lang="en-US" sz="2400" dirty="0" smtClean="0"/>
              <a:t>ethod 1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125723" y="1729042"/>
            <a:ext cx="1412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</a:t>
            </a:r>
            <a:r>
              <a:rPr lang="en-US" sz="2400" dirty="0" smtClean="0"/>
              <a:t>ethod 2</a:t>
            </a:r>
            <a:endParaRPr lang="en-US" sz="2400" dirty="0"/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141476" y="100564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coding pass reduction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8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"/>
          <p:cNvSpPr txBox="1">
            <a:spLocks/>
          </p:cNvSpPr>
          <p:nvPr/>
        </p:nvSpPr>
        <p:spPr>
          <a:xfrm>
            <a:off x="141476" y="100564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Unified by-pass coding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83" y="1325832"/>
            <a:ext cx="6776427" cy="2176468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1039447" y="3422750"/>
            <a:ext cx="7659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DengXian"/>
              </a:rPr>
              <a:t>An illustration of the proposed by-pass coding method of TS residual coding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82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"/>
          <p:cNvSpPr txBox="1">
            <a:spLocks/>
          </p:cNvSpPr>
          <p:nvPr/>
        </p:nvSpPr>
        <p:spPr>
          <a:xfrm>
            <a:off x="141476" y="100564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Unified by-pass coding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85215" y="1145635"/>
            <a:ext cx="8200873" cy="435133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on top of method 1: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293" y="1595387"/>
            <a:ext cx="6752492" cy="470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52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320" y="1602155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1: </a:t>
            </a:r>
            <a:r>
              <a:rPr lang="en-CA" dirty="0"/>
              <a:t>reverse scanning </a:t>
            </a:r>
            <a:r>
              <a:rPr lang="en-CA" dirty="0" smtClean="0"/>
              <a:t>order</a:t>
            </a:r>
            <a:endParaRPr lang="en-US" dirty="0"/>
          </a:p>
          <a:p>
            <a:pPr lvl="0" hangingPunct="0"/>
            <a:r>
              <a:rPr lang="en-CA" b="1" dirty="0"/>
              <a:t>Test 2: </a:t>
            </a:r>
            <a:r>
              <a:rPr lang="en-CA" dirty="0"/>
              <a:t>forward scanning + </a:t>
            </a:r>
            <a:r>
              <a:rPr lang="en-CA" dirty="0" smtClean="0"/>
              <a:t>coding pass reduction– </a:t>
            </a:r>
            <a:r>
              <a:rPr lang="en-CA" dirty="0"/>
              <a:t>Method 1</a:t>
            </a:r>
            <a:endParaRPr lang="en-US" dirty="0"/>
          </a:p>
          <a:p>
            <a:pPr lvl="0" hangingPunct="0"/>
            <a:r>
              <a:rPr lang="en-CA" b="1" dirty="0"/>
              <a:t>Test 3: </a:t>
            </a:r>
            <a:r>
              <a:rPr lang="en-CA" dirty="0"/>
              <a:t>forward scanning + </a:t>
            </a:r>
            <a:r>
              <a:rPr lang="en-CA" dirty="0" smtClean="0"/>
              <a:t>coding pass reduction– </a:t>
            </a:r>
            <a:r>
              <a:rPr lang="en-CA" dirty="0"/>
              <a:t>Method 2</a:t>
            </a:r>
            <a:endParaRPr lang="en-US" dirty="0"/>
          </a:p>
          <a:p>
            <a:pPr lvl="0" hangingPunct="0"/>
            <a:r>
              <a:rPr lang="en-CA" b="1" dirty="0"/>
              <a:t>Test 4: </a:t>
            </a:r>
            <a:r>
              <a:rPr lang="en-CA" dirty="0"/>
              <a:t>Test 2 + unified by-pass coding </a:t>
            </a:r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5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320" y="100564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cxnSp>
        <p:nvCxnSpPr>
          <p:cNvPr id="8" name="直接连接符 4"/>
          <p:cNvCxnSpPr/>
          <p:nvPr/>
        </p:nvCxnSpPr>
        <p:spPr>
          <a:xfrm flipV="1">
            <a:off x="304794" y="1133939"/>
            <a:ext cx="8581293" cy="23393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49686"/>
              </p:ext>
            </p:extLst>
          </p:nvPr>
        </p:nvGraphicFramePr>
        <p:xfrm>
          <a:off x="2398712" y="1839119"/>
          <a:ext cx="4038601" cy="3886200"/>
        </p:xfrm>
        <a:graphic>
          <a:graphicData uri="http://schemas.openxmlformats.org/drawingml/2006/table">
            <a:tbl>
              <a:tblPr/>
              <a:tblGrid>
                <a:gridCol w="1150011">
                  <a:extLst>
                    <a:ext uri="{9D8B030D-6E8A-4147-A177-3AD203B41FA5}">
                      <a16:colId xmlns:a16="http://schemas.microsoft.com/office/drawing/2014/main" val="3464673438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805802244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2754081009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1746168777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68841315"/>
                    </a:ext>
                  </a:extLst>
                </a:gridCol>
                <a:gridCol w="577718">
                  <a:extLst>
                    <a:ext uri="{9D8B030D-6E8A-4147-A177-3AD203B41FA5}">
                      <a16:colId xmlns:a16="http://schemas.microsoft.com/office/drawing/2014/main" val="32397308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088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967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379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373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356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160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58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6902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256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37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664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042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352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6393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135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64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99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017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226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014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10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763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17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026500"/>
                  </a:ext>
                </a:extLst>
              </a:tr>
            </a:tbl>
          </a:graphicData>
        </a:graphic>
      </p:graphicFrame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95003" y="1258888"/>
            <a:ext cx="8200873" cy="4351337"/>
          </a:xfrm>
        </p:spPr>
        <p:txBody>
          <a:bodyPr>
            <a:normAutofit/>
          </a:bodyPr>
          <a:lstStyle/>
          <a:p>
            <a:pPr lvl="0" hangingPunct="0"/>
            <a:r>
              <a:rPr lang="en-CA" b="1" dirty="0"/>
              <a:t>Test 1: </a:t>
            </a:r>
            <a:r>
              <a:rPr lang="en-CA" dirty="0"/>
              <a:t>reverse scanning </a:t>
            </a:r>
            <a:r>
              <a:rPr lang="en-CA" dirty="0" smtClean="0"/>
              <a:t>order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78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TM02900720[[fn=积分]]</Template>
  <TotalTime>2372</TotalTime>
  <Words>1419</Words>
  <Application>Microsoft Office PowerPoint</Application>
  <PresentationFormat>On-screen Show (4:3)</PresentationFormat>
  <Paragraphs>565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宋体</vt:lpstr>
      <vt:lpstr>Arial</vt:lpstr>
      <vt:lpstr>Calibri</vt:lpstr>
      <vt:lpstr>Calibri Light</vt:lpstr>
      <vt:lpstr>Courier New</vt:lpstr>
      <vt:lpstr>DengXian</vt:lpstr>
      <vt:lpstr>Symbol</vt:lpstr>
      <vt:lpstr>Times New Roman</vt:lpstr>
      <vt:lpstr>Wingdings 2</vt:lpstr>
      <vt:lpstr>HDOfficeLightV0</vt:lpstr>
      <vt:lpstr>1_HDOfficeLightV0</vt:lpstr>
      <vt:lpstr> JVET-O0619: Non-CE7: Simplification of transform skip residual coding </vt:lpstr>
      <vt:lpstr>Problem statements</vt:lpstr>
      <vt:lpstr>Problem statements : by-pass coding</vt:lpstr>
      <vt:lpstr>Proposed method : Reverse scan  </vt:lpstr>
      <vt:lpstr>PowerPoint Presentation</vt:lpstr>
      <vt:lpstr>PowerPoint Presentation</vt:lpstr>
      <vt:lpstr>PowerPoint Presentation</vt:lpstr>
      <vt:lpstr>Simulation results</vt:lpstr>
      <vt:lpstr>Simulation results</vt:lpstr>
      <vt:lpstr>Simulation results</vt:lpstr>
      <vt:lpstr>Simulation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 Ye</dc:creator>
  <cp:lastModifiedBy>SARWER, Mohammed Golam</cp:lastModifiedBy>
  <cp:revision>188</cp:revision>
  <dcterms:created xsi:type="dcterms:W3CDTF">2019-03-19T23:22:24Z</dcterms:created>
  <dcterms:modified xsi:type="dcterms:W3CDTF">2019-07-04T06:51:27Z</dcterms:modified>
</cp:coreProperties>
</file>