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</p:sldMasterIdLst>
  <p:notesMasterIdLst>
    <p:notesMasterId r:id="rId10"/>
  </p:notesMasterIdLst>
  <p:sldIdLst>
    <p:sldId id="256" r:id="rId3"/>
    <p:sldId id="305" r:id="rId4"/>
    <p:sldId id="293" r:id="rId5"/>
    <p:sldId id="302" r:id="rId6"/>
    <p:sldId id="264" r:id="rId7"/>
    <p:sldId id="303" r:id="rId8"/>
    <p:sldId id="304" r:id="rId9"/>
  </p:sldIdLst>
  <p:sldSz cx="9144000" cy="5143500" type="screen16x9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184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1260" userDrawn="1">
          <p15:clr>
            <a:srgbClr val="A4A3A4"/>
          </p15:clr>
        </p15:guide>
        <p15:guide id="5" orient="horz" pos="3132" userDrawn="1">
          <p15:clr>
            <a:srgbClr val="A4A3A4"/>
          </p15:clr>
        </p15:guide>
        <p15:guide id="6" pos="2736" userDrawn="1">
          <p15:clr>
            <a:srgbClr val="A4A3A4"/>
          </p15:clr>
        </p15:guide>
        <p15:guide id="7" orient="horz" pos="828" userDrawn="1">
          <p15:clr>
            <a:srgbClr val="A4A3A4"/>
          </p15:clr>
        </p15:guide>
        <p15:guide id="8" orient="horz" pos="2124" userDrawn="1">
          <p15:clr>
            <a:srgbClr val="A4A3A4"/>
          </p15:clr>
        </p15:guide>
        <p15:guide id="9" pos="3096" userDrawn="1">
          <p15:clr>
            <a:srgbClr val="A4A3A4"/>
          </p15:clr>
        </p15:guide>
        <p15:guide id="10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2" autoAdjust="0"/>
    <p:restoredTop sz="94240" autoAdjust="0"/>
  </p:normalViewPr>
  <p:slideViewPr>
    <p:cSldViewPr snapToObjects="1" showGuides="1">
      <p:cViewPr varScale="1">
        <p:scale>
          <a:sx n="135" d="100"/>
          <a:sy n="135" d="100"/>
        </p:scale>
        <p:origin x="640" y="168"/>
      </p:cViewPr>
      <p:guideLst>
        <p:guide pos="5184"/>
        <p:guide pos="576"/>
        <p:guide orient="horz" pos="1260"/>
        <p:guide orient="horz" pos="3132"/>
        <p:guide pos="2736"/>
        <p:guide orient="horz" pos="828"/>
        <p:guide orient="horz" pos="2124"/>
        <p:guide pos="3096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5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55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56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57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A0C04BC2-0C01-4D0A-9ED7-6E463723A6CF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</p:spPr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777960" y="4840200"/>
            <a:ext cx="6216120" cy="39603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2000" b="0" strike="noStrike" spc="-1" dirty="0">
              <a:latin typeface="Arial"/>
            </a:endParaRPr>
          </a:p>
        </p:txBody>
      </p:sp>
      <p:sp>
        <p:nvSpPr>
          <p:cNvPr id="275" name="TextShape 3"/>
          <p:cNvSpPr txBox="1"/>
          <p:nvPr/>
        </p:nvSpPr>
        <p:spPr>
          <a:xfrm>
            <a:off x="4402080" y="9553680"/>
            <a:ext cx="3368160" cy="5043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0F7FA0C-ACF9-4C2C-861F-B23EC1BB9144}" type="slidenum">
              <a:rPr lang="en-US" sz="1200" b="0" strike="noStrike" spc="-1">
                <a:latin typeface="Times New Roman"/>
              </a:rPr>
              <a:t>1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4840"/>
            <a:ext cx="8228880" cy="858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>
            <a:normAutofit fontScale="91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85200" lvl="4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642400" lvl="5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Sixth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97750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950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179640" y="627480"/>
            <a:ext cx="8963280" cy="211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br>
              <a:rPr dirty="0"/>
            </a:br>
            <a:r>
              <a:rPr lang="en-US" sz="3200" b="1" dirty="0"/>
              <a:t>JVET-O0613</a:t>
            </a:r>
          </a:p>
          <a:p>
            <a:pPr algn="ctr"/>
            <a:r>
              <a:rPr lang="en-CA" sz="3200" b="1" dirty="0"/>
              <a:t>CE7-related: Unification of Rice Parameter Tables in residual coding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 dirty="0">
              <a:latin typeface="Arial"/>
            </a:endParaRPr>
          </a:p>
        </p:txBody>
      </p:sp>
      <p:sp>
        <p:nvSpPr>
          <p:cNvPr id="159" name="CustomShape 2"/>
          <p:cNvSpPr/>
          <p:nvPr/>
        </p:nvSpPr>
        <p:spPr>
          <a:xfrm>
            <a:off x="1187640" y="3029040"/>
            <a:ext cx="7343640" cy="175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</a:pPr>
            <a:r>
              <a:rPr lang="en-CA" dirty="0"/>
              <a:t>Cheung Auyeung, Xiang Li, Shan Liu</a:t>
            </a: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r>
              <a:rPr lang="en-CA" dirty="0"/>
              <a:t>Tencent</a:t>
            </a: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r>
              <a:rPr lang="en-CA" dirty="0"/>
              <a:t>July 5, 2019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0DE8-FCBA-CE4D-9062-3A8741F3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</p:spPr>
        <p:txBody>
          <a:bodyPr>
            <a:no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FA47CF-9A98-124A-A31E-AC81BC505023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3882870"/>
          </a:xfrm>
        </p:spPr>
        <p:txBody>
          <a:bodyPr anchor="t">
            <a:noAutofit/>
          </a:bodyPr>
          <a:lstStyle/>
          <a:p>
            <a:r>
              <a:rPr lang="en-US" dirty="0"/>
              <a:t>For transform skip, propose the followings: </a:t>
            </a:r>
          </a:p>
          <a:p>
            <a:pPr lvl="1"/>
            <a:r>
              <a:rPr lang="en-US" dirty="0"/>
              <a:t>Remove the Rice parameter lookup table in transform skip,</a:t>
            </a:r>
          </a:p>
          <a:p>
            <a:pPr lvl="1"/>
            <a:r>
              <a:rPr lang="en-US" dirty="0"/>
              <a:t>Replace it by the Rice parameter table from non transform skip. </a:t>
            </a:r>
          </a:p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Removed one table.</a:t>
            </a:r>
          </a:p>
          <a:p>
            <a:pPr lvl="1"/>
            <a:r>
              <a:rPr lang="en-US" dirty="0"/>
              <a:t>Simplified text description. No more dependency for transform skip flag for table lookup.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24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7E1C8-7D8C-418D-844C-B626CAD46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9801"/>
            <a:ext cx="8229240" cy="609398"/>
          </a:xfrm>
        </p:spPr>
        <p:txBody>
          <a:bodyPr/>
          <a:lstStyle/>
          <a:p>
            <a:r>
              <a:rPr lang="en-US" dirty="0"/>
              <a:t>TS Rice Parameter Unification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0AFD4-356E-4151-BEC7-93C825815CF9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57200" y="1085850"/>
            <a:ext cx="8343900" cy="2400300"/>
          </a:xfrm>
        </p:spPr>
        <p:txBody>
          <a:bodyPr anchor="t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Transform skip residual coding in VTM-5.0: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const uint32_t </a:t>
            </a:r>
            <a:r>
              <a:rPr lang="en-US" sz="1400" dirty="0" err="1">
                <a:latin typeface="Consolas" panose="020B0609020204030204" pitchFamily="49" charset="0"/>
              </a:rPr>
              <a:t>auiGoRicePars</a:t>
            </a:r>
            <a:r>
              <a:rPr lang="en-US" sz="1400" dirty="0">
                <a:latin typeface="Consolas" panose="020B0609020204030204" pitchFamily="49" charset="0"/>
              </a:rPr>
              <a:t>[32] =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{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  0, 0, 0, 0,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  0, 0, 0, 0, 0, 0,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  0, 0, 1, 1, 1, 1, 1, 1, 1, 1, 1, 1,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  1, 1, 1, 2, 2, 2, 2, 2, 2, 2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};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return </a:t>
            </a:r>
            <a:r>
              <a:rPr lang="en-US" sz="1400" dirty="0" err="1">
                <a:latin typeface="Consolas" panose="020B0609020204030204" pitchFamily="49" charset="0"/>
              </a:rPr>
              <a:t>auiGoRicePars</a:t>
            </a:r>
            <a:r>
              <a:rPr lang="en-US" sz="1400" dirty="0">
                <a:latin typeface="Consolas" panose="020B0609020204030204" pitchFamily="49" charset="0"/>
              </a:rPr>
              <a:t>[ std::min(</a:t>
            </a:r>
            <a:r>
              <a:rPr lang="en-US" sz="1400" dirty="0">
                <a:highlight>
                  <a:srgbClr val="FFFF00"/>
                </a:highlight>
                <a:latin typeface="Consolas" panose="020B0609020204030204" pitchFamily="49" charset="0"/>
              </a:rPr>
              <a:t>sum</a:t>
            </a:r>
            <a:r>
              <a:rPr lang="en-US" sz="1400" dirty="0">
                <a:latin typeface="Consolas" panose="020B0609020204030204" pitchFamily="49" charset="0"/>
              </a:rPr>
              <a:t>, 31) ];           // clip</a:t>
            </a:r>
          </a:p>
          <a:p>
            <a:endParaRPr lang="en-US" sz="2800" dirty="0"/>
          </a:p>
          <a:p>
            <a:pPr marL="457200" lvl="1" indent="0">
              <a:buNone/>
            </a:pP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74221B8-C86C-E747-BC22-A07C4455324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57200" y="3600450"/>
            <a:ext cx="8229600" cy="1371600"/>
          </a:xfrm>
        </p:spPr>
        <p:txBody>
          <a:bodyPr anchor="t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Proposed to use the same table from </a:t>
            </a:r>
            <a:r>
              <a:rPr lang="en-US" sz="2400" dirty="0" err="1"/>
              <a:t>residual_coding</a:t>
            </a:r>
            <a:r>
              <a:rPr lang="en-US" sz="2400" dirty="0"/>
              <a:t> for </a:t>
            </a:r>
            <a:r>
              <a:rPr lang="en-US" sz="2400" dirty="0" err="1"/>
              <a:t>residual_ts_coding</a:t>
            </a:r>
            <a:r>
              <a:rPr lang="en-US" sz="2400" dirty="0"/>
              <a:t>: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return </a:t>
            </a:r>
            <a:r>
              <a:rPr lang="en-US" sz="1400" dirty="0" err="1">
                <a:latin typeface="Consolas" panose="020B0609020204030204" pitchFamily="49" charset="0"/>
              </a:rPr>
              <a:t>g_auiGoRiceParsCoeff</a:t>
            </a:r>
            <a:r>
              <a:rPr lang="en-US" sz="1400" dirty="0">
                <a:latin typeface="Consolas" panose="020B0609020204030204" pitchFamily="49" charset="0"/>
              </a:rPr>
              <a:t>[ std::min( </a:t>
            </a:r>
            <a:r>
              <a:rPr lang="en-US" sz="1400" dirty="0">
                <a:highlight>
                  <a:srgbClr val="FFFF00"/>
                </a:highlight>
                <a:latin typeface="Consolas" panose="020B0609020204030204" pitchFamily="49" charset="0"/>
              </a:rPr>
              <a:t>(sum&gt;&gt;1)+1</a:t>
            </a:r>
            <a:r>
              <a:rPr lang="en-US" sz="1400" dirty="0">
                <a:latin typeface="Consolas" panose="020B0609020204030204" pitchFamily="49" charset="0"/>
              </a:rPr>
              <a:t>, 31)]; </a:t>
            </a:r>
          </a:p>
          <a:p>
            <a:pPr marL="457200" lvl="1" indent="0">
              <a:buNone/>
            </a:pP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141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BF367-38F6-EB47-8D47-F88135191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FF7469-C328-6341-B058-831215DF167A}"/>
              </a:ext>
            </a:extLst>
          </p:cNvPr>
          <p:cNvSpPr txBox="1"/>
          <p:nvPr/>
        </p:nvSpPr>
        <p:spPr>
          <a:xfrm>
            <a:off x="2057400" y="98956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 QP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B379A-6A70-9641-B305-DFA7F0918BF9}"/>
              </a:ext>
            </a:extLst>
          </p:cNvPr>
          <p:cNvSpPr txBox="1"/>
          <p:nvPr/>
        </p:nvSpPr>
        <p:spPr>
          <a:xfrm>
            <a:off x="6372800" y="971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QP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142804-F263-5749-8A09-103E5915A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389" y="1314450"/>
            <a:ext cx="3030583" cy="365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C3F5CA-C2DB-BF4B-A372-8F9729245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017" y="1314450"/>
            <a:ext cx="303058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18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3276720" y="2217960"/>
            <a:ext cx="274284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Thank You</a:t>
            </a:r>
            <a:endParaRPr lang="en-US" sz="4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BF367-38F6-EB47-8D47-F88135191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</p:spPr>
        <p:txBody>
          <a:bodyPr/>
          <a:lstStyle/>
          <a:p>
            <a:r>
              <a:rPr lang="en-US" dirty="0"/>
              <a:t>Results including TGM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FF7469-C328-6341-B058-831215DF167A}"/>
              </a:ext>
            </a:extLst>
          </p:cNvPr>
          <p:cNvSpPr txBox="1"/>
          <p:nvPr/>
        </p:nvSpPr>
        <p:spPr>
          <a:xfrm>
            <a:off x="2057400" y="98956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 QP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B379A-6A70-9641-B305-DFA7F0918BF9}"/>
              </a:ext>
            </a:extLst>
          </p:cNvPr>
          <p:cNvSpPr txBox="1"/>
          <p:nvPr/>
        </p:nvSpPr>
        <p:spPr>
          <a:xfrm>
            <a:off x="6372800" y="971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QP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F3DE42-6B8F-DC45-8F13-909940535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01" y="1314450"/>
            <a:ext cx="2791326" cy="365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8DF28C-9A16-9E45-AD7E-5D210E6D9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274" y="1314450"/>
            <a:ext cx="279132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55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0C8B6-FE13-3B48-9040-E483B1F05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QP case study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F6623F-BB52-5E48-929A-6522485D9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314450"/>
            <a:ext cx="5505450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1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20207</TotalTime>
  <Words>224</Words>
  <Application>Microsoft Macintosh PowerPoint</Application>
  <PresentationFormat>On-screen Show (16:9)</PresentationFormat>
  <Paragraphs>33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Consolas</vt:lpstr>
      <vt:lpstr>Symbol</vt:lpstr>
      <vt:lpstr>Times New Roman</vt:lpstr>
      <vt:lpstr>Wingdings</vt:lpstr>
      <vt:lpstr>Office Theme</vt:lpstr>
      <vt:lpstr>Office Theme</vt:lpstr>
      <vt:lpstr>PowerPoint Presentation</vt:lpstr>
      <vt:lpstr>Summary</vt:lpstr>
      <vt:lpstr>TS Rice Parameter Unification</vt:lpstr>
      <vt:lpstr>Results</vt:lpstr>
      <vt:lpstr>PowerPoint Presentation</vt:lpstr>
      <vt:lpstr>Results including TGM</vt:lpstr>
      <vt:lpstr>Low QP case study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hoowowguo</dc:creator>
  <dc:description/>
  <cp:lastModifiedBy>Microsoft Office User</cp:lastModifiedBy>
  <cp:revision>379</cp:revision>
  <dcterms:created xsi:type="dcterms:W3CDTF">2010-10-25T03:40:34Z</dcterms:created>
  <dcterms:modified xsi:type="dcterms:W3CDTF">2019-07-04T23:43:59Z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tencent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On-screen Show (16:9)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9</vt:i4>
  </property>
</Properties>
</file>