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5" r:id="rId6"/>
    <p:sldId id="261" r:id="rId7"/>
    <p:sldId id="262" r:id="rId8"/>
    <p:sldId id="263" r:id="rId9"/>
    <p:sldId id="264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2" autoAdjust="0"/>
    <p:restoredTop sz="96429" autoAdjust="0"/>
  </p:normalViewPr>
  <p:slideViewPr>
    <p:cSldViewPr snapToGrid="0">
      <p:cViewPr varScale="1">
        <p:scale>
          <a:sx n="112" d="100"/>
          <a:sy n="112" d="100"/>
        </p:scale>
        <p:origin x="148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JVET-O0582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 smtClean="0"/>
              <a:t>Non-CE5 </a:t>
            </a:r>
            <a:r>
              <a:rPr lang="en-CA" altLang="ko-KR" dirty="0"/>
              <a:t>: Deblock filtering process for BDPCM </a:t>
            </a:r>
            <a:r>
              <a:rPr lang="en-CA" altLang="ko-KR" dirty="0" smtClean="0"/>
              <a:t>block)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Hyeongmun Jang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4"/>
            <a:ext cx="9344528" cy="584484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The </a:t>
            </a:r>
            <a:r>
              <a:rPr lang="en-US" altLang="ko-KR" dirty="0" err="1" smtClean="0"/>
              <a:t>deblock</a:t>
            </a:r>
            <a:r>
              <a:rPr lang="en-US" altLang="ko-KR" dirty="0" smtClean="0"/>
              <a:t> filtering process is suggested for BDPCM.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Method 1. Aligned SW with draft specification.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Method 2. </a:t>
            </a:r>
            <a:r>
              <a:rPr lang="en-US" altLang="ko-KR" dirty="0"/>
              <a:t>D</a:t>
            </a:r>
            <a:r>
              <a:rPr lang="en-US" altLang="ko-KR" dirty="0" smtClean="0"/>
              <a:t>isable filtering for BDPCM block without BS decision for BDPCM of current VTM-5.0.</a:t>
            </a: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 VTM-5.0</a:t>
            </a:r>
          </a:p>
          <a:p>
            <a:pPr lvl="1"/>
            <a:r>
              <a:rPr lang="en-US" altLang="ko-KR" dirty="0" smtClean="0"/>
              <a:t>BDPCM is allowed for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component.</a:t>
            </a:r>
          </a:p>
          <a:p>
            <a:pPr lvl="1"/>
            <a:r>
              <a:rPr lang="en-US" altLang="ko-KR" dirty="0" smtClean="0"/>
              <a:t>Additional BS calculation condition is allowed than its of HEVC for BDPCM block.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861" y="1924611"/>
            <a:ext cx="8009082" cy="419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There is mismatch between SW and draft specification during boundary strength calculation for BDPCM.</a:t>
            </a:r>
          </a:p>
          <a:p>
            <a:endParaRPr lang="en-US" altLang="ko-KR" dirty="0" smtClean="0"/>
          </a:p>
          <a:p>
            <a:r>
              <a:rPr lang="en-CA" altLang="ko-KR" dirty="0" smtClean="0"/>
              <a:t>In </a:t>
            </a:r>
            <a:r>
              <a:rPr lang="en-CA" altLang="ko-KR" dirty="0"/>
              <a:t>single tree </a:t>
            </a:r>
            <a:r>
              <a:rPr lang="en-CA" altLang="ko-KR" dirty="0" smtClean="0"/>
              <a:t>structure, when both blocks are BDPCM block</a:t>
            </a:r>
          </a:p>
          <a:p>
            <a:pPr lvl="1"/>
            <a:r>
              <a:rPr lang="en-CA" altLang="ko-KR" dirty="0" smtClean="0"/>
              <a:t>boundary </a:t>
            </a:r>
            <a:r>
              <a:rPr lang="en-CA" altLang="ko-KR" dirty="0"/>
              <a:t>strength for </a:t>
            </a:r>
            <a:r>
              <a:rPr lang="en-CA" altLang="ko-KR" dirty="0" err="1"/>
              <a:t>chroma</a:t>
            </a:r>
            <a:r>
              <a:rPr lang="en-CA" altLang="ko-KR" dirty="0"/>
              <a:t> component is set equal to 0 </a:t>
            </a:r>
            <a:r>
              <a:rPr lang="en-CA" altLang="ko-KR" dirty="0" smtClean="0"/>
              <a:t>in the SW. </a:t>
            </a:r>
          </a:p>
          <a:p>
            <a:pPr lvl="1"/>
            <a:r>
              <a:rPr lang="en-CA" altLang="ko-KR" dirty="0" smtClean="0"/>
              <a:t>from the description of the draft specification describes, BS could be set equal to 0 only for </a:t>
            </a:r>
            <a:r>
              <a:rPr lang="en-CA" altLang="ko-KR" dirty="0" err="1" smtClean="0"/>
              <a:t>luma</a:t>
            </a:r>
            <a:r>
              <a:rPr lang="en-CA" altLang="ko-KR" dirty="0" smtClean="0"/>
              <a:t> component. </a:t>
            </a:r>
          </a:p>
          <a:p>
            <a:pPr lvl="1"/>
            <a:endParaRPr lang="en-CA" altLang="ko-KR" dirty="0" smtClean="0"/>
          </a:p>
          <a:p>
            <a:r>
              <a:rPr lang="en-CA" altLang="ko-KR" dirty="0" smtClean="0"/>
              <a:t>The proposed method 1 fixes this mismatch by aligning SW to draft spec.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1184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8075583"/>
              </p:ext>
            </p:extLst>
          </p:nvPr>
        </p:nvGraphicFramePr>
        <p:xfrm>
          <a:off x="280737" y="1183838"/>
          <a:ext cx="9344025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44025"/>
              </a:tblGrid>
              <a:tr h="1409412">
                <a:tc>
                  <a:txBody>
                    <a:bodyPr/>
                    <a:lstStyle/>
                    <a:p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unsigned </a:t>
                      </a:r>
                      <a:r>
                        <a:rPr lang="en-US" altLang="ko-KR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LoopFilter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::</a:t>
                      </a:r>
                      <a:r>
                        <a:rPr lang="en-US" altLang="ko-KR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xGetBoundaryStrengthSingle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…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ko-KR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endParaRPr lang="en-US" altLang="ko-KR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endParaRPr lang="en-US" altLang="ko-KR" sz="1400" kern="1200" dirty="0" smtClean="0"/>
                    </a:p>
                    <a:p>
                      <a:r>
                        <a:rPr lang="en-US" altLang="ko-KR" sz="1400" kern="1200" dirty="0" smtClean="0"/>
                        <a:t>#if JVET_N0413_RDPCM</a:t>
                      </a:r>
                    </a:p>
                    <a:p>
                      <a:r>
                        <a:rPr lang="en-US" altLang="ko-KR" sz="1400" kern="1200" dirty="0" smtClean="0"/>
                        <a:t>  if( ( MODE_INTRA == </a:t>
                      </a:r>
                      <a:r>
                        <a:rPr lang="en-US" altLang="ko-KR" sz="1400" kern="1200" dirty="0" err="1" smtClean="0"/>
                        <a:t>cuP.predMode</a:t>
                      </a:r>
                      <a:r>
                        <a:rPr lang="en-US" altLang="ko-KR" sz="1400" kern="1200" dirty="0" smtClean="0"/>
                        <a:t> &amp;&amp; </a:t>
                      </a:r>
                      <a:r>
                        <a:rPr lang="en-US" altLang="ko-KR" sz="1400" kern="1200" dirty="0" err="1" smtClean="0"/>
                        <a:t>cuP.bdpcmMode</a:t>
                      </a:r>
                      <a:r>
                        <a:rPr lang="en-US" altLang="ko-KR" sz="1400" kern="1200" dirty="0" smtClean="0"/>
                        <a:t> ) &amp;&amp; ( MODE_INTRA == </a:t>
                      </a:r>
                      <a:r>
                        <a:rPr lang="en-US" altLang="ko-KR" sz="1400" kern="1200" dirty="0" err="1" smtClean="0"/>
                        <a:t>cuQ.predMode</a:t>
                      </a:r>
                      <a:r>
                        <a:rPr lang="en-US" altLang="ko-KR" sz="1400" kern="1200" dirty="0" smtClean="0"/>
                        <a:t> &amp;&amp; </a:t>
                      </a:r>
                      <a:r>
                        <a:rPr lang="en-US" altLang="ko-KR" sz="1400" kern="1200" dirty="0" err="1" smtClean="0"/>
                        <a:t>cuQ.bdpcmMode</a:t>
                      </a:r>
                      <a:r>
                        <a:rPr lang="en-US" altLang="ko-KR" sz="1400" kern="1200" dirty="0" smtClean="0"/>
                        <a:t> ) )</a:t>
                      </a:r>
                    </a:p>
                    <a:p>
                      <a:r>
                        <a:rPr lang="ko-KR" altLang="en-US" sz="1400" kern="1200" dirty="0" smtClean="0"/>
                        <a:t>  </a:t>
                      </a:r>
                      <a:r>
                        <a:rPr lang="en-US" altLang="ko-KR" sz="1400" kern="1200" dirty="0" smtClean="0"/>
                        <a:t>{</a:t>
                      </a:r>
                    </a:p>
                    <a:p>
                      <a:r>
                        <a:rPr lang="en-US" altLang="ko-KR" sz="1400" kern="1200" dirty="0" smtClean="0"/>
                        <a:t>    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</a:rPr>
                        <a:t>return 0;</a:t>
                      </a:r>
                    </a:p>
                    <a:p>
                      <a:r>
                        <a:rPr lang="ko-KR" altLang="en-US" sz="1400" kern="1200" dirty="0" smtClean="0"/>
                        <a:t>  </a:t>
                      </a:r>
                      <a:r>
                        <a:rPr lang="en-US" altLang="ko-KR" sz="1400" kern="1200" dirty="0" smtClean="0"/>
                        <a:t>}</a:t>
                      </a:r>
                    </a:p>
                    <a:p>
                      <a:r>
                        <a:rPr lang="en-US" altLang="ko-KR" sz="1400" kern="1200" dirty="0" smtClean="0"/>
                        <a:t>#</a:t>
                      </a:r>
                      <a:r>
                        <a:rPr lang="en-US" altLang="ko-KR" sz="1400" kern="1200" dirty="0" err="1" smtClean="0"/>
                        <a:t>endif</a:t>
                      </a:r>
                      <a:endParaRPr lang="en-US" altLang="ko-KR" sz="1400" kern="1200" dirty="0" smtClean="0"/>
                    </a:p>
                    <a:p>
                      <a:r>
                        <a:rPr lang="en-US" altLang="ko-KR" sz="1400" kern="1200" dirty="0" smtClean="0"/>
                        <a:t>}</a:t>
                      </a:r>
                      <a:endParaRPr lang="ko-KR" altLang="en-US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9" name="내용 개체 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86089"/>
              </p:ext>
            </p:extLst>
          </p:nvPr>
        </p:nvGraphicFramePr>
        <p:xfrm>
          <a:off x="280737" y="3906115"/>
          <a:ext cx="9344025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44025"/>
              </a:tblGrid>
              <a:tr h="1409412">
                <a:tc>
                  <a:txBody>
                    <a:bodyPr/>
                    <a:lstStyle/>
                    <a:p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unsigned </a:t>
                      </a:r>
                      <a:r>
                        <a:rPr lang="en-US" altLang="ko-KR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LoopFilter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::</a:t>
                      </a:r>
                      <a:r>
                        <a:rPr lang="en-US" altLang="ko-KR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xGetBoundaryStrengthSingle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…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ko-KR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endParaRPr lang="en-US" altLang="ko-KR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endParaRPr lang="en-US" altLang="ko-KR" sz="1400" kern="1200" dirty="0" smtClean="0"/>
                    </a:p>
                    <a:p>
                      <a:r>
                        <a:rPr lang="en-US" altLang="ko-KR" sz="1400" kern="1200" dirty="0" smtClean="0"/>
                        <a:t>#if JVET_N0413_RDPCM</a:t>
                      </a:r>
                    </a:p>
                    <a:p>
                      <a:r>
                        <a:rPr lang="en-US" altLang="ko-KR" sz="1400" kern="1200" dirty="0" smtClean="0"/>
                        <a:t>  if( ( MODE_INTRA == </a:t>
                      </a:r>
                      <a:r>
                        <a:rPr lang="en-US" altLang="ko-KR" sz="1400" kern="1200" dirty="0" err="1" smtClean="0"/>
                        <a:t>cuP.predMode</a:t>
                      </a:r>
                      <a:r>
                        <a:rPr lang="en-US" altLang="ko-KR" sz="1400" kern="1200" dirty="0" smtClean="0"/>
                        <a:t> &amp;&amp; </a:t>
                      </a:r>
                      <a:r>
                        <a:rPr lang="en-US" altLang="ko-KR" sz="1400" kern="1200" dirty="0" err="1" smtClean="0"/>
                        <a:t>cuP.bdpcmMode</a:t>
                      </a:r>
                      <a:r>
                        <a:rPr lang="en-US" altLang="ko-KR" sz="1400" kern="1200" dirty="0" smtClean="0"/>
                        <a:t> ) &amp;&amp; ( MODE_INTRA == </a:t>
                      </a:r>
                      <a:r>
                        <a:rPr lang="en-US" altLang="ko-KR" sz="1400" kern="1200" dirty="0" err="1" smtClean="0"/>
                        <a:t>cuQ.predMode</a:t>
                      </a:r>
                      <a:r>
                        <a:rPr lang="en-US" altLang="ko-KR" sz="1400" kern="1200" dirty="0" smtClean="0"/>
                        <a:t> &amp;&amp; </a:t>
                      </a:r>
                      <a:r>
                        <a:rPr lang="en-US" altLang="ko-KR" sz="1400" kern="1200" dirty="0" err="1" smtClean="0"/>
                        <a:t>cuQ.bdpcmMode</a:t>
                      </a:r>
                      <a:r>
                        <a:rPr lang="en-US" altLang="ko-KR" sz="1400" kern="1200" dirty="0" smtClean="0"/>
                        <a:t> ) )</a:t>
                      </a:r>
                    </a:p>
                    <a:p>
                      <a:r>
                        <a:rPr lang="ko-KR" altLang="en-US" sz="1400" kern="1200" dirty="0" smtClean="0"/>
                        <a:t>  </a:t>
                      </a:r>
                      <a:r>
                        <a:rPr lang="en-US" altLang="ko-KR" sz="1400" kern="1200" dirty="0" smtClean="0"/>
                        <a:t>{</a:t>
                      </a:r>
                    </a:p>
                    <a:p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</a:rPr>
                        <a:t>    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return (</a:t>
                      </a:r>
                      <a:r>
                        <a:rPr lang="en-US" altLang="ko-KR" sz="14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BsSet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(0, COMPONENT_Y) + </a:t>
                      </a:r>
                      <a:r>
                        <a:rPr lang="en-US" altLang="ko-KR" sz="14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BsSet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(2, </a:t>
                      </a:r>
                      <a:r>
                        <a:rPr lang="en-US" altLang="ko-KR" sz="14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COMPONENT_Cb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 + </a:t>
                      </a:r>
                      <a:r>
                        <a:rPr lang="en-US" altLang="ko-KR" sz="14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BsSet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(2, </a:t>
                      </a:r>
                      <a:r>
                        <a:rPr lang="en-US" altLang="ko-KR" sz="14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COMPONENT_Cr</a:t>
                      </a: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));</a:t>
                      </a:r>
                      <a:r>
                        <a:rPr lang="ko-KR" altLang="en-US" sz="1400" kern="1200" smtClean="0">
                          <a:solidFill>
                            <a:srgbClr val="FF0000"/>
                          </a:solidFill>
                        </a:rPr>
                        <a:t>  </a:t>
                      </a:r>
                      <a:endParaRPr lang="en-US" altLang="ko-KR" sz="1400" kern="12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altLang="ko-KR" sz="1400" kern="1200" dirty="0" smtClean="0"/>
                        <a:t>  }</a:t>
                      </a:r>
                    </a:p>
                    <a:p>
                      <a:r>
                        <a:rPr lang="en-US" altLang="ko-KR" sz="1400" kern="1200" dirty="0" smtClean="0"/>
                        <a:t>#</a:t>
                      </a:r>
                      <a:r>
                        <a:rPr lang="en-US" altLang="ko-KR" sz="1400" kern="1200" dirty="0" err="1" smtClean="0"/>
                        <a:t>endif</a:t>
                      </a:r>
                      <a:endParaRPr lang="en-US" altLang="ko-KR" sz="1400" kern="1200" dirty="0" smtClean="0"/>
                    </a:p>
                    <a:p>
                      <a:r>
                        <a:rPr lang="en-US" altLang="ko-KR" sz="1400" kern="1200" dirty="0" smtClean="0"/>
                        <a:t>}</a:t>
                      </a:r>
                      <a:endParaRPr lang="ko-KR" altLang="en-US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30910" y="812803"/>
            <a:ext cx="16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From (VTM-5.0)</a:t>
            </a:r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30910" y="3536782"/>
            <a:ext cx="2443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To (Proposed method 1)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875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The proposed method 2 suggests BDPCM block filtering process without BS calculation method related BDPCM which is in VTM-5.0.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Proposed method follows filtering process of PCM, trans/quant bypass block where HEVC and VVC already define. </a:t>
            </a:r>
          </a:p>
          <a:p>
            <a:endParaRPr lang="en-US" altLang="ko-KR" dirty="0" smtClean="0"/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798" y="3115026"/>
            <a:ext cx="6882406" cy="214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014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 smtClean="0"/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429348" y="6472297"/>
            <a:ext cx="2228850" cy="365125"/>
          </a:xfrm>
        </p:spPr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823" y="4255968"/>
            <a:ext cx="4869683" cy="243659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678" y="3708444"/>
            <a:ext cx="5734322" cy="54026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7823" y="1738473"/>
            <a:ext cx="4989755" cy="221779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6877" y="1453832"/>
            <a:ext cx="5734322" cy="293027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0" y="576183"/>
            <a:ext cx="4953000" cy="1041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5175" algn="l"/>
                <a:tab pos="1008380" algn="l"/>
                <a:tab pos="1260475" algn="l"/>
              </a:tabLst>
            </a:pPr>
            <a:r>
              <a:rPr lang="en-CA" altLang="ko-KR" sz="1000" dirty="0">
                <a:latin typeface="Times New Roman" panose="02020603050405020304" pitchFamily="18" charset="0"/>
                <a:ea typeface="바탕" panose="02030600000101010101" pitchFamily="18" charset="-127"/>
              </a:rPr>
              <a:t>The variable </a:t>
            </a:r>
            <a:r>
              <a:rPr lang="en-CA" altLang="ko-KR" sz="10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bS</a:t>
            </a:r>
            <a:r>
              <a:rPr lang="en-CA" altLang="ko-KR" sz="1000" dirty="0">
                <a:latin typeface="Times New Roman" panose="02020603050405020304" pitchFamily="18" charset="0"/>
                <a:ea typeface="바탕" panose="02030600000101010101" pitchFamily="18" charset="-127"/>
              </a:rPr>
              <a:t>[ </a:t>
            </a:r>
            <a:r>
              <a:rPr lang="en-CA" altLang="ko-KR" sz="10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xD</a:t>
            </a:r>
            <a:r>
              <a:rPr lang="en-CA" altLang="ko-KR" sz="1000" baseline="-250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i</a:t>
            </a:r>
            <a:r>
              <a:rPr lang="en-CA" altLang="ko-KR" sz="1000" dirty="0">
                <a:latin typeface="Times New Roman" panose="02020603050405020304" pitchFamily="18" charset="0"/>
                <a:ea typeface="바탕" panose="02030600000101010101" pitchFamily="18" charset="-127"/>
              </a:rPr>
              <a:t> ][ </a:t>
            </a:r>
            <a:r>
              <a:rPr lang="en-CA" altLang="ko-KR" sz="10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yD</a:t>
            </a:r>
            <a:r>
              <a:rPr lang="en-CA" altLang="ko-KR" sz="1000" baseline="-250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j</a:t>
            </a:r>
            <a:r>
              <a:rPr lang="en-CA" altLang="ko-KR" sz="1000" dirty="0">
                <a:latin typeface="Times New Roman" panose="02020603050405020304" pitchFamily="18" charset="0"/>
                <a:ea typeface="바탕" panose="02030600000101010101" pitchFamily="18" charset="-127"/>
              </a:rPr>
              <a:t> ] is derived as follows:</a:t>
            </a:r>
            <a:endParaRPr lang="ko-KR" altLang="ko-KR" sz="1000">
              <a:latin typeface="Times New Roman" panose="02020603050405020304" pitchFamily="18" charset="0"/>
              <a:ea typeface="바탕" panose="02030600000101010101" pitchFamily="18" charset="-127"/>
            </a:endParaRPr>
          </a:p>
          <a:p>
            <a:pPr marL="685800" lvl="1" indent="-2286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ko-KR" sz="10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 and both</a:t>
            </a:r>
            <a:r>
              <a:rPr lang="en-GB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samples p</a:t>
            </a:r>
            <a:r>
              <a:rPr lang="en-GB" altLang="ko-KR" sz="1000" strike="sngStrike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GB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q</a:t>
            </a:r>
            <a:r>
              <a:rPr lang="en-GB" altLang="ko-KR" sz="1000" strike="sngStrike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GB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in a coding block with </a:t>
            </a:r>
            <a:r>
              <a:rPr lang="en-GB" altLang="ko-KR" sz="10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intra_bdpcm_flag</a:t>
            </a:r>
            <a:r>
              <a:rPr lang="en-GB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1, </a:t>
            </a:r>
            <a:r>
              <a:rPr lang="en-CA" altLang="ko-KR" sz="10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bS</a:t>
            </a:r>
            <a:r>
              <a:rPr lang="en-CA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ko-KR" sz="10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altLang="ko-KR" sz="1000" strike="sngStrike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ko-KR" sz="10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altLang="ko-KR" sz="1000" strike="sngStrike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GB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0.</a:t>
            </a:r>
            <a:endParaRPr lang="ko-KR" altLang="ko-KR" sz="10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 lvl="1" indent="-2286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altLang="ko-KR" sz="10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</a:t>
            </a:r>
            <a:r>
              <a:rPr lang="en-CA" altLang="ko-KR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if the sample p</a:t>
            </a:r>
            <a:r>
              <a:rPr lang="en-CA" altLang="ko-KR" sz="1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altLang="ko-KR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 q</a:t>
            </a:r>
            <a:r>
              <a:rPr lang="en-CA" altLang="ko-KR" sz="1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altLang="ko-KR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in the coding block of a coding unit coded with intra prediction mode, </a:t>
            </a:r>
            <a:r>
              <a:rPr lang="en-CA" altLang="ko-KR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bS</a:t>
            </a:r>
            <a:r>
              <a:rPr lang="en-CA" altLang="ko-KR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ko-KR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altLang="ko-KR" sz="10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ko-KR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ko-KR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altLang="ko-KR" sz="10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altLang="ko-KR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2.</a:t>
            </a:r>
            <a:endParaRPr lang="ko-KR" altLang="ko-KR" sz="1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333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/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4292849"/>
              </p:ext>
            </p:extLst>
          </p:nvPr>
        </p:nvGraphicFramePr>
        <p:xfrm>
          <a:off x="2382983" y="2812330"/>
          <a:ext cx="482600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143000"/>
                <a:gridCol w="736600"/>
                <a:gridCol w="736600"/>
                <a:gridCol w="736600"/>
                <a:gridCol w="736600"/>
                <a:gridCol w="7366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100864"/>
              </p:ext>
            </p:extLst>
          </p:nvPr>
        </p:nvGraphicFramePr>
        <p:xfrm>
          <a:off x="2382983" y="4077134"/>
          <a:ext cx="4864735" cy="822325"/>
        </p:xfrm>
        <a:graphic>
          <a:graphicData uri="http://schemas.openxmlformats.org/drawingml/2006/table">
            <a:tbl>
              <a:tblPr firstRow="1" firstCol="1" bandRow="1"/>
              <a:tblGrid>
                <a:gridCol w="1126836"/>
                <a:gridCol w="738909"/>
                <a:gridCol w="729673"/>
                <a:gridCol w="797830"/>
                <a:gridCol w="765910"/>
                <a:gridCol w="705577"/>
              </a:tblGrid>
              <a:tr h="16446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446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446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4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4404949"/>
              </p:ext>
            </p:extLst>
          </p:nvPr>
        </p:nvGraphicFramePr>
        <p:xfrm>
          <a:off x="2382983" y="1637100"/>
          <a:ext cx="482600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143000"/>
                <a:gridCol w="736600"/>
                <a:gridCol w="736600"/>
                <a:gridCol w="736600"/>
                <a:gridCol w="736600"/>
                <a:gridCol w="7366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 intra 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dirty="0" smtClean="0"/>
              <a:t>Method 1. Align SW with draft spec.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7077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/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9436084"/>
              </p:ext>
            </p:extLst>
          </p:nvPr>
        </p:nvGraphicFramePr>
        <p:xfrm>
          <a:off x="2373746" y="3579658"/>
          <a:ext cx="482600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143000"/>
                <a:gridCol w="736600"/>
                <a:gridCol w="736600"/>
                <a:gridCol w="736600"/>
                <a:gridCol w="736600"/>
                <a:gridCol w="7366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136050"/>
              </p:ext>
            </p:extLst>
          </p:nvPr>
        </p:nvGraphicFramePr>
        <p:xfrm>
          <a:off x="2373746" y="4844462"/>
          <a:ext cx="4864735" cy="822325"/>
        </p:xfrm>
        <a:graphic>
          <a:graphicData uri="http://schemas.openxmlformats.org/drawingml/2006/table">
            <a:tbl>
              <a:tblPr firstRow="1" firstCol="1" bandRow="1"/>
              <a:tblGrid>
                <a:gridCol w="1126836"/>
                <a:gridCol w="738909"/>
                <a:gridCol w="729673"/>
                <a:gridCol w="797830"/>
                <a:gridCol w="765910"/>
                <a:gridCol w="705577"/>
              </a:tblGrid>
              <a:tr h="16446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446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446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4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6484318"/>
              </p:ext>
            </p:extLst>
          </p:nvPr>
        </p:nvGraphicFramePr>
        <p:xfrm>
          <a:off x="2373746" y="2404428"/>
          <a:ext cx="482600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143000"/>
                <a:gridCol w="736600"/>
                <a:gridCol w="736600"/>
                <a:gridCol w="736600"/>
                <a:gridCol w="736600"/>
                <a:gridCol w="7366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 intra 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dirty="0" smtClean="0"/>
              <a:t>Method 2.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Remove </a:t>
            </a:r>
            <a:r>
              <a:rPr lang="en-US" altLang="ko-KR" dirty="0" smtClean="0"/>
              <a:t>BS for BDPCM 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Unifying </a:t>
            </a:r>
            <a:r>
              <a:rPr lang="en-US" altLang="ko-KR" dirty="0" smtClean="0"/>
              <a:t>BDPCM filtering </a:t>
            </a:r>
            <a:r>
              <a:rPr lang="en-US" altLang="ko-KR" dirty="0" smtClean="0"/>
              <a:t>with</a:t>
            </a:r>
            <a:r>
              <a:rPr lang="en-US" altLang="ko-KR" dirty="0" smtClean="0"/>
              <a:t> </a:t>
            </a:r>
            <a:r>
              <a:rPr lang="en-US" altLang="ko-KR" dirty="0" smtClean="0"/>
              <a:t>PCM/</a:t>
            </a:r>
            <a:r>
              <a:rPr lang="en-US" altLang="ko-KR" dirty="0" err="1" smtClean="0"/>
              <a:t>TrQuantBypass</a:t>
            </a:r>
            <a:r>
              <a:rPr lang="en-US" altLang="ko-KR" dirty="0" smtClean="0"/>
              <a:t> </a:t>
            </a:r>
            <a:r>
              <a:rPr lang="en-US" altLang="ko-KR" dirty="0" smtClean="0"/>
              <a:t>mode filtering process.</a:t>
            </a:r>
            <a:endParaRPr lang="en-US" altLang="ko-KR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9821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4394</TotalTime>
  <Words>519</Words>
  <Application>Microsoft Office PowerPoint</Application>
  <PresentationFormat>A4 용지(210x297mm)</PresentationFormat>
  <Paragraphs>175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돋움</vt:lpstr>
      <vt:lpstr>맑은 고딕</vt:lpstr>
      <vt:lpstr>바탕</vt:lpstr>
      <vt:lpstr>Arial</vt:lpstr>
      <vt:lpstr>Calibri</vt:lpstr>
      <vt:lpstr>Calibri Light</vt:lpstr>
      <vt:lpstr>Times New Roman</vt:lpstr>
      <vt:lpstr>Office 테마</vt:lpstr>
      <vt:lpstr>JVET-O0582 (Non-CE5 : Deblock filtering process for BDPCM block)</vt:lpstr>
      <vt:lpstr>Summary</vt:lpstr>
      <vt:lpstr>Introduction</vt:lpstr>
      <vt:lpstr>Proposed method 1</vt:lpstr>
      <vt:lpstr>Proposed method 1</vt:lpstr>
      <vt:lpstr>Proposed method 2</vt:lpstr>
      <vt:lpstr>Proposed method 2</vt:lpstr>
      <vt:lpstr>Experimental result</vt:lpstr>
      <vt:lpstr>Experimental result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222</cp:revision>
  <dcterms:created xsi:type="dcterms:W3CDTF">2016-10-06T06:23:02Z</dcterms:created>
  <dcterms:modified xsi:type="dcterms:W3CDTF">2019-07-07T08:26:23Z</dcterms:modified>
</cp:coreProperties>
</file>