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58" r:id="rId3"/>
    <p:sldId id="278" r:id="rId4"/>
    <p:sldId id="279" r:id="rId5"/>
    <p:sldId id="280" r:id="rId6"/>
    <p:sldId id="277" r:id="rId7"/>
    <p:sldId id="281" r:id="rId8"/>
    <p:sldId id="282" r:id="rId9"/>
    <p:sldId id="259" r:id="rId10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  <a:srgbClr val="000066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22" autoAdjust="0"/>
    <p:restoredTop sz="89286" autoAdjust="0"/>
  </p:normalViewPr>
  <p:slideViewPr>
    <p:cSldViewPr snapToGrid="0">
      <p:cViewPr varScale="1">
        <p:scale>
          <a:sx n="104" d="100"/>
          <a:sy n="104" d="100"/>
        </p:scale>
        <p:origin x="1746" y="96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2019-07-06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6107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5488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476667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2019-07-06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2019-07-06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9084036" cy="1296987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JVET-O0578</a:t>
            </a:r>
            <a:r>
              <a:rPr lang="en-CA" altLang="ko-KR" dirty="0" smtClean="0"/>
              <a:t/>
            </a:r>
            <a:br>
              <a:rPr lang="en-CA" altLang="ko-KR" dirty="0" smtClean="0"/>
            </a:br>
            <a:r>
              <a:rPr lang="en-CA" altLang="ko-KR" dirty="0" smtClean="0"/>
              <a:t>(Non-CE5</a:t>
            </a:r>
            <a:r>
              <a:rPr lang="en-CA" altLang="ko-KR" dirty="0"/>
              <a:t>: Long-tap </a:t>
            </a:r>
            <a:r>
              <a:rPr lang="en-CA" altLang="ko-KR" dirty="0"/>
              <a:t>deblocking</a:t>
            </a:r>
            <a:r>
              <a:rPr lang="en-CA" altLang="ko-KR" dirty="0"/>
              <a:t> filter on vertical tile </a:t>
            </a:r>
            <a:r>
              <a:rPr lang="en-CA" altLang="ko-KR" dirty="0" smtClean="0"/>
              <a:t>boundary)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933452" y="3602038"/>
            <a:ext cx="8035131" cy="568909"/>
          </a:xfrm>
        </p:spPr>
        <p:txBody>
          <a:bodyPr>
            <a:normAutofit/>
          </a:bodyPr>
          <a:lstStyle/>
          <a:p>
            <a:r>
              <a:rPr lang="en-US" altLang="ko-KR" sz="1600" dirty="0" smtClean="0"/>
              <a:t>Hyeongmun Jang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6" y="631824"/>
            <a:ext cx="9344528" cy="584484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CA" altLang="ko-KR" dirty="0"/>
              <a:t>In order to prevent vertical line buffer increasing over HEVC, </a:t>
            </a:r>
            <a:r>
              <a:rPr lang="en-CA" altLang="ko-KR" dirty="0" smtClean="0"/>
              <a:t>the </a:t>
            </a:r>
            <a:r>
              <a:rPr lang="en-CA" altLang="ko-KR" dirty="0"/>
              <a:t>proposed method disallows the long-tap </a:t>
            </a:r>
            <a:r>
              <a:rPr lang="en-CA" altLang="ko-KR" dirty="0" err="1"/>
              <a:t>deblock</a:t>
            </a:r>
            <a:r>
              <a:rPr lang="en-CA" altLang="ko-KR" dirty="0"/>
              <a:t> filtering when in-loop filter is enabled across the vertical tile </a:t>
            </a:r>
            <a:r>
              <a:rPr lang="en-CA" altLang="ko-KR" dirty="0" smtClean="0"/>
              <a:t>boundary</a:t>
            </a:r>
          </a:p>
          <a:p>
            <a:pPr>
              <a:lnSpc>
                <a:spcPct val="150000"/>
              </a:lnSpc>
            </a:pP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9476687"/>
              </p:ext>
            </p:extLst>
          </p:nvPr>
        </p:nvGraphicFramePr>
        <p:xfrm>
          <a:off x="926682" y="2493313"/>
          <a:ext cx="8052636" cy="123817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684212"/>
                <a:gridCol w="2684212"/>
                <a:gridCol w="2684212"/>
              </a:tblGrid>
              <a:tr h="4127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effectLst/>
                        </a:rPr>
                        <a:t>component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effectLst/>
                        </a:rPr>
                        <a:t>VTM 5.0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effectLst/>
                        </a:rPr>
                        <a:t>proposed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127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 err="1">
                          <a:effectLst/>
                        </a:rPr>
                        <a:t>luma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effectLst/>
                        </a:rPr>
                        <a:t>8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>
                          <a:effectLst/>
                        </a:rPr>
                        <a:t>4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4127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 err="1">
                          <a:effectLst/>
                        </a:rPr>
                        <a:t>chroma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effectLst/>
                        </a:rPr>
                        <a:t>4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effectLst/>
                        </a:rPr>
                        <a:t>2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313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Current VVC</a:t>
            </a:r>
          </a:p>
          <a:p>
            <a:pPr lvl="1"/>
            <a:r>
              <a:rPr lang="en-US" altLang="ko-KR" dirty="0" smtClean="0"/>
              <a:t>Long-tap </a:t>
            </a:r>
            <a:r>
              <a:rPr lang="en-US" altLang="ko-KR" dirty="0" err="1" smtClean="0"/>
              <a:t>deblock</a:t>
            </a:r>
            <a:r>
              <a:rPr lang="en-US" altLang="ko-KR" dirty="0" smtClean="0"/>
              <a:t> filterin</a:t>
            </a:r>
            <a:r>
              <a:rPr lang="en-US" altLang="ko-KR" dirty="0" smtClean="0"/>
              <a:t>g is allowed</a:t>
            </a:r>
          </a:p>
          <a:p>
            <a:pPr lvl="1"/>
            <a:r>
              <a:rPr lang="en-US" altLang="ko-KR" dirty="0"/>
              <a:t>T</a:t>
            </a:r>
            <a:r>
              <a:rPr lang="en-US" altLang="ko-KR" dirty="0" smtClean="0"/>
              <a:t>he maximum filter length for P side is restricted to 3 for edge across horizontal CTU boundary in order to prevent vertical line buffer size over HEVC.</a:t>
            </a:r>
          </a:p>
          <a:p>
            <a:pPr lvl="1"/>
            <a:r>
              <a:rPr lang="en-US" altLang="ko-KR" dirty="0" smtClean="0"/>
              <a:t>But the maximum filter length for P side could be 7-tap for the all of the vertical edges.</a:t>
            </a: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cxnSp>
        <p:nvCxnSpPr>
          <p:cNvPr id="11" name="직선 화살표 연결선 10"/>
          <p:cNvCxnSpPr/>
          <p:nvPr/>
        </p:nvCxnSpPr>
        <p:spPr>
          <a:xfrm flipH="1">
            <a:off x="1339274" y="3874108"/>
            <a:ext cx="118225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88749" y="3469963"/>
            <a:ext cx="18249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8-samples (7-tap)</a:t>
            </a:r>
            <a:endParaRPr lang="ko-KR" altLang="en-US"/>
          </a:p>
        </p:txBody>
      </p:sp>
      <p:cxnSp>
        <p:nvCxnSpPr>
          <p:cNvPr id="15" name="직선 연결선 14"/>
          <p:cNvCxnSpPr/>
          <p:nvPr/>
        </p:nvCxnSpPr>
        <p:spPr>
          <a:xfrm>
            <a:off x="2521527" y="2917691"/>
            <a:ext cx="0" cy="19683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966079" y="5719086"/>
            <a:ext cx="33888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(a) long-tap filter for vertical edge</a:t>
            </a:r>
            <a:endParaRPr lang="ko-KR" altLang="en-US"/>
          </a:p>
        </p:txBody>
      </p:sp>
      <p:cxnSp>
        <p:nvCxnSpPr>
          <p:cNvPr id="23" name="직선 화살표 연결선 22"/>
          <p:cNvCxnSpPr/>
          <p:nvPr/>
        </p:nvCxnSpPr>
        <p:spPr>
          <a:xfrm>
            <a:off x="2534650" y="3874108"/>
            <a:ext cx="1186873" cy="5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2833371" y="3476290"/>
            <a:ext cx="18249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8-samples (7-tap)</a:t>
            </a:r>
            <a:endParaRPr lang="ko-KR" altLang="en-US"/>
          </a:p>
        </p:txBody>
      </p:sp>
      <p:cxnSp>
        <p:nvCxnSpPr>
          <p:cNvPr id="27" name="직선 연결선 26"/>
          <p:cNvCxnSpPr/>
          <p:nvPr/>
        </p:nvCxnSpPr>
        <p:spPr>
          <a:xfrm>
            <a:off x="5662392" y="3863644"/>
            <a:ext cx="160612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화살표 연결선 27"/>
          <p:cNvCxnSpPr/>
          <p:nvPr/>
        </p:nvCxnSpPr>
        <p:spPr>
          <a:xfrm>
            <a:off x="6465456" y="3820822"/>
            <a:ext cx="0" cy="10652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화살표 연결선 30"/>
          <p:cNvCxnSpPr/>
          <p:nvPr/>
        </p:nvCxnSpPr>
        <p:spPr>
          <a:xfrm flipH="1" flipV="1">
            <a:off x="6465455" y="3287023"/>
            <a:ext cx="2" cy="55227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5729495" y="4869191"/>
            <a:ext cx="18249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8-samples (7-tap)</a:t>
            </a:r>
            <a:endParaRPr lang="ko-KR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5803624" y="2917691"/>
            <a:ext cx="18249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4</a:t>
            </a:r>
            <a:r>
              <a:rPr lang="en-US" altLang="ko-KR" dirty="0" smtClean="0"/>
              <a:t>-samples (3-tap)</a:t>
            </a:r>
            <a:endParaRPr lang="ko-KR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7268518" y="3695823"/>
            <a:ext cx="15270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CTU boundary</a:t>
            </a:r>
            <a:endParaRPr lang="ko-KR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1806144" y="4869191"/>
            <a:ext cx="15270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CTU boundary</a:t>
            </a:r>
            <a:endParaRPr lang="ko-KR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5040234" y="5719086"/>
            <a:ext cx="4092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(b) Long-tap filter for horizontal CTU edge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900667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Current VVC</a:t>
            </a:r>
          </a:p>
          <a:p>
            <a:pPr lvl="1"/>
            <a:r>
              <a:rPr lang="en-US" altLang="ko-KR" dirty="0" smtClean="0"/>
              <a:t>Slice/Tile/Brick is allowed </a:t>
            </a:r>
          </a:p>
          <a:p>
            <a:pPr lvl="1"/>
            <a:r>
              <a:rPr lang="en-US" altLang="ko-KR" dirty="0" smtClean="0"/>
              <a:t>When the loop filtering is enabled for slice/tile/brick boundary, vertical line buffer should be considered.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5963" y="2108874"/>
            <a:ext cx="7136073" cy="4068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5778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F</a:t>
            </a:r>
            <a:r>
              <a:rPr lang="en-US" altLang="ko-KR" dirty="0" smtClean="0"/>
              <a:t>ilter</a:t>
            </a:r>
            <a:r>
              <a:rPr lang="en-US" altLang="ko-KR" dirty="0" smtClean="0"/>
              <a:t> length is restricted to 3 for P side across slice/tile/brick boundary</a:t>
            </a:r>
          </a:p>
          <a:p>
            <a:pPr lvl="1"/>
            <a:r>
              <a:rPr lang="en-US" altLang="ko-KR" dirty="0" smtClean="0"/>
              <a:t>From the proposed method, vertical line buffer increasing could be prevented over HEVC. </a:t>
            </a:r>
          </a:p>
          <a:p>
            <a:pPr lvl="1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cxnSp>
        <p:nvCxnSpPr>
          <p:cNvPr id="11" name="직선 화살표 연결선 10"/>
          <p:cNvCxnSpPr/>
          <p:nvPr/>
        </p:nvCxnSpPr>
        <p:spPr>
          <a:xfrm flipH="1" flipV="1">
            <a:off x="1689772" y="3874107"/>
            <a:ext cx="831756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16902" y="3511157"/>
            <a:ext cx="18249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4</a:t>
            </a:r>
            <a:r>
              <a:rPr lang="en-US" altLang="ko-KR" dirty="0" smtClean="0"/>
              <a:t>-samples (3-tap)</a:t>
            </a:r>
            <a:endParaRPr lang="ko-KR" altLang="en-US"/>
          </a:p>
        </p:txBody>
      </p:sp>
      <p:cxnSp>
        <p:nvCxnSpPr>
          <p:cNvPr id="15" name="직선 연결선 14"/>
          <p:cNvCxnSpPr/>
          <p:nvPr/>
        </p:nvCxnSpPr>
        <p:spPr>
          <a:xfrm>
            <a:off x="2332143" y="2889935"/>
            <a:ext cx="0" cy="19683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966079" y="5719086"/>
            <a:ext cx="33888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(a) long-tap filter for vertical edge</a:t>
            </a:r>
            <a:endParaRPr lang="ko-KR" altLang="en-US"/>
          </a:p>
        </p:txBody>
      </p:sp>
      <p:cxnSp>
        <p:nvCxnSpPr>
          <p:cNvPr id="23" name="직선 화살표 연결선 22"/>
          <p:cNvCxnSpPr/>
          <p:nvPr/>
        </p:nvCxnSpPr>
        <p:spPr>
          <a:xfrm>
            <a:off x="2437724" y="3874107"/>
            <a:ext cx="1186873" cy="5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2393185" y="3494312"/>
            <a:ext cx="18249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8-samples (7-tap)</a:t>
            </a:r>
            <a:endParaRPr lang="ko-KR" altLang="en-US"/>
          </a:p>
        </p:txBody>
      </p:sp>
      <p:cxnSp>
        <p:nvCxnSpPr>
          <p:cNvPr id="27" name="직선 연결선 26"/>
          <p:cNvCxnSpPr/>
          <p:nvPr/>
        </p:nvCxnSpPr>
        <p:spPr>
          <a:xfrm>
            <a:off x="5662392" y="3863644"/>
            <a:ext cx="160612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화살표 연결선 27"/>
          <p:cNvCxnSpPr/>
          <p:nvPr/>
        </p:nvCxnSpPr>
        <p:spPr>
          <a:xfrm>
            <a:off x="6465456" y="3820822"/>
            <a:ext cx="0" cy="10652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화살표 연결선 30"/>
          <p:cNvCxnSpPr/>
          <p:nvPr/>
        </p:nvCxnSpPr>
        <p:spPr>
          <a:xfrm flipH="1" flipV="1">
            <a:off x="6465455" y="3287023"/>
            <a:ext cx="2" cy="55227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5729495" y="4869191"/>
            <a:ext cx="18249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8-samples (7-tap)</a:t>
            </a:r>
            <a:endParaRPr lang="ko-KR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5803624" y="2917691"/>
            <a:ext cx="18249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4</a:t>
            </a:r>
            <a:r>
              <a:rPr lang="en-US" altLang="ko-KR" dirty="0" smtClean="0"/>
              <a:t>-samples (3-tap)</a:t>
            </a:r>
            <a:endParaRPr lang="ko-KR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7268518" y="3695823"/>
            <a:ext cx="15270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CTU boundary</a:t>
            </a:r>
            <a:endParaRPr lang="ko-KR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1279671" y="4869191"/>
            <a:ext cx="24861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s</a:t>
            </a:r>
            <a:r>
              <a:rPr lang="en-US" altLang="ko-KR" dirty="0" smtClean="0"/>
              <a:t>lice/tile/brick boundary</a:t>
            </a:r>
            <a:endParaRPr lang="ko-KR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5040234" y="5719086"/>
            <a:ext cx="4092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(b) Long-tap filter for horizontal CTU edge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4058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Noticeable artifact is not </a:t>
            </a:r>
            <a:r>
              <a:rPr lang="en-US" altLang="ko-KR" dirty="0" smtClean="0"/>
              <a:t>observed at</a:t>
            </a:r>
            <a:r>
              <a:rPr lang="en-US" altLang="ko-KR" dirty="0" smtClean="0"/>
              <a:t> subjective viewing.</a:t>
            </a:r>
          </a:p>
          <a:p>
            <a:r>
              <a:rPr lang="en-US" altLang="ko-KR" dirty="0" smtClean="0"/>
              <a:t>The </a:t>
            </a:r>
            <a:r>
              <a:rPr lang="en-US" altLang="ko-KR" dirty="0" err="1" smtClean="0"/>
              <a:t>bitstream</a:t>
            </a:r>
            <a:r>
              <a:rPr lang="en-US" altLang="ko-KR" dirty="0" smtClean="0"/>
              <a:t> for anchor and proposal are generated under  CE-5 viewing test condition with vertical </a:t>
            </a:r>
            <a:r>
              <a:rPr lang="en-US" altLang="ko-KR" dirty="0" smtClean="0"/>
              <a:t>tile splitting by below configuration. 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pPr marL="457200" lvl="1" indent="0">
              <a:buNone/>
            </a:pP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091037"/>
              </p:ext>
            </p:extLst>
          </p:nvPr>
        </p:nvGraphicFramePr>
        <p:xfrm>
          <a:off x="637742" y="2188337"/>
          <a:ext cx="2936731" cy="114197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936731"/>
              </a:tblGrid>
              <a:tr h="114197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 smtClean="0">
                          <a:effectLst/>
                        </a:rPr>
                        <a:t>TileUniformSpacing</a:t>
                      </a:r>
                      <a:r>
                        <a:rPr lang="en-CA" sz="1400" dirty="0" smtClean="0">
                          <a:effectLst/>
                        </a:rPr>
                        <a:t>             </a:t>
                      </a:r>
                      <a:r>
                        <a:rPr lang="en-CA" sz="1400" dirty="0">
                          <a:effectLst/>
                        </a:rPr>
                        <a:t>: 1</a:t>
                      </a:r>
                      <a:endParaRPr lang="ko-KR" sz="1400">
                        <a:effectLst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NumTileColumnsMinus1 </a:t>
                      </a:r>
                      <a:r>
                        <a:rPr lang="en-CA" sz="1400" dirty="0" smtClean="0">
                          <a:effectLst/>
                        </a:rPr>
                        <a:t>   : </a:t>
                      </a:r>
                      <a:r>
                        <a:rPr lang="en-CA" sz="1400" dirty="0">
                          <a:effectLst/>
                        </a:rPr>
                        <a:t>1</a:t>
                      </a:r>
                      <a:endParaRPr lang="ko-KR" sz="1400">
                        <a:effectLst/>
                      </a:endParaRPr>
                    </a:p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NumTileRowsMinus1 </a:t>
                      </a:r>
                      <a:r>
                        <a:rPr lang="en-CA" sz="1400" dirty="0" smtClean="0">
                          <a:effectLst/>
                        </a:rPr>
                        <a:t>         : </a:t>
                      </a:r>
                      <a:r>
                        <a:rPr lang="en-CA" sz="1400" dirty="0">
                          <a:effectLst/>
                        </a:rPr>
                        <a:t>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1465193"/>
              </p:ext>
            </p:extLst>
          </p:nvPr>
        </p:nvGraphicFramePr>
        <p:xfrm>
          <a:off x="637742" y="3488895"/>
          <a:ext cx="8987522" cy="234848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67148"/>
                <a:gridCol w="2745440"/>
                <a:gridCol w="1394814"/>
                <a:gridCol w="778099"/>
                <a:gridCol w="880885"/>
                <a:gridCol w="1068205"/>
                <a:gridCol w="952931"/>
              </a:tblGrid>
              <a:tr h="33549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 err="1">
                          <a:effectLst/>
                        </a:rPr>
                        <a:t>Num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</a:rPr>
                        <a:t>Name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</a:rPr>
                        <a:t>Resolution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</a:rPr>
                        <a:t>fps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</a:rPr>
                        <a:t>Frames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</a:rPr>
                        <a:t>Mode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</a:rPr>
                        <a:t>QP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33549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</a:rPr>
                        <a:t>01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 err="1">
                          <a:effectLst/>
                        </a:rPr>
                        <a:t>Redkayak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</a:rPr>
                        <a:t>1920x1080p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</a:rPr>
                        <a:t>30fps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</a:rPr>
                        <a:t>300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</a:rPr>
                        <a:t>RA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</a:rPr>
                        <a:t>32, 37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33549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</a:rPr>
                        <a:t>02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</a:rPr>
                        <a:t>Cactus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</a:rPr>
                        <a:t>1920x1080p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</a:rPr>
                        <a:t>50fps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</a:rPr>
                        <a:t>500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</a:rPr>
                        <a:t>LDB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</a:rPr>
                        <a:t>32, 37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33549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</a:rPr>
                        <a:t>03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 err="1">
                          <a:effectLst/>
                        </a:rPr>
                        <a:t>FourPeople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</a:rPr>
                        <a:t>1280x720p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</a:rPr>
                        <a:t>60fps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</a:rPr>
                        <a:t>600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</a:rPr>
                        <a:t>LDP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</a:rPr>
                        <a:t>32, 37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33549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</a:rPr>
                        <a:t>04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 err="1">
                          <a:effectLst/>
                        </a:rPr>
                        <a:t>KristenAndSara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</a:rPr>
                        <a:t>1280x720p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</a:rPr>
                        <a:t>60fps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</a:rPr>
                        <a:t>600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</a:rPr>
                        <a:t>LDP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</a:rPr>
                        <a:t>32, 37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33549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</a:rPr>
                        <a:t>05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</a:rPr>
                        <a:t>Kimono </a:t>
                      </a:r>
                      <a:r>
                        <a:rPr lang="en-CA" sz="1200" dirty="0" err="1">
                          <a:effectLst/>
                        </a:rPr>
                        <a:t>YCbCr</a:t>
                      </a:r>
                      <a:r>
                        <a:rPr lang="en-CA" sz="1200" dirty="0">
                          <a:effectLst/>
                        </a:rPr>
                        <a:t>  4:4:4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</a:rPr>
                        <a:t>1920x1080p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</a:rPr>
                        <a:t>24fps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</a:rPr>
                        <a:t>240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</a:rPr>
                        <a:t>RA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</a:rPr>
                        <a:t>32, 37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33549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</a:rPr>
                        <a:t>06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 err="1">
                          <a:effectLst/>
                        </a:rPr>
                        <a:t>EBULupoAndCandleLight</a:t>
                      </a:r>
                      <a:r>
                        <a:rPr lang="en-CA" sz="1200" dirty="0">
                          <a:effectLst/>
                        </a:rPr>
                        <a:t> </a:t>
                      </a:r>
                      <a:r>
                        <a:rPr lang="en-CA" sz="1200" dirty="0" err="1">
                          <a:effectLst/>
                        </a:rPr>
                        <a:t>YCbCr</a:t>
                      </a:r>
                      <a:r>
                        <a:rPr lang="en-CA" sz="1200" dirty="0">
                          <a:effectLst/>
                        </a:rPr>
                        <a:t> 4:4:4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</a:rPr>
                        <a:t>1920x1080p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</a:rPr>
                        <a:t>50fps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</a:rPr>
                        <a:t>500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</a:rPr>
                        <a:t>LDB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</a:rPr>
                        <a:t>32, 37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9184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753" y="985836"/>
            <a:ext cx="8896447" cy="5023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9742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8</a:t>
            </a:fld>
            <a:endParaRPr lang="ko-KR" altLang="en-US" dirty="0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753" y="985836"/>
            <a:ext cx="8896447" cy="5023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3582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The proposed method is suggested for reducing vertical line buffer size without noticeable visual artifact. </a:t>
            </a:r>
          </a:p>
          <a:p>
            <a:r>
              <a:rPr lang="en-US" altLang="ko-KR" dirty="0" smtClean="0"/>
              <a:t>It is recommended to adopt at next version of VVC.</a:t>
            </a:r>
          </a:p>
          <a:p>
            <a:endParaRPr lang="en-US" altLang="ko-KR" dirty="0"/>
          </a:p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9</a:t>
            </a:fld>
            <a:endParaRPr lang="ko-KR" alt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04008" y="1385455"/>
            <a:ext cx="807899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469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3131</TotalTime>
  <Words>375</Words>
  <Application>Microsoft Office PowerPoint</Application>
  <PresentationFormat>A4 용지(210x297mm)</PresentationFormat>
  <Paragraphs>119</Paragraphs>
  <Slides>9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6" baseType="lpstr">
      <vt:lpstr>돋움</vt:lpstr>
      <vt:lpstr>맑은 고딕</vt:lpstr>
      <vt:lpstr>Arial</vt:lpstr>
      <vt:lpstr>Calibri</vt:lpstr>
      <vt:lpstr>Calibri Light</vt:lpstr>
      <vt:lpstr>Times New Roman</vt:lpstr>
      <vt:lpstr>Office 테마</vt:lpstr>
      <vt:lpstr>JVET-O0578 (Non-CE5: Long-tap deblocking filter on vertical tile boundary)</vt:lpstr>
      <vt:lpstr>Summary</vt:lpstr>
      <vt:lpstr>Introduction</vt:lpstr>
      <vt:lpstr>Introduction</vt:lpstr>
      <vt:lpstr>Proposed method</vt:lpstr>
      <vt:lpstr>Experimental results</vt:lpstr>
      <vt:lpstr>Experimental results</vt:lpstr>
      <vt:lpstr>Experimental results</vt:lpstr>
      <vt:lpstr>Conclusion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유선미/주임연구원/차세대표준(연)ABM팀(sunmi.yoo@lge.com)</dc:creator>
  <cp:lastModifiedBy>Hyeongmun Jang</cp:lastModifiedBy>
  <cp:revision>210</cp:revision>
  <dcterms:created xsi:type="dcterms:W3CDTF">2016-10-06T06:23:02Z</dcterms:created>
  <dcterms:modified xsi:type="dcterms:W3CDTF">2019-07-06T10:30:01Z</dcterms:modified>
</cp:coreProperties>
</file>