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15" r:id="rId2"/>
    <p:sldId id="326" r:id="rId3"/>
    <p:sldId id="360" r:id="rId4"/>
    <p:sldId id="343" r:id="rId5"/>
    <p:sldId id="366" r:id="rId6"/>
    <p:sldId id="364" r:id="rId7"/>
    <p:sldId id="365" r:id="rId8"/>
    <p:sldId id="361" r:id="rId9"/>
    <p:sldId id="363" r:id="rId10"/>
    <p:sldId id="362" r:id="rId11"/>
    <p:sldId id="367" r:id="rId12"/>
    <p:sldId id="342" r:id="rId13"/>
    <p:sldId id="300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6" orient="horz" pos="1620" userDrawn="1">
          <p15:clr>
            <a:srgbClr val="A4A3A4"/>
          </p15:clr>
        </p15:guide>
        <p15:guide id="7" pos="5470">
          <p15:clr>
            <a:srgbClr val="A4A3A4"/>
          </p15:clr>
        </p15:guide>
        <p15:guide id="8" pos="28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C5"/>
    <a:srgbClr val="F83308"/>
    <a:srgbClr val="FD9208"/>
    <a:srgbClr val="009FDF"/>
    <a:srgbClr val="F3D54E"/>
    <a:srgbClr val="F0CE3E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34" autoAdjust="0"/>
  </p:normalViewPr>
  <p:slideViewPr>
    <p:cSldViewPr snapToGrid="0">
      <p:cViewPr varScale="1">
        <p:scale>
          <a:sx n="85" d="100"/>
          <a:sy n="85" d="100"/>
        </p:scale>
        <p:origin x="351" y="45"/>
      </p:cViewPr>
      <p:guideLst>
        <p:guide orient="horz" pos="1620"/>
        <p:guide pos="5470"/>
        <p:guide pos="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2285" y="53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>
                <a:latin typeface="Arial" panose="020B0604020202020204" pitchFamily="34" charset="0"/>
              </a:rPr>
              <a:pPr/>
              <a:t>7/2/2019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>
                <a:latin typeface="Arial" panose="020B0604020202020204" pitchFamily="34" charset="0"/>
              </a:rPr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D7FC5FE-6F0D-D34A-8EE6-C95B4F5F4DC8}" type="datetimeFigureOut">
              <a:rPr lang="en-US" smtClean="0"/>
              <a:pPr/>
              <a:t>7/2/2019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216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1565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654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3497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19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678363" y="1"/>
            <a:ext cx="4465637" cy="476884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4006850" cy="868680"/>
          </a:xfrm>
        </p:spPr>
        <p:txBody>
          <a:bodyPr>
            <a:noAutofit/>
          </a:bodyPr>
          <a:lstStyle>
            <a:lvl1pPr>
              <a:defRPr sz="2800"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325244"/>
            <a:ext cx="4006850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2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tx2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</a:t>
            </a:r>
            <a:br>
              <a:rPr lang="en-US" dirty="0" smtClean="0"/>
            </a:br>
            <a:r>
              <a:rPr lang="en-US" dirty="0" smtClean="0"/>
              <a:t>white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7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lue Section Break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</a:t>
            </a:r>
            <a:br>
              <a:rPr lang="en-US" dirty="0" smtClean="0"/>
            </a:br>
            <a:r>
              <a:rPr lang="en-US" dirty="0" smtClean="0"/>
              <a:t>blue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i="0" baseline="0">
                <a:solidFill>
                  <a:srgbClr val="F3D5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11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234882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4000" b="0" baseline="0">
                <a:solidFill>
                  <a:schemeClr val="accent2"/>
                </a:solidFill>
                <a:latin typeface="Arial" panose="020B0604020202020204" pitchFamily="34" charset="0"/>
                <a:ea typeface="Intel Clear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40pt Arial Body.</a:t>
            </a:r>
            <a:br>
              <a:rPr lang="en-US" dirty="0" smtClean="0"/>
            </a:br>
            <a:r>
              <a:rPr lang="en-US" dirty="0" smtClean="0"/>
              <a:t>For content that is not a section, but has a big idea in text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1101794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tx2"/>
                </a:solidFill>
                <a:latin typeface="Arial" panose="020B0604020202020204" pitchFamily="34" charset="0"/>
                <a:ea typeface="Intel Clear" panose="020B06040202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25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260088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blue section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348787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2574131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76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96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432" y="1875130"/>
            <a:ext cx="2108795" cy="1389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00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t_experience_hrz_wht_rgb_300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779" y="1874822"/>
            <a:ext cx="3646443" cy="151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83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5" name="Picture 4" descr="int_experience_hrz_wht_rgb_1500.png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389228"/>
            <a:ext cx="2121766" cy="88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0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30000">
              <a:schemeClr val="tx2"/>
            </a:gs>
            <a:gs pos="100000">
              <a:srgbClr val="009FDF"/>
            </a:gs>
            <a:gs pos="65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32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203325"/>
            <a:ext cx="8228012" cy="3425825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18pt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1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30763" y="943430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830763" y="2843897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891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203324"/>
            <a:ext cx="4005264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3" y="1203325"/>
            <a:ext cx="8228013" cy="3425825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  <a:lvl2pPr marL="417513" indent="-225425">
              <a:buFont typeface="Intel Clear" pitchFamily="34" charset="0"/>
              <a:buChar char="–"/>
              <a:defRPr sz="1200" baseline="0">
                <a:latin typeface="+mn-lt"/>
                <a:cs typeface="Arial" panose="020B0604020202020204" pitchFamily="34" charset="0"/>
              </a:defRPr>
            </a:lvl2pPr>
            <a:lvl3pPr marL="685800" indent="-228600">
              <a:buFont typeface="Intel Clear" pitchFamily="34" charset="0"/>
              <a:buChar char="–"/>
              <a:defRPr sz="1200">
                <a:latin typeface="+mn-lt"/>
              </a:defRPr>
            </a:lvl3pPr>
            <a:lvl4pPr>
              <a:buFont typeface="Intel Clear" pitchFamily="34" charset="0"/>
              <a:buChar char="–"/>
              <a:defRPr sz="1100">
                <a:latin typeface="+mn-lt"/>
              </a:defRPr>
            </a:lvl4pPr>
            <a:lvl5pPr>
              <a:buFont typeface="Intel Clear" pitchFamily="34" charset="0"/>
              <a:buChar char="–"/>
              <a:defRPr sz="1050">
                <a:latin typeface="+mn-lt"/>
              </a:defRPr>
            </a:lvl5pPr>
          </a:lstStyle>
          <a:p>
            <a:pPr lvl="0"/>
            <a:r>
              <a:rPr lang="en-US" dirty="0" smtClean="0"/>
              <a:t>“36pt Arial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+mj-lt"/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20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574131"/>
            <a:ext cx="9144000" cy="219471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5"/>
            <a:ext cx="4006851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4678363" y="1203325"/>
            <a:ext cx="4005264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009487" y="497579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68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587" y="4759452"/>
            <a:ext cx="9144000" cy="384048"/>
          </a:xfrm>
          <a:prstGeom prst="rect">
            <a:avLst/>
          </a:prstGeom>
          <a:gradFill flip="none" rotWithShape="1">
            <a:gsLst>
              <a:gs pos="32000">
                <a:schemeClr val="tx2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2" descr="\\.psf\Home\Desktop\Intel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915" y="4830589"/>
            <a:ext cx="364336" cy="2401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8718551" y="4824510"/>
            <a:ext cx="2381" cy="237744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310130"/>
            <a:ext cx="8229600" cy="8686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3" y="1203325"/>
            <a:ext cx="8228012" cy="34258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14pt Arial 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72352" y="4824387"/>
            <a:ext cx="21336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22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74" r:id="rId3"/>
    <p:sldLayoutId id="2147483650" r:id="rId4"/>
    <p:sldLayoutId id="2147483684" r:id="rId5"/>
    <p:sldLayoutId id="2147483652" r:id="rId6"/>
    <p:sldLayoutId id="2147483660" r:id="rId7"/>
    <p:sldLayoutId id="2147483668" r:id="rId8"/>
    <p:sldLayoutId id="2147483669" r:id="rId9"/>
    <p:sldLayoutId id="2147483670" r:id="rId10"/>
    <p:sldLayoutId id="2147483672" r:id="rId11"/>
    <p:sldLayoutId id="2147483651" r:id="rId12"/>
    <p:sldLayoutId id="2147483677" r:id="rId13"/>
    <p:sldLayoutId id="2147483665" r:id="rId14"/>
    <p:sldLayoutId id="2147483654" r:id="rId15"/>
    <p:sldLayoutId id="2147483655" r:id="rId16"/>
    <p:sldLayoutId id="2147483676" r:id="rId17"/>
    <p:sldLayoutId id="2147483681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i="0" kern="1200" spc="0" baseline="0">
          <a:solidFill>
            <a:schemeClr val="tx2"/>
          </a:solidFill>
          <a:latin typeface="+mj-lt"/>
          <a:ea typeface="Intel Clear"/>
          <a:cs typeface="Arial" panose="020B0604020202020204" pitchFamily="34" charset="0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rgbClr val="0071C5"/>
          </a:solidFill>
          <a:latin typeface="+mn-lt"/>
          <a:ea typeface="+mn-ea"/>
          <a:cs typeface="Arial" panose="020B0604020202020204" pitchFamily="34" charset="0"/>
        </a:defRPr>
      </a:lvl1pPr>
      <a:lvl2pPr marL="225425" indent="-225425" algn="l" defTabSz="457200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2pPr>
      <a:lvl3pPr marL="571500" indent="-228600" algn="l" defTabSz="457200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3pPr>
      <a:lvl4pPr marL="969963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4pPr>
      <a:lvl5pPr marL="1319213" indent="-228600" algn="l" defTabSz="457200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9" y="2835767"/>
            <a:ext cx="8212886" cy="1102519"/>
          </a:xfrm>
        </p:spPr>
        <p:txBody>
          <a:bodyPr/>
          <a:lstStyle/>
          <a:p>
            <a:r>
              <a:rPr lang="en-US" dirty="0" smtClean="0"/>
              <a:t>JVET-O00554:</a:t>
            </a:r>
            <a:br>
              <a:rPr lang="en-US" dirty="0" smtClean="0"/>
            </a:br>
            <a:r>
              <a:rPr lang="en-CA" sz="3600" b="1" dirty="0" smtClean="0"/>
              <a:t> </a:t>
            </a:r>
            <a:r>
              <a:rPr lang="en-US" sz="3600" b="1" dirty="0"/>
              <a:t>Removal of infrequently used context models </a:t>
            </a:r>
            <a:endParaRPr lang="en-US" sz="3600" dirty="0">
              <a:solidFill>
                <a:schemeClr val="bg1">
                  <a:alpha val="9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27" y="4184922"/>
            <a:ext cx="6330212" cy="735367"/>
          </a:xfrm>
        </p:spPr>
        <p:txBody>
          <a:bodyPr/>
          <a:lstStyle/>
          <a:p>
            <a:r>
              <a:rPr lang="en-US" b="0" smtClean="0"/>
              <a:t>Alexander </a:t>
            </a:r>
            <a:r>
              <a:rPr lang="en-US" b="0" dirty="0" smtClean="0"/>
              <a:t>Alshin</a:t>
            </a:r>
            <a:r>
              <a:rPr lang="en-US" b="0" smtClean="0"/>
              <a:t>, </a:t>
            </a:r>
            <a:r>
              <a:rPr lang="en-US"/>
              <a:t>Jill Boyce, </a:t>
            </a:r>
            <a:r>
              <a:rPr lang="en-CA" smtClean="0"/>
              <a:t>Pavel </a:t>
            </a:r>
            <a:r>
              <a:rPr lang="en-CA" dirty="0" smtClean="0"/>
              <a:t>Frolov,</a:t>
            </a:r>
            <a:r>
              <a:rPr lang="en-CA" dirty="0"/>
              <a:t> Vasily Aristarkhov</a:t>
            </a:r>
            <a:r>
              <a:rPr lang="en-CA" dirty="0" smtClean="0"/>
              <a:t> </a:t>
            </a:r>
            <a:endParaRPr lang="en-US" b="0" dirty="0" smtClean="0"/>
          </a:p>
        </p:txBody>
      </p:sp>
    </p:spTree>
    <p:extLst>
      <p:ext uri="{BB962C8B-B14F-4D97-AF65-F5344CB8AC3E}">
        <p14:creationId xmlns:p14="http://schemas.microsoft.com/office/powerpoint/2010/main" val="29922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VTM 5.0 </a:t>
            </a:r>
            <a:r>
              <a:rPr lang="en-US" b="1" dirty="0" smtClean="0"/>
              <a:t>80ctx </a:t>
            </a:r>
            <a:r>
              <a:rPr lang="en-US" b="1" dirty="0"/>
              <a:t>substituted to bypass or G-pass</a:t>
            </a:r>
            <a:r>
              <a:rPr lang="en-US" b="1" i="1" dirty="0"/>
              <a:t/>
            </a:r>
            <a:br>
              <a:rPr lang="en-US" b="1" i="1" dirty="0"/>
            </a:br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608581"/>
              </p:ext>
            </p:extLst>
          </p:nvPr>
        </p:nvGraphicFramePr>
        <p:xfrm>
          <a:off x="969108" y="1118578"/>
          <a:ext cx="7061688" cy="34179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Document" r:id="rId3" imgW="5956042" imgH="2882891" progId="Word.Document.12">
                  <p:embed/>
                </p:oleObj>
              </mc:Choice>
              <mc:Fallback>
                <p:oleObj name="Document" r:id="rId3" imgW="5956042" imgH="28828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69108" y="1118578"/>
                        <a:ext cx="7061688" cy="34179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763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Summary</a:t>
            </a:r>
            <a:endParaRPr lang="en-US" b="1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747596"/>
              </p:ext>
            </p:extLst>
          </p:nvPr>
        </p:nvGraphicFramePr>
        <p:xfrm>
          <a:off x="89876" y="1332177"/>
          <a:ext cx="8632095" cy="1833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8023"/>
                <a:gridCol w="1079012"/>
                <a:gridCol w="1079012"/>
                <a:gridCol w="1079012"/>
                <a:gridCol w="1079012"/>
                <a:gridCol w="1079012"/>
                <a:gridCol w="1079012"/>
              </a:tblGrid>
              <a:tr h="1854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100ctx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90ctx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80ctx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54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Intra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Intra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Intra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bypass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0.09%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0.32%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0.08%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0.28%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0.19%</a:t>
                      </a:r>
                      <a:endParaRPr lang="en-US" dirty="0"/>
                    </a:p>
                  </a:txBody>
                  <a:tcPr/>
                </a:tc>
              </a:tr>
              <a:tr h="185420">
                <a:tc>
                  <a:txBody>
                    <a:bodyPr/>
                    <a:lstStyle/>
                    <a:p>
                      <a:r>
                        <a:rPr lang="en-US" dirty="0" smtClean="0"/>
                        <a:t>G-pass/bypass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0.19%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0.16%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0.09%</a:t>
                      </a:r>
                      <a:endParaRPr lang="en-US" dirty="0"/>
                    </a:p>
                  </a:txBody>
                  <a:tcPr/>
                </a:tc>
              </a:tr>
              <a:tr h="185420">
                <a:tc>
                  <a:txBody>
                    <a:bodyPr/>
                    <a:lstStyle/>
                    <a:p>
                      <a:r>
                        <a:rPr lang="en-US" dirty="0" smtClean="0"/>
                        <a:t>Ratio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2.25x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1.7x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2.7x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1.75x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3.0x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2.1x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841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5613" y="1049037"/>
            <a:ext cx="8228012" cy="358011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 this contribution 80, 90, or 100 of the least frequently used context models were replaced with bypass or G-pass mode according statistics of </a:t>
            </a:r>
            <a:r>
              <a:rPr lang="en-US" dirty="0" smtClean="0"/>
              <a:t>use.</a:t>
            </a:r>
          </a:p>
          <a:p>
            <a:pPr marL="511175" lvl="1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dirty="0"/>
              <a:t>This is </a:t>
            </a:r>
            <a:r>
              <a:rPr lang="en-US" dirty="0" smtClean="0"/>
              <a:t>19-24 </a:t>
            </a:r>
            <a:r>
              <a:rPr lang="en-US" dirty="0"/>
              <a:t>% of the total number of context models. Removing these context models can reduce implementation complexity by </a:t>
            </a:r>
            <a:r>
              <a:rPr lang="en-US" dirty="0" smtClean="0"/>
              <a:t>reducing memory usage by contexts (up to 24%) and operations (~1%).</a:t>
            </a:r>
          </a:p>
          <a:p>
            <a:pPr marL="285750" indent="-285750"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 </a:t>
            </a:r>
            <a:r>
              <a:rPr lang="en-US" dirty="0"/>
              <a:t>A </a:t>
            </a:r>
            <a:r>
              <a:rPr lang="en-US" dirty="0" smtClean="0"/>
              <a:t>G-pass </a:t>
            </a:r>
            <a:r>
              <a:rPr lang="en-US" dirty="0"/>
              <a:t>mode </a:t>
            </a:r>
            <a:r>
              <a:rPr lang="en-US" dirty="0" smtClean="0"/>
              <a:t>reduces </a:t>
            </a:r>
            <a:r>
              <a:rPr lang="en-US" dirty="0"/>
              <a:t>the impact on coding efficiency </a:t>
            </a:r>
            <a:r>
              <a:rPr lang="en-US" dirty="0" smtClean="0"/>
              <a:t>versus bypass only mode</a:t>
            </a:r>
          </a:p>
          <a:p>
            <a:pPr marL="511175" lvl="1" indent="-285750" hangingPunct="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dirty="0"/>
              <a:t>Interval subdivision and renormalization for </a:t>
            </a:r>
            <a:r>
              <a:rPr lang="en-US" dirty="0" smtClean="0"/>
              <a:t>G-pass (1/4) </a:t>
            </a:r>
            <a:r>
              <a:rPr lang="en-US" dirty="0"/>
              <a:t>is most simple among all constant probabilities other than </a:t>
            </a:r>
            <a:r>
              <a:rPr lang="en-US" dirty="0" smtClean="0"/>
              <a:t>½. </a:t>
            </a:r>
          </a:p>
          <a:p>
            <a:pPr marL="511175" lvl="1" indent="-285750" hangingPunct="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Drop in coding compression reduces by 2x in comparison with bypass. 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8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1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5613" y="813424"/>
            <a:ext cx="8385457" cy="3832556"/>
          </a:xfrm>
        </p:spPr>
        <p:txBody>
          <a:bodyPr/>
          <a:lstStyle/>
          <a:p>
            <a:pPr marL="285750" indent="-28575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VTM5.0 uses 424 context models which correspond to 65 different types of data </a:t>
            </a:r>
            <a:endParaRPr lang="en-CA" dirty="0"/>
          </a:p>
          <a:p>
            <a:pPr marL="511175" lvl="1" indent="-285750" hangingPunct="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600" dirty="0" smtClean="0"/>
              <a:t>The 100 </a:t>
            </a:r>
            <a:r>
              <a:rPr lang="en-US" sz="1600" dirty="0"/>
              <a:t>least frequently used context models for the RA </a:t>
            </a:r>
            <a:r>
              <a:rPr lang="en-US" sz="1600" dirty="0" smtClean="0"/>
              <a:t>CTC together </a:t>
            </a:r>
            <a:r>
              <a:rPr lang="en-US" sz="1600" dirty="0"/>
              <a:t>account for only 0.5% of the total context </a:t>
            </a:r>
            <a:r>
              <a:rPr lang="en-US" sz="1600" dirty="0" smtClean="0"/>
              <a:t>bins. </a:t>
            </a:r>
          </a:p>
          <a:p>
            <a:pPr marL="511175" lvl="1" indent="-285750" hangingPunct="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U</a:t>
            </a:r>
            <a:r>
              <a:rPr lang="en-US" sz="1600" dirty="0" smtClean="0"/>
              <a:t>sing </a:t>
            </a:r>
            <a:r>
              <a:rPr lang="en-US" sz="1600" dirty="0"/>
              <a:t>context bins for data where number of updates less than а few dozen for frame is not effective. The error of initialization does not allow effectively compress such data and also the impact of these context models to total bit-size is insignificant</a:t>
            </a:r>
            <a:r>
              <a:rPr lang="en-US" sz="1600" dirty="0" smtClean="0"/>
              <a:t>.</a:t>
            </a:r>
          </a:p>
          <a:p>
            <a:pPr marL="285750" indent="-28575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The infrequent Context models can be substituted for bypass mode. </a:t>
            </a:r>
            <a:endParaRPr lang="en-US" dirty="0"/>
          </a:p>
          <a:p>
            <a:pPr marL="511175" lvl="1" indent="-285750" hangingPunct="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600" dirty="0" smtClean="0"/>
              <a:t>Bypass </a:t>
            </a:r>
            <a:r>
              <a:rPr lang="en-US" sz="1600" dirty="0"/>
              <a:t>bin has simplest realization. </a:t>
            </a:r>
            <a:r>
              <a:rPr lang="en-US" sz="1600" dirty="0" smtClean="0"/>
              <a:t>However </a:t>
            </a:r>
            <a:r>
              <a:rPr lang="en-US" sz="1600" dirty="0"/>
              <a:t>if probability is much different from one half (1/2) the use </a:t>
            </a:r>
            <a:r>
              <a:rPr lang="en-US" sz="1600" dirty="0" smtClean="0"/>
              <a:t>of bypass bin</a:t>
            </a:r>
            <a:r>
              <a:rPr lang="ru-RU" sz="1600" dirty="0" smtClean="0"/>
              <a:t> </a:t>
            </a:r>
            <a:r>
              <a:rPr lang="en-US" sz="1600" dirty="0" smtClean="0"/>
              <a:t>is subject to reduction </a:t>
            </a:r>
            <a:r>
              <a:rPr lang="en-US" sz="1600" dirty="0"/>
              <a:t>of </a:t>
            </a:r>
            <a:r>
              <a:rPr lang="en-US" sz="1600" dirty="0" smtClean="0"/>
              <a:t>compression.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</a:p>
          <a:p>
            <a:pPr marL="285750" indent="-28575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The infrequent Context models can be substituted for </a:t>
            </a:r>
            <a:r>
              <a:rPr lang="en-US" dirty="0" smtClean="0"/>
              <a:t>generalized bypass mode  </a:t>
            </a:r>
            <a:endParaRPr lang="en-US" dirty="0"/>
          </a:p>
          <a:p>
            <a:pPr marL="511175" lvl="1" indent="-285750" hangingPunct="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A generalized bypass mode (G-pass) is proposed for </a:t>
            </a:r>
            <a:r>
              <a:rPr lang="en-US" sz="1600" dirty="0" smtClean="0"/>
              <a:t>probabilities (1/4,3/4). Interval </a:t>
            </a:r>
            <a:r>
              <a:rPr lang="en-US" sz="1600" dirty="0"/>
              <a:t>subdivision and renormalization </a:t>
            </a:r>
            <a:r>
              <a:rPr lang="en-US" sz="1600" dirty="0" smtClean="0"/>
              <a:t>for G-pass is most simple among all constant probabilities other than ½.</a:t>
            </a:r>
            <a:endParaRPr lang="en-US" sz="1600" dirty="0">
              <a:solidFill>
                <a:schemeClr val="tx1"/>
              </a:solidFill>
            </a:endParaRPr>
          </a:p>
          <a:p>
            <a:pPr lvl="1" indent="0" hangingPunct="0">
              <a:spcBef>
                <a:spcPts val="400"/>
              </a:spcBef>
              <a:buNone/>
            </a:pP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37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Context models impact</a:t>
            </a: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23" y="918793"/>
            <a:ext cx="3606800" cy="3149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164122" y="4057847"/>
            <a:ext cx="59357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Cumulative statistics for the frequency of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ctx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application for RA </a:t>
            </a:r>
            <a:r>
              <a:rPr lang="en-US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Class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A.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898197" y="3638062"/>
            <a:ext cx="590634" cy="1"/>
          </a:xfrm>
          <a:prstGeom prst="line">
            <a:avLst/>
          </a:prstGeom>
          <a:ln>
            <a:solidFill>
              <a:schemeClr val="tx2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1193514" y="2321169"/>
            <a:ext cx="3417563" cy="1284312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135267" y="1951837"/>
            <a:ext cx="35147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Infrequently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used context models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0613" y="1318327"/>
            <a:ext cx="175846" cy="16927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1100" dirty="0" smtClean="0">
                <a:solidFill>
                  <a:srgbClr val="003C71"/>
                </a:solidFill>
              </a:rPr>
              <a:t>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48523" y="3886890"/>
            <a:ext cx="320430" cy="17584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1100" dirty="0" err="1" smtClean="0">
                <a:solidFill>
                  <a:srgbClr val="003C71"/>
                </a:solidFill>
              </a:rPr>
              <a:t>ctx</a:t>
            </a:r>
            <a:endParaRPr lang="en-US" sz="1100" dirty="0" smtClean="0">
              <a:solidFill>
                <a:srgbClr val="003C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28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0003" y="162992"/>
            <a:ext cx="8229600" cy="86868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types of data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424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ctx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(VTM.5.0)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43916"/>
              </p:ext>
            </p:extLst>
          </p:nvPr>
        </p:nvGraphicFramePr>
        <p:xfrm>
          <a:off x="222027" y="737364"/>
          <a:ext cx="7221714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9196"/>
                <a:gridCol w="1646299"/>
                <a:gridCol w="1840790"/>
                <a:gridCol w="1805429"/>
              </a:tblGrid>
              <a:tr h="3406360"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SplitFlag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9</a:t>
                      </a:r>
                    </a:p>
                    <a:p>
                      <a:r>
                        <a:rPr lang="en-US" sz="120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SplitQtFlag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6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SplitHvFlag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5</a:t>
                      </a:r>
                    </a:p>
                    <a:p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Split12Flag                    4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SkipFlag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3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MergeFlag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1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RegularMergeFlag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2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MergeIdx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1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MmvdFlag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1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MmvdMergeIdx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1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MmvdStepMvpIdx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1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PredMode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2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MultiRefLineId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3</a:t>
                      </a:r>
                    </a:p>
                    <a:p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IntraLumaMpmFlag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1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IntraLumaPlanarFlag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2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IntraChromaPredMode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MipFlag</a:t>
                      </a:r>
                      <a:r>
                        <a:rPr lang="en-US" sz="120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4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MipMode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1                    </a:t>
                      </a:r>
                    </a:p>
                    <a:p>
                      <a:r>
                        <a:rPr lang="en-US" sz="120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DeltaQP</a:t>
                      </a:r>
                      <a:r>
                        <a:rPr lang="en-US" sz="120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3</a:t>
                      </a:r>
                    </a:p>
                    <a:p>
                      <a:r>
                        <a:rPr lang="en-US" sz="120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InterDir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5</a:t>
                      </a:r>
                    </a:p>
                    <a:p>
                      <a:r>
                        <a:rPr lang="en-US" sz="120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RefPic</a:t>
                      </a:r>
                      <a:r>
                        <a:rPr lang="en-US" sz="120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2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AffineFlag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r>
                        <a:rPr lang="en-US" sz="120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AffineType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1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AffMergeIdx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1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GBiIdx</a:t>
                      </a:r>
                      <a:r>
                        <a:rPr lang="en-US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1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Mvd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2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BDPCMMode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2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QtRootCbf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1</a:t>
                      </a:r>
                    </a:p>
                    <a:p>
                      <a:r>
                        <a:rPr lang="en-US" sz="120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QtCbf</a:t>
                      </a:r>
                      <a:r>
                        <a:rPr lang="en-US" sz="120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12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SigCoeffGroup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10</a:t>
                      </a:r>
                    </a:p>
                    <a:p>
                      <a:r>
                        <a:rPr lang="en-US" sz="120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SigFlag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90</a:t>
                      </a:r>
                    </a:p>
                    <a:p>
                      <a:r>
                        <a:rPr lang="en-US" sz="120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ParFlag</a:t>
                      </a:r>
                      <a:r>
                        <a:rPr lang="en-US" sz="120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32</a:t>
                      </a:r>
                    </a:p>
                    <a:p>
                      <a:r>
                        <a:rPr lang="en-US" sz="120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GtxFlag</a:t>
                      </a:r>
                      <a:r>
                        <a:rPr lang="en-US" sz="120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64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LastX</a:t>
                      </a:r>
                      <a:r>
                        <a:rPr lang="en-US" sz="120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29</a:t>
                      </a:r>
                    </a:p>
                    <a:p>
                      <a:r>
                        <a:rPr lang="en-US" sz="120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LastY</a:t>
                      </a:r>
                      <a:r>
                        <a:rPr lang="en-US" sz="120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29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MVPIdx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1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SmvdFlag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1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SaoMergeFlag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1</a:t>
                      </a:r>
                    </a:p>
                    <a:p>
                      <a:r>
                        <a:rPr lang="en-US" sz="120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SaoTypeIdx</a:t>
                      </a:r>
                      <a:r>
                        <a:rPr lang="en-US" sz="120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1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TransquantBypassFlag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LFNSTIdx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r>
                        <a:rPr lang="en-US" sz="120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RdpcmFlag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2</a:t>
                      </a:r>
                    </a:p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RdpcmDir</a:t>
                      </a:r>
                      <a:r>
                        <a:rPr lang="en-US" sz="120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2</a:t>
                      </a:r>
                    </a:p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MTSIndex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11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ISPMode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2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SbtFlag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2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SbtQuadFlag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2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SbtHorFlag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3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SbtPosFlag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1</a:t>
                      </a:r>
                    </a:p>
                    <a:p>
                      <a:r>
                        <a:rPr lang="en-US" sz="120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CrossCompPred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10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ChromaQpAdjFlag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</a:p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ChromaQpAdjIdc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1</a:t>
                      </a:r>
                    </a:p>
                    <a:p>
                      <a:r>
                        <a:rPr lang="en-US" sz="120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ImvFlag</a:t>
                      </a:r>
                      <a:r>
                        <a:rPr lang="en-US" sz="120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4</a:t>
                      </a:r>
                    </a:p>
                    <a:p>
                      <a:r>
                        <a:rPr lang="en-US" sz="120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ctbAlfFlag</a:t>
                      </a:r>
                      <a:r>
                        <a:rPr lang="en-US" sz="120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9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AlfUseLatestFilt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1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AlfUseTemporalFilt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MHIntraFlag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1</a:t>
                      </a:r>
                    </a:p>
                    <a:p>
                      <a:r>
                        <a:rPr lang="en-US" sz="120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TriangleFlag</a:t>
                      </a:r>
                      <a:r>
                        <a:rPr lang="en-US" sz="120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</a:t>
                      </a:r>
                    </a:p>
                    <a:p>
                      <a:r>
                        <a:rPr lang="en-US" sz="120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TriangleIdx</a:t>
                      </a:r>
                      <a:r>
                        <a:rPr lang="en-US" sz="120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1</a:t>
                      </a:r>
                    </a:p>
                    <a:p>
                      <a:r>
                        <a:rPr lang="en-US" sz="120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IBCFlag</a:t>
                      </a:r>
                      <a:r>
                        <a:rPr lang="en-US" sz="120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3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JointCbCrFlag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1</a:t>
                      </a:r>
                    </a:p>
                    <a:p>
                      <a:r>
                        <a:rPr lang="en-US" sz="120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TsSigCoeffGroup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3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TsSigFlag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3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TsParFlag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1</a:t>
                      </a:r>
                    </a:p>
                    <a:p>
                      <a:r>
                        <a:rPr lang="en-US" sz="120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TsGtxFlag</a:t>
                      </a:r>
                      <a:r>
                        <a:rPr lang="en-US" sz="120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15</a:t>
                      </a:r>
                    </a:p>
                    <a:p>
                      <a:r>
                        <a:rPr lang="en-US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TsResidualSign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2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61815" y="4423508"/>
            <a:ext cx="5291016" cy="16927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1100" dirty="0" smtClean="0">
                <a:solidFill>
                  <a:srgbClr val="003C71"/>
                </a:solidFill>
              </a:rPr>
              <a:t>Type of data where at least one rare context model exists is marked as yellow color </a:t>
            </a:r>
          </a:p>
        </p:txBody>
      </p:sp>
    </p:spTree>
    <p:extLst>
      <p:ext uri="{BB962C8B-B14F-4D97-AF65-F5344CB8AC3E}">
        <p14:creationId xmlns:p14="http://schemas.microsoft.com/office/powerpoint/2010/main" val="203780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hangingPunct="0"/>
            <a:r>
              <a:rPr lang="en-US" b="1" dirty="0"/>
              <a:t>Parsing </a:t>
            </a:r>
            <a:r>
              <a:rPr lang="en-US" b="1" dirty="0" smtClean="0"/>
              <a:t>process for G-pass </a:t>
            </a:r>
            <a:endParaRPr lang="en-US" b="1" dirty="0"/>
          </a:p>
        </p:txBody>
      </p:sp>
      <p:pic>
        <p:nvPicPr>
          <p:cNvPr id="5" name="Content Placeholder 4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255" y="1177528"/>
            <a:ext cx="4323064" cy="342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112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Complexity comparison G-pass and context </a:t>
            </a:r>
            <a:r>
              <a:rPr lang="en-US" dirty="0" smtClean="0"/>
              <a:t>bin</a:t>
            </a:r>
            <a:br>
              <a:rPr lang="en-US" dirty="0" smtClean="0"/>
            </a:br>
            <a:r>
              <a:rPr lang="en-US" dirty="0"/>
              <a:t> </a:t>
            </a:r>
            <a:r>
              <a:rPr lang="en-US" dirty="0" smtClean="0"/>
              <a:t>                                                     Encoder pass</a:t>
            </a:r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81353" y="1320800"/>
            <a:ext cx="1022741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507602"/>
              </p:ext>
            </p:extLst>
          </p:nvPr>
        </p:nvGraphicFramePr>
        <p:xfrm>
          <a:off x="131763" y="806450"/>
          <a:ext cx="3470275" cy="3897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3" name="Точечный рисунок" r:id="rId4" imgW="7499735" imgH="8655495" progId="Paint.Picture">
                  <p:embed/>
                </p:oleObj>
              </mc:Choice>
              <mc:Fallback>
                <p:oleObj name="Точечный рисунок" r:id="rId4" imgW="7499735" imgH="8655495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763" y="806450"/>
                        <a:ext cx="3470275" cy="38973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3932299" y="4133742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100" dirty="0" smtClean="0"/>
              <a:t>Main differences are marked 1,2,3,4 in flowchart</a:t>
            </a:r>
            <a:endParaRPr lang="en-US" sz="1100" dirty="0"/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010163"/>
              </p:ext>
            </p:extLst>
          </p:nvPr>
        </p:nvGraphicFramePr>
        <p:xfrm>
          <a:off x="3791806" y="1320800"/>
          <a:ext cx="4576884" cy="2319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8442"/>
                <a:gridCol w="2288442"/>
              </a:tblGrid>
              <a:tr h="368385">
                <a:tc>
                  <a:txBody>
                    <a:bodyPr/>
                    <a:lstStyle/>
                    <a:p>
                      <a:pPr marL="27432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Context bin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432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G-pass (1/4)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100"/>
                        <a:buFont typeface="Times New Roman" panose="02020603050405020304" pitchFamily="18" charset="0"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1. For LPS quantized  probability estimation and LUT or multiplication</a:t>
                      </a:r>
                      <a:endParaRPr kumimoji="0" 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100"/>
                        <a:buFont typeface="Times New Roman" panose="02020603050405020304" pitchFamily="18" charset="0"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1C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 LPS only shift is needed</a:t>
                      </a: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71C5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LPS=range&gt;&gt;2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2. For condition check MPS should be calculated. Two shift and one summation is needed.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1C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2. Condition check with “1”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100"/>
                        <a:buFont typeface="Times New Roman" panose="02020603050405020304" pitchFamily="18" charset="0"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 For renormalization number of bits should be calculated using LUT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100"/>
                        <a:buFont typeface="Times New Roman" panose="02020603050405020304" pitchFamily="18" charset="0"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1C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 For renormalization number of bits is always “2”</a:t>
                      </a: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932299" y="3802185"/>
            <a:ext cx="4098009" cy="16927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1100" dirty="0" smtClean="0">
                <a:solidFill>
                  <a:srgbClr val="003C71"/>
                </a:solidFill>
              </a:rPr>
              <a:t>4. There are no pro</a:t>
            </a:r>
            <a:r>
              <a:rPr lang="en-US" sz="1100" dirty="0">
                <a:solidFill>
                  <a:srgbClr val="003C71"/>
                </a:solidFill>
              </a:rPr>
              <a:t>b</a:t>
            </a:r>
            <a:r>
              <a:rPr lang="en-US" sz="1100" dirty="0" smtClean="0">
                <a:solidFill>
                  <a:srgbClr val="003C71"/>
                </a:solidFill>
              </a:rPr>
              <a:t>ability update for G-pass mode</a:t>
            </a:r>
          </a:p>
        </p:txBody>
      </p:sp>
    </p:spTree>
    <p:extLst>
      <p:ext uri="{BB962C8B-B14F-4D97-AF65-F5344CB8AC3E}">
        <p14:creationId xmlns:p14="http://schemas.microsoft.com/office/powerpoint/2010/main" val="353350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bypass, G-pass, and context bin 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56542430"/>
              </p:ext>
            </p:extLst>
          </p:nvPr>
        </p:nvGraphicFramePr>
        <p:xfrm>
          <a:off x="635794" y="1055199"/>
          <a:ext cx="5389868" cy="670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8352"/>
                <a:gridCol w="684942"/>
                <a:gridCol w="655250"/>
                <a:gridCol w="750277"/>
                <a:gridCol w="1043354"/>
                <a:gridCol w="1367693"/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memory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update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 smtClean="0">
                          <a:effectLst/>
                        </a:rPr>
                        <a:t>renorm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compression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N-bins </a:t>
                      </a:r>
                      <a:r>
                        <a:rPr lang="en-US" sz="1100" dirty="0" err="1" smtClean="0">
                          <a:effectLst/>
                        </a:rPr>
                        <a:t>enc</a:t>
                      </a:r>
                      <a:r>
                        <a:rPr lang="en-US" sz="1100" dirty="0" smtClean="0">
                          <a:effectLst/>
                        </a:rPr>
                        <a:t>/</a:t>
                      </a:r>
                      <a:r>
                        <a:rPr lang="en-US" sz="1100" dirty="0" err="1" smtClean="0">
                          <a:effectLst/>
                        </a:rPr>
                        <a:t>dec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bypass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yes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context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3 bytes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yes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yes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best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G-pass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no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simple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average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no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952" y="1277937"/>
            <a:ext cx="2921000" cy="289560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574431" y="1945046"/>
                <a:ext cx="4572000" cy="92333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For G-pass (1/4,3/4) a</a:t>
                </a:r>
                <a:r>
                  <a:rPr lang="en-US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verage 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number of bits for one bin will be:</a:t>
                </a:r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𝑏𝑖𝑡𝑠</m:t>
                      </m:r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=−</m:t>
                      </m:r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𝑝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𝑙𝑜𝑔</m:t>
                          </m:r>
                        </m:e>
                        <m:sub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type m:val="lin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4</m:t>
                              </m:r>
                            </m:den>
                          </m:f>
                        </m:e>
                      </m:d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1−</m:t>
                          </m:r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𝑝</m:t>
                          </m:r>
                        </m:e>
                      </m:d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𝑙𝑜𝑔</m:t>
                          </m:r>
                        </m:e>
                        <m:sub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type m:val="lin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4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431" y="1945046"/>
                <a:ext cx="4572000" cy="923330"/>
              </a:xfrm>
              <a:prstGeom prst="rect">
                <a:avLst/>
              </a:prstGeom>
              <a:blipFill rotWithShape="0">
                <a:blip r:embed="rId4"/>
                <a:stretch>
                  <a:fillRect l="-1067" t="-3289" r="-5067" b="-70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574431" y="2944121"/>
                <a:ext cx="4572000" cy="92333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For G-pass (3/4,1/4) average number of bits for one bin will be:</a:t>
                </a:r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𝑏𝑖𝑡𝑠</m:t>
                      </m:r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=−</m:t>
                      </m:r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𝑝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𝑙𝑜𝑔</m:t>
                          </m:r>
                        </m:e>
                        <m:sub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type m:val="lin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4</m:t>
                              </m:r>
                            </m:den>
                          </m:f>
                        </m:e>
                      </m:d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1−</m:t>
                          </m:r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𝑝</m:t>
                          </m:r>
                        </m:e>
                      </m:d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𝑙𝑜𝑔</m:t>
                          </m:r>
                        </m:e>
                        <m:sub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type m:val="lin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4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431" y="2944121"/>
                <a:ext cx="4572000" cy="923330"/>
              </a:xfrm>
              <a:prstGeom prst="rect">
                <a:avLst/>
              </a:prstGeom>
              <a:blipFill rotWithShape="0">
                <a:blip r:embed="rId5"/>
                <a:stretch>
                  <a:fillRect l="-1067" t="-3974" r="-5067" b="-715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635794" y="405784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The </a:t>
            </a:r>
            <a:r>
              <a:rPr lang="en-US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choice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between </a:t>
            </a:r>
            <a:r>
              <a:rPr lang="en-US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 and G-pass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bin depends on </a:t>
            </a:r>
            <a:r>
              <a:rPr lang="en-US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initial probability 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51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VTM 5.0 </a:t>
            </a:r>
            <a:r>
              <a:rPr lang="en-US" b="1" dirty="0" smtClean="0"/>
              <a:t>100ctx </a:t>
            </a:r>
            <a:r>
              <a:rPr lang="en-US" b="1" dirty="0"/>
              <a:t>substituted to bypass or G-pass</a:t>
            </a:r>
            <a:r>
              <a:rPr lang="en-US" b="1" i="1" dirty="0"/>
              <a:t/>
            </a:r>
            <a:br>
              <a:rPr lang="en-US" b="1" i="1" dirty="0"/>
            </a:b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02" y="942496"/>
            <a:ext cx="7020805" cy="336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4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VTM 5.0 </a:t>
            </a:r>
            <a:r>
              <a:rPr lang="en-US" b="1" dirty="0" smtClean="0"/>
              <a:t>90ctx </a:t>
            </a:r>
            <a:r>
              <a:rPr lang="en-US" b="1" dirty="0"/>
              <a:t>substituted to bypass or G-pass</a:t>
            </a:r>
            <a:r>
              <a:rPr lang="en-US" b="1" i="1" dirty="0"/>
              <a:t/>
            </a:r>
            <a:br>
              <a:rPr lang="en-US" b="1" i="1" dirty="0"/>
            </a:br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7037666"/>
              </p:ext>
            </p:extLst>
          </p:nvPr>
        </p:nvGraphicFramePr>
        <p:xfrm>
          <a:off x="871415" y="955675"/>
          <a:ext cx="7042150" cy="3819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Document" r:id="rId3" imgW="5956042" imgH="3230925" progId="Word.Document.12">
                  <p:embed/>
                </p:oleObj>
              </mc:Choice>
              <mc:Fallback>
                <p:oleObj name="Document" r:id="rId3" imgW="5956042" imgH="32309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1415" y="955675"/>
                        <a:ext cx="7042150" cy="38195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4362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Int_PPT Template_ClearPro_16x9">
  <a:themeElements>
    <a:clrScheme name="Intel Color Palette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spAutoFit/>
      </a:bodyPr>
      <a:lstStyle>
        <a:defPPr>
          <a:defRPr sz="1100" dirty="0" err="1" smtClean="0">
            <a:solidFill>
              <a:srgbClr val="003C7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736</Words>
  <Application>Microsoft Office PowerPoint</Application>
  <PresentationFormat>On-screen Show (16:9)</PresentationFormat>
  <Paragraphs>181</Paragraphs>
  <Slides>13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Calibri</vt:lpstr>
      <vt:lpstr>Cambria Math</vt:lpstr>
      <vt:lpstr>Intel Clear</vt:lpstr>
      <vt:lpstr>Mangal</vt:lpstr>
      <vt:lpstr>Times New Roman</vt:lpstr>
      <vt:lpstr>Wingdings</vt:lpstr>
      <vt:lpstr>Int_PPT Template_ClearPro_16x9</vt:lpstr>
      <vt:lpstr>Точечный рисунок</vt:lpstr>
      <vt:lpstr>Document</vt:lpstr>
      <vt:lpstr>JVET-O00554:  Removal of infrequently used context models </vt:lpstr>
      <vt:lpstr>Introduction</vt:lpstr>
      <vt:lpstr>Context models impact</vt:lpstr>
      <vt:lpstr>66 types of data 424 ctx (VTM.5.0)</vt:lpstr>
      <vt:lpstr>Parsing process for G-pass </vt:lpstr>
      <vt:lpstr>Complexity comparison G-pass and context bin                                                       Encoder pass</vt:lpstr>
      <vt:lpstr>Comparison of bypass, G-pass, and context bin </vt:lpstr>
      <vt:lpstr>VTM 5.0 100ctx substituted to bypass or G-pass </vt:lpstr>
      <vt:lpstr>VTM 5.0 90ctx substituted to bypass or G-pass </vt:lpstr>
      <vt:lpstr>VTM 5.0 80ctx substituted to bypass or G-pass </vt:lpstr>
      <vt:lpstr>Summary</vt:lpstr>
      <vt:lpstr>Conclusion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2015-05-06T16:36:39Z</dcterms:created>
  <dcterms:modified xsi:type="dcterms:W3CDTF">2019-07-02T19:57:16Z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8d70ec5f-e4d5-4698-81bd-1f7230689df2</vt:lpwstr>
  </property>
  <property fmtid="{D5CDD505-2E9C-101B-9397-08002B2CF9AE}" pid="3" name="CTP_TimeStamp">
    <vt:lpwstr>2019-07-02 19:56:56Z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