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6"/>
  </p:notesMasterIdLst>
  <p:handoutMasterIdLst>
    <p:handoutMasterId r:id="rId17"/>
  </p:handoutMasterIdLst>
  <p:sldIdLst>
    <p:sldId id="435" r:id="rId6"/>
    <p:sldId id="452" r:id="rId7"/>
    <p:sldId id="454" r:id="rId8"/>
    <p:sldId id="460" r:id="rId9"/>
    <p:sldId id="455" r:id="rId10"/>
    <p:sldId id="456" r:id="rId11"/>
    <p:sldId id="458" r:id="rId12"/>
    <p:sldId id="457" r:id="rId13"/>
    <p:sldId id="451" r:id="rId14"/>
    <p:sldId id="459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AADC"/>
    <a:srgbClr val="8CB4E1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58" d="100"/>
          <a:sy n="158" d="100"/>
        </p:scale>
        <p:origin x="738" y="13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5" y="1176905"/>
            <a:ext cx="4564206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20210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5307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604981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JVET-O0544: </a:t>
            </a:r>
            <a:r>
              <a:rPr lang="fr-FR" sz="2800" dirty="0">
                <a:solidFill>
                  <a:schemeClr val="bg1"/>
                </a:solidFill>
              </a:rPr>
              <a:t>Non-CE6: </a:t>
            </a:r>
            <a:r>
              <a:rPr lang="fr-FR" sz="2800" dirty="0" err="1">
                <a:solidFill>
                  <a:schemeClr val="bg1"/>
                </a:solidFill>
              </a:rPr>
              <a:t>Modified</a:t>
            </a:r>
            <a:r>
              <a:rPr lang="fr-FR" sz="2800" dirty="0">
                <a:solidFill>
                  <a:schemeClr val="bg1"/>
                </a:solidFill>
              </a:rPr>
              <a:t> LFNST </a:t>
            </a:r>
            <a:r>
              <a:rPr lang="fr-FR" sz="2800" dirty="0" err="1">
                <a:solidFill>
                  <a:schemeClr val="bg1"/>
                </a:solidFill>
              </a:rPr>
              <a:t>Transform</a:t>
            </a:r>
            <a:r>
              <a:rPr lang="fr-FR" sz="2800" dirty="0">
                <a:solidFill>
                  <a:schemeClr val="bg1"/>
                </a:solidFill>
              </a:rPr>
              <a:t> Matrices for Fast </a:t>
            </a:r>
            <a:r>
              <a:rPr lang="fr-FR" sz="2800" dirty="0" err="1">
                <a:solidFill>
                  <a:schemeClr val="bg1"/>
                </a:solidFill>
              </a:rPr>
              <a:t>Implementation</a:t>
            </a:r>
            <a:endParaRPr lang="fr-FR" sz="2800" dirty="0">
              <a:solidFill>
                <a:schemeClr val="bg1"/>
              </a:solidFill>
            </a:endParaRPr>
          </a:p>
          <a:p>
            <a:pPr>
              <a:spcBef>
                <a:spcPts val="750"/>
              </a:spcBef>
            </a:pPr>
            <a:endParaRPr lang="en-US" sz="2000" b="0" dirty="0">
              <a:solidFill>
                <a:schemeClr val="bg1"/>
              </a:solidFill>
            </a:endParaRPr>
          </a:p>
          <a:p>
            <a:pPr>
              <a:spcBef>
                <a:spcPts val="750"/>
              </a:spcBef>
            </a:pPr>
            <a:r>
              <a:rPr lang="en-US" sz="2000" dirty="0">
                <a:solidFill>
                  <a:schemeClr val="bg1"/>
                </a:solidFill>
              </a:rPr>
              <a:t>K. NASER</a:t>
            </a:r>
            <a:r>
              <a:rPr lang="en-US" sz="2000" b="0" dirty="0">
                <a:solidFill>
                  <a:schemeClr val="bg1"/>
                </a:solidFill>
              </a:rPr>
              <a:t>, </a:t>
            </a:r>
            <a:r>
              <a:rPr lang="fr-FR" sz="2000" b="0" dirty="0">
                <a:solidFill>
                  <a:schemeClr val="bg1"/>
                </a:solidFill>
              </a:rPr>
              <a:t>L. Kerofsky, F. Le </a:t>
            </a:r>
            <a:r>
              <a:rPr lang="fr-FR" sz="2000" b="0" dirty="0" err="1">
                <a:solidFill>
                  <a:schemeClr val="bg1"/>
                </a:solidFill>
              </a:rPr>
              <a:t>Léannec</a:t>
            </a:r>
            <a:r>
              <a:rPr lang="fr-FR" sz="2000" b="0" dirty="0">
                <a:solidFill>
                  <a:schemeClr val="bg1"/>
                </a:solidFill>
              </a:rPr>
              <a:t>, T. Poirier</a:t>
            </a:r>
            <a:endParaRPr lang="en-US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128389-4F44-4849-B086-47753BC6A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Results (Low QP)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E10C2DD-BEA1-4B64-8CC3-B75479E7ACE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29652" r="12396"/>
          <a:stretch/>
        </p:blipFill>
        <p:spPr>
          <a:xfrm>
            <a:off x="4923225" y="1613248"/>
            <a:ext cx="3445653" cy="226823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39D6877-52B0-4F1D-9806-3FA5868BB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AD212E-C1DC-45E1-B436-64BDCC767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0A205F-9E35-47CF-8BEB-3B18B7E72B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9" r="12410"/>
          <a:stretch/>
        </p:blipFill>
        <p:spPr>
          <a:xfrm>
            <a:off x="453629" y="1613248"/>
            <a:ext cx="4493820" cy="22682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399C64-1D9B-4446-9EE2-E7AB7CE340A7}"/>
              </a:ext>
            </a:extLst>
          </p:cNvPr>
          <p:cNvSpPr txBox="1"/>
          <p:nvPr/>
        </p:nvSpPr>
        <p:spPr>
          <a:xfrm>
            <a:off x="3003936" y="1180848"/>
            <a:ext cx="91371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MAD &lt;=1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60E317-1A24-4271-B63A-FE6F9782D028}"/>
              </a:ext>
            </a:extLst>
          </p:cNvPr>
          <p:cNvSpPr txBox="1"/>
          <p:nvPr/>
        </p:nvSpPr>
        <p:spPr>
          <a:xfrm>
            <a:off x="6299207" y="1180848"/>
            <a:ext cx="91371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MAD &lt;=4</a:t>
            </a:r>
          </a:p>
        </p:txBody>
      </p:sp>
    </p:spTree>
    <p:extLst>
      <p:ext uri="{BB962C8B-B14F-4D97-AF65-F5344CB8AC3E}">
        <p14:creationId xmlns:p14="http://schemas.microsoft.com/office/powerpoint/2010/main" val="38890041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4D3F6E9-BAE2-437F-AD48-AE236D6E3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DD17E4-9D9E-42E8-9FF2-A5A6B9D091B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LFNST was recently adopted in VTM5.0 with:</a:t>
            </a:r>
          </a:p>
          <a:p>
            <a:pPr lvl="1" hangingPunct="0"/>
            <a:r>
              <a:rPr lang="en-CA" dirty="0"/>
              <a:t>8 LFNST matrices of size 16x48</a:t>
            </a:r>
            <a:endParaRPr lang="en-US" dirty="0"/>
          </a:p>
          <a:p>
            <a:pPr lvl="1" hangingPunct="0"/>
            <a:r>
              <a:rPr lang="en-CA" dirty="0"/>
              <a:t>8 LFNST matrices of size 16x16</a:t>
            </a:r>
          </a:p>
          <a:p>
            <a:pPr lvl="1" hangingPunct="0"/>
            <a:endParaRPr lang="en-CA" dirty="0"/>
          </a:p>
          <a:p>
            <a:pPr hangingPunct="0"/>
            <a:r>
              <a:rPr lang="en-CA" dirty="0"/>
              <a:t>Unlike ordinary transforms (DCT2, DST7 and DCT8), fast algorithm is missing.</a:t>
            </a:r>
          </a:p>
          <a:p>
            <a:pPr hangingPunct="0"/>
            <a:endParaRPr lang="en-CA" dirty="0"/>
          </a:p>
          <a:p>
            <a:pPr hangingPunct="0"/>
            <a:r>
              <a:rPr lang="en-US" b="1" dirty="0"/>
              <a:t>Objective: Design a fast implementation of LFNST with:</a:t>
            </a:r>
          </a:p>
          <a:p>
            <a:pPr lvl="1"/>
            <a:r>
              <a:rPr lang="en-US" b="1" dirty="0"/>
              <a:t>Dual implementation support</a:t>
            </a:r>
            <a:endParaRPr lang="en-US" dirty="0"/>
          </a:p>
          <a:p>
            <a:pPr lvl="1"/>
            <a:r>
              <a:rPr lang="en-US" b="1" dirty="0"/>
              <a:t>No cascading of operations</a:t>
            </a:r>
          </a:p>
          <a:p>
            <a:pPr lvl="1"/>
            <a:r>
              <a:rPr lang="en-US" b="1" dirty="0"/>
              <a:t>Independent computation of transform coefficients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93252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ECAA754-0D9D-47C2-8BCE-8ED0B90B4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Idea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2174F0-D898-424A-8A1F-0F88DEF39BB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Slightly modifying LFNST matrices to reduce the number of multiplications by considering the following features: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F1: a=2^x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F2: b=a&lt;&lt;x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F3: c=a&lt;&lt;x +- b&lt;&lt;y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F4: d=a&lt;&lt;x +- b&lt;&lt;y +- c&lt;&lt;z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and so on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lvl="0"/>
            <a:r>
              <a:rPr lang="en-US" dirty="0">
                <a:solidFill>
                  <a:prstClr val="black"/>
                </a:solidFill>
              </a:rPr>
              <a:t>The method is an extension of VTM fast DCT8/DST7 (</a:t>
            </a:r>
            <a:r>
              <a:rPr lang="en-US" dirty="0">
                <a:hlinkClick r:id="rId2"/>
              </a:rPr>
              <a:t>JVET-M0497</a:t>
            </a:r>
            <a:r>
              <a:rPr lang="en-US" dirty="0">
                <a:solidFill>
                  <a:prstClr val="black"/>
                </a:solidFill>
              </a:rPr>
              <a:t>), where up to F2 is considered (without shift)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C7D99F5-A77C-4211-983B-E121234AA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E9BD4E-AB6F-40B3-AC06-47A25D79A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61429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18EB00A-2E6E-40DA-846C-2C9FF996F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Idea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69A09C-CF2F-4257-83BA-92B0CA0AA47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1600" dirty="0"/>
              <a:t>Example (</a:t>
            </a:r>
            <a:r>
              <a:rPr lang="en-CA" sz="1600" dirty="0" err="1"/>
              <a:t>lfnstTrSetIdx</a:t>
            </a:r>
            <a:r>
              <a:rPr lang="en-CA" sz="1600" dirty="0"/>
              <a:t> = 0 &amp; </a:t>
            </a:r>
            <a:r>
              <a:rPr lang="en-CA" sz="1600" dirty="0" err="1"/>
              <a:t>lfnstIdx</a:t>
            </a:r>
            <a:r>
              <a:rPr lang="en-CA" sz="1600" dirty="0"/>
              <a:t> = 1)</a:t>
            </a:r>
            <a:r>
              <a:rPr lang="en-US" sz="1600" dirty="0"/>
              <a:t>:</a:t>
            </a:r>
          </a:p>
          <a:p>
            <a:pPr marL="0" indent="0">
              <a:buNone/>
            </a:pPr>
            <a:r>
              <a:rPr lang="en-CA" sz="1400" dirty="0"/>
              <a:t>Inv transform vector:</a:t>
            </a:r>
          </a:p>
          <a:p>
            <a:pPr marL="0" indent="0" hangingPunct="0">
              <a:buNone/>
            </a:pPr>
            <a:r>
              <a:rPr lang="en-US" sz="900" dirty="0"/>
              <a:t> [108   -40    25   -32     8   -25     8     2   -16    -9   -13     8    -2     4     2     0]</a:t>
            </a:r>
            <a:endParaRPr lang="en-CA" sz="900" dirty="0"/>
          </a:p>
          <a:p>
            <a:pPr marL="0" indent="0" hangingPunct="0">
              <a:buNone/>
            </a:pPr>
            <a:r>
              <a:rPr lang="en-US" sz="1400" dirty="0"/>
              <a:t>The inverse transform is computed as:</a:t>
            </a:r>
          </a:p>
          <a:p>
            <a:pPr marL="0" indent="0" hangingPunct="0">
              <a:buNone/>
            </a:pPr>
            <a:r>
              <a:rPr lang="en-US" sz="900" dirty="0"/>
              <a:t>108*In[0]-40*In[1]+25*In[2]-32*In[3]+8*In[4]-25*In[5]+8*In[6]+2*In[7]-16*In[8]-9*In[9]-13*In[10]+ 8*In[11]-2*In[12]+4*In[13]+2*In[14]+0*In[15]</a:t>
            </a:r>
          </a:p>
          <a:p>
            <a:pPr hangingPunct="0">
              <a:buFont typeface="Wingdings" panose="05000000000000000000" pitchFamily="2" charset="2"/>
              <a:buChar char="è"/>
            </a:pPr>
            <a:r>
              <a:rPr lang="en-US" sz="900" b="1" dirty="0">
                <a:sym typeface="Wingdings" panose="05000000000000000000" pitchFamily="2" charset="2"/>
              </a:rPr>
              <a:t>This takes 16 multiplications</a:t>
            </a:r>
          </a:p>
          <a:p>
            <a:pPr marL="0" indent="0" hangingPunct="0">
              <a:buNone/>
            </a:pPr>
            <a:endParaRPr lang="en-US" sz="900" b="1" dirty="0"/>
          </a:p>
          <a:p>
            <a:pPr marL="0" lvl="0" indent="0" hangingPunct="0">
              <a:buNone/>
            </a:pPr>
            <a:r>
              <a:rPr lang="en-US" sz="1400" dirty="0">
                <a:solidFill>
                  <a:prstClr val="black"/>
                </a:solidFill>
              </a:rPr>
              <a:t>By modifying the vector to:</a:t>
            </a:r>
          </a:p>
          <a:p>
            <a:pPr marL="0" lvl="0" indent="0" hangingPunct="0">
              <a:buNone/>
            </a:pPr>
            <a:r>
              <a:rPr lang="en-US" sz="900" dirty="0"/>
              <a:t>[108   -40    </a:t>
            </a:r>
            <a:r>
              <a:rPr lang="en-US" sz="900" dirty="0">
                <a:highlight>
                  <a:srgbClr val="FFFF00"/>
                </a:highlight>
              </a:rPr>
              <a:t>26</a:t>
            </a:r>
            <a:r>
              <a:rPr lang="en-US" sz="900" dirty="0"/>
              <a:t>   -32     8   </a:t>
            </a:r>
            <a:r>
              <a:rPr lang="en-US" sz="900" dirty="0">
                <a:highlight>
                  <a:srgbClr val="FFFF00"/>
                </a:highlight>
              </a:rPr>
              <a:t>-27</a:t>
            </a:r>
            <a:r>
              <a:rPr lang="en-US" sz="900" dirty="0"/>
              <a:t>     8     2   -16    -9   -13     8    -2     4     </a:t>
            </a:r>
            <a:r>
              <a:rPr lang="en-US" sz="900" dirty="0">
                <a:highlight>
                  <a:srgbClr val="FFFF00"/>
                </a:highlight>
              </a:rPr>
              <a:t>1</a:t>
            </a:r>
            <a:r>
              <a:rPr lang="en-US" sz="900" dirty="0"/>
              <a:t>     0]</a:t>
            </a:r>
          </a:p>
          <a:p>
            <a:pPr marL="0" indent="0" hangingPunct="0">
              <a:buNone/>
            </a:pPr>
            <a:r>
              <a:rPr lang="en-US" sz="1400" dirty="0">
                <a:solidFill>
                  <a:prstClr val="black"/>
                </a:solidFill>
              </a:rPr>
              <a:t>The inverse transform can be computed as:</a:t>
            </a:r>
          </a:p>
          <a:p>
            <a:pPr marL="0" indent="0" hangingPunct="0">
              <a:buNone/>
            </a:pPr>
            <a:r>
              <a:rPr lang="en-US" sz="900" dirty="0"/>
              <a:t>(-13 * (-(In[0] &lt;&lt; 3) + (In[1] &lt;&lt; 3) - (In[2] &lt;&lt; 1) + (In[5] &lt;&lt; 1) + In[9] + In[10]) + (In[0] &lt;&lt; 2) + (In[1] &lt;&lt; 6) - (In[3] &lt;&lt; 5) + (In[4] &lt;&lt; 3) - In[5] + (In[6] &lt;&lt; 3) + (In[7] &lt;&lt; 1) - (In[8] &lt;&lt; 4) + (In[9] &lt;&lt; 2) + (In[11] &lt;&lt; 3) - (In[12] &lt;&lt; 1) + (In[13] &lt;&lt; 2) + In[14])</a:t>
            </a:r>
          </a:p>
          <a:p>
            <a:pPr marL="0" indent="0" hangingPunct="0">
              <a:buNone/>
            </a:pPr>
            <a:r>
              <a:rPr lang="en-US" sz="900" dirty="0">
                <a:sym typeface="Wingdings" panose="05000000000000000000" pitchFamily="2" charset="2"/>
              </a:rPr>
              <a:t> </a:t>
            </a:r>
            <a:r>
              <a:rPr lang="en-US" sz="900" b="1" dirty="0">
                <a:sym typeface="Wingdings" panose="05000000000000000000" pitchFamily="2" charset="2"/>
              </a:rPr>
              <a:t>This takes 1 multiplication</a:t>
            </a:r>
            <a:endParaRPr lang="en-US" sz="900" b="1" dirty="0"/>
          </a:p>
          <a:p>
            <a:pPr marL="0" indent="0" hangingPunct="0">
              <a:buNone/>
            </a:pPr>
            <a:endParaRPr lang="en-US" sz="9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33FB8DC-F4D3-4547-B149-937888B2A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FD841A-1429-49B8-BD9E-A56E1BF00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5971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F80D14C-8EF7-47F9-B255-15FF5F1EA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Idea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80035C9-B348-476D-9612-3F65CB688C54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27781904"/>
              </p:ext>
            </p:extLst>
          </p:nvPr>
        </p:nvGraphicFramePr>
        <p:xfrm>
          <a:off x="1547681" y="665616"/>
          <a:ext cx="4191635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8880">
                  <a:extLst>
                    <a:ext uri="{9D8B030D-6E8A-4147-A177-3AD203B41FA5}">
                      <a16:colId xmlns:a16="http://schemas.microsoft.com/office/drawing/2014/main" val="2132032176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1940483316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3234395987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6149807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Inverse Transform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284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Matrix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Def: MAD=0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&lt;= 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MAD </a:t>
                      </a:r>
                      <a:r>
                        <a:rPr lang="en-US" sz="1100">
                          <a:effectLst/>
                        </a:rPr>
                        <a:t>&lt;=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88104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g_lfnst4x4[0][0]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740250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g_lfnst4x4[0][1]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13685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g_lfnst4x4[1][0]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495538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g_lfnst4x4[1][1]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98863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g_lfnst4x4[2][0]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14218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g_lfnst4x4[2][1]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24615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g_lfnst4x4[3][0]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05876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g_lfnst4x4[3][0]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50519288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D4152E-1854-4227-A0EE-487E3F9271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F0E431-ED6F-4CAE-ABBC-9C0743FB1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72007E1-DD82-4E65-A86B-6A697459D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086887"/>
              </p:ext>
            </p:extLst>
          </p:nvPr>
        </p:nvGraphicFramePr>
        <p:xfrm>
          <a:off x="5739316" y="665616"/>
          <a:ext cx="2075014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7507">
                  <a:extLst>
                    <a:ext uri="{9D8B030D-6E8A-4147-A177-3AD203B41FA5}">
                      <a16:colId xmlns:a16="http://schemas.microsoft.com/office/drawing/2014/main" val="316720979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529727568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Forward Transform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6758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&lt;= 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MAD </a:t>
                      </a:r>
                      <a:r>
                        <a:rPr lang="en-US" sz="1100">
                          <a:effectLst/>
                        </a:rPr>
                        <a:t>&lt;=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172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987146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05852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1005496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147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145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54337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07754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288841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138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133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23383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126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7926616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F38A453-E481-4497-9F42-23926717B0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521157"/>
              </p:ext>
            </p:extLst>
          </p:nvPr>
        </p:nvGraphicFramePr>
        <p:xfrm>
          <a:off x="1547682" y="2799239"/>
          <a:ext cx="4191634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9113">
                  <a:extLst>
                    <a:ext uri="{9D8B030D-6E8A-4147-A177-3AD203B41FA5}">
                      <a16:colId xmlns:a16="http://schemas.microsoft.com/office/drawing/2014/main" val="1396433142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4107886268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3818289278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40317208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Inverse Transform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83100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Matrix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Def: MAD=0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MAD &lt;=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</a:t>
                      </a:r>
                      <a:r>
                        <a:rPr lang="en-US" sz="1100" dirty="0">
                          <a:effectLst/>
                        </a:rPr>
                        <a:t>&lt;= 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3658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g_lfnst8x8[0][0]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768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6270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g_lfnst8x8[0][1]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7321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g_lfnst8x8[1][0]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141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89247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g_lfnst8x8[1][1]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7705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g_lfnst8x8[2][0]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62462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g_lfnst8x8[2][1]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0592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g_lfnst8x8[3][0]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73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g_lfnst8x8[3][0]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79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879427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F1446FA-9694-4C8A-BDF7-7A1B42C85E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856444"/>
              </p:ext>
            </p:extLst>
          </p:nvPr>
        </p:nvGraphicFramePr>
        <p:xfrm>
          <a:off x="5739316" y="2799239"/>
          <a:ext cx="2075014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7507">
                  <a:extLst>
                    <a:ext uri="{9D8B030D-6E8A-4147-A177-3AD203B41FA5}">
                      <a16:colId xmlns:a16="http://schemas.microsoft.com/office/drawing/2014/main" val="4162269775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2623905709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Forward Transform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1310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&lt;= 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</a:t>
                      </a:r>
                      <a:r>
                        <a:rPr lang="en-US" sz="1100" dirty="0">
                          <a:effectLst/>
                        </a:rPr>
                        <a:t>&lt;= 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1090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146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25310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154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153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9516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182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177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4666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197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965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1089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190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176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5389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174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166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971391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177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178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639152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4ED92AC-21B5-4A71-BA67-E3BB635A3723}"/>
              </a:ext>
            </a:extLst>
          </p:cNvPr>
          <p:cNvSpPr txBox="1"/>
          <p:nvPr/>
        </p:nvSpPr>
        <p:spPr>
          <a:xfrm>
            <a:off x="657537" y="2464641"/>
            <a:ext cx="703916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b="1" dirty="0">
                <a:latin typeface="Century Gothic" panose="020B0502020202020204" pitchFamily="34" charset="0"/>
              </a:rPr>
              <a:t>Maximum</a:t>
            </a:r>
            <a:r>
              <a:rPr lang="en-US" dirty="0">
                <a:latin typeface="Century Gothic" panose="020B0502020202020204" pitchFamily="34" charset="0"/>
              </a:rPr>
              <a:t> reduction: </a:t>
            </a:r>
            <a:r>
              <a:rPr lang="en-US" b="1" dirty="0">
                <a:latin typeface="Century Gothic" panose="020B0502020202020204" pitchFamily="34" charset="0"/>
              </a:rPr>
              <a:t>42/256=16%</a:t>
            </a:r>
            <a:r>
              <a:rPr lang="en-US" dirty="0">
                <a:latin typeface="Century Gothic" panose="020B0502020202020204" pitchFamily="34" charset="0"/>
              </a:rPr>
              <a:t> and </a:t>
            </a:r>
            <a:r>
              <a:rPr lang="en-US" b="1" dirty="0">
                <a:latin typeface="Century Gothic" panose="020B0502020202020204" pitchFamily="34" charset="0"/>
              </a:rPr>
              <a:t>Minimum</a:t>
            </a:r>
            <a:r>
              <a:rPr lang="en-US" dirty="0">
                <a:latin typeface="Century Gothic" panose="020B0502020202020204" pitchFamily="34" charset="0"/>
              </a:rPr>
              <a:t> reduction: </a:t>
            </a:r>
            <a:r>
              <a:rPr lang="en-US" b="1" dirty="0">
                <a:latin typeface="Century Gothic" panose="020B0502020202020204" pitchFamily="34" charset="0"/>
              </a:rPr>
              <a:t>86/256=34%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8E5853-1414-4DD0-BD36-46072B6BDAE6}"/>
              </a:ext>
            </a:extLst>
          </p:cNvPr>
          <p:cNvSpPr/>
          <p:nvPr/>
        </p:nvSpPr>
        <p:spPr>
          <a:xfrm>
            <a:off x="278559" y="4466407"/>
            <a:ext cx="7829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b="1" dirty="0">
                <a:latin typeface="Century Gothic" panose="020B0502020202020204" pitchFamily="34" charset="0"/>
              </a:rPr>
              <a:t>Maximum</a:t>
            </a:r>
            <a:r>
              <a:rPr lang="en-US" dirty="0">
                <a:latin typeface="Century Gothic" panose="020B0502020202020204" pitchFamily="34" charset="0"/>
              </a:rPr>
              <a:t> reduction: </a:t>
            </a:r>
            <a:r>
              <a:rPr lang="en-US" b="1" dirty="0">
                <a:latin typeface="Century Gothic" panose="020B0502020202020204" pitchFamily="34" charset="0"/>
              </a:rPr>
              <a:t>55/768=7%</a:t>
            </a:r>
            <a:r>
              <a:rPr lang="en-US" dirty="0">
                <a:latin typeface="Century Gothic" panose="020B0502020202020204" pitchFamily="34" charset="0"/>
              </a:rPr>
              <a:t> and </a:t>
            </a:r>
            <a:r>
              <a:rPr lang="en-US" b="1" dirty="0">
                <a:latin typeface="Century Gothic" panose="020B0502020202020204" pitchFamily="34" charset="0"/>
              </a:rPr>
              <a:t>Minimum</a:t>
            </a:r>
            <a:r>
              <a:rPr lang="en-US" dirty="0">
                <a:latin typeface="Century Gothic" panose="020B0502020202020204" pitchFamily="34" charset="0"/>
              </a:rPr>
              <a:t> reduction: </a:t>
            </a:r>
            <a:r>
              <a:rPr lang="en-US" b="1" dirty="0">
                <a:latin typeface="Century Gothic" panose="020B0502020202020204" pitchFamily="34" charset="0"/>
              </a:rPr>
              <a:t>141/768=18%</a:t>
            </a:r>
          </a:p>
        </p:txBody>
      </p:sp>
    </p:spTree>
    <p:extLst>
      <p:ext uri="{BB962C8B-B14F-4D97-AF65-F5344CB8AC3E}">
        <p14:creationId xmlns:p14="http://schemas.microsoft.com/office/powerpoint/2010/main" val="272197705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5492DC-8AEB-4708-A8AA-4577F819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(</a:t>
            </a:r>
            <a:r>
              <a:rPr lang="en-CA" dirty="0"/>
              <a:t>MAD &lt;= 1)</a:t>
            </a:r>
            <a:b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34AB53E-30D5-4507-B643-F1B9C02D81D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29856" r="12497"/>
          <a:stretch/>
        </p:blipFill>
        <p:spPr>
          <a:xfrm>
            <a:off x="4911110" y="1437635"/>
            <a:ext cx="3427484" cy="226823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7FF8D2A-BFD6-47B0-8F24-2384E31ADD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96A679-124E-487D-AE55-3C86BACA7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B9A71A-E90E-470E-9B3E-62ADF5EFEF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12" r="12723"/>
          <a:stretch/>
        </p:blipFill>
        <p:spPr>
          <a:xfrm>
            <a:off x="460223" y="1437635"/>
            <a:ext cx="4469055" cy="226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71726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5492DC-8AEB-4708-A8AA-4577F819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(</a:t>
            </a:r>
            <a:r>
              <a:rPr lang="en-CA" dirty="0"/>
              <a:t>MAD &lt;= 4)</a:t>
            </a:r>
            <a:b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7FF8D2A-BFD6-47B0-8F24-2384E31ADD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96A679-124E-487D-AE55-3C86BACA7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EE5096-E4B0-4F86-A767-05F93B84F1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13" r="12723"/>
          <a:stretch/>
        </p:blipFill>
        <p:spPr>
          <a:xfrm>
            <a:off x="472332" y="1437635"/>
            <a:ext cx="4469056" cy="226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005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36D876-0EC9-4B9C-8F03-69355202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AF5154-E4AB-4443-8683-16912916819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The contribution proposes a modification to the LFNST matrices, such that:</a:t>
            </a:r>
          </a:p>
          <a:p>
            <a:endParaRPr lang="en-US" dirty="0"/>
          </a:p>
          <a:p>
            <a:pPr lvl="1"/>
            <a:r>
              <a:rPr lang="en-US" b="1" dirty="0"/>
              <a:t>0.03% AI</a:t>
            </a:r>
            <a:r>
              <a:rPr lang="en-US" dirty="0"/>
              <a:t> loss with at least </a:t>
            </a:r>
            <a:r>
              <a:rPr lang="en-US" b="1" dirty="0"/>
              <a:t>66% </a:t>
            </a:r>
            <a:r>
              <a:rPr lang="en-US" dirty="0"/>
              <a:t>reduction of number of multiplication</a:t>
            </a:r>
          </a:p>
          <a:p>
            <a:pPr lvl="1"/>
            <a:r>
              <a:rPr lang="en-US" b="1" dirty="0"/>
              <a:t>0.05% AI</a:t>
            </a:r>
            <a:r>
              <a:rPr lang="en-US" dirty="0"/>
              <a:t> loss with at least </a:t>
            </a:r>
            <a:r>
              <a:rPr lang="en-US" b="1" dirty="0"/>
              <a:t>82% </a:t>
            </a:r>
            <a:r>
              <a:rPr lang="en-US" dirty="0"/>
              <a:t>reduction of number of multiplication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Thanks to LGE for crosschecking</a:t>
            </a:r>
          </a:p>
          <a:p>
            <a:pPr lvl="1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F55B6D9-0879-473E-A810-B6C873595A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02C653-22B0-4FF4-9C7A-68A40C0013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01755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dcmitype/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12661</TotalTime>
  <Words>918</Words>
  <Application>Microsoft Office PowerPoint</Application>
  <PresentationFormat>On-screen Show (16:9)</PresentationFormat>
  <Paragraphs>183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Times New Roman</vt:lpstr>
      <vt:lpstr>Wingdings</vt:lpstr>
      <vt:lpstr>Intro Section Slides</vt:lpstr>
      <vt:lpstr>1_Interior Slides - blue green bottom bar</vt:lpstr>
      <vt:lpstr>PowerPoint Presentation</vt:lpstr>
      <vt:lpstr>Introduction</vt:lpstr>
      <vt:lpstr>Proposed Idea</vt:lpstr>
      <vt:lpstr>Proposed Idea</vt:lpstr>
      <vt:lpstr>Proposed Idea</vt:lpstr>
      <vt:lpstr>Experimental Results (MAD &lt;= 1) </vt:lpstr>
      <vt:lpstr>Experimental Results (MAD &lt;= 4) </vt:lpstr>
      <vt:lpstr>Conclusion</vt:lpstr>
      <vt:lpstr>Thank you</vt:lpstr>
      <vt:lpstr>Additional Results (Low QP)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Karam Naser</cp:lastModifiedBy>
  <cp:revision>1107</cp:revision>
  <cp:lastPrinted>2018-02-07T16:54:36Z</cp:lastPrinted>
  <dcterms:created xsi:type="dcterms:W3CDTF">2015-05-07T16:31:13Z</dcterms:created>
  <dcterms:modified xsi:type="dcterms:W3CDTF">2019-07-05T18:08:27Z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