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90" r:id="rId3"/>
    <p:sldId id="301" r:id="rId4"/>
    <p:sldId id="297" r:id="rId5"/>
    <p:sldId id="298" r:id="rId6"/>
    <p:sldId id="299" r:id="rId7"/>
    <p:sldId id="284" r:id="rId8"/>
    <p:sldId id="295" r:id="rId9"/>
    <p:sldId id="300" r:id="rId10"/>
    <p:sldId id="286" r:id="rId11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lxiangli(XiangLi)" initials="x" lastIdx="0" clrIdx="0">
    <p:extLst>
      <p:ext uri="{19B8F6BF-5375-455C-9EA6-DF929625EA0E}">
        <p15:presenceInfo xmlns:p15="http://schemas.microsoft.com/office/powerpoint/2012/main" userId="S-1-5-21-1333135361-625243220-14044502-59882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FD0F851-EC5A-4D38-B0AD-8093EC10F338}" styleName="浅色样式 1 - 强调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3938" autoAdjust="0"/>
  </p:normalViewPr>
  <p:slideViewPr>
    <p:cSldViewPr>
      <p:cViewPr varScale="1">
        <p:scale>
          <a:sx n="98" d="100"/>
          <a:sy n="98" d="100"/>
        </p:scale>
        <p:origin x="1958" y="72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5D7B04B3-60C7-4F70-BE2B-077A44657EB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F871699-9BEB-41DA-B599-A7763EEF547D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6B3A857D-56A0-41A8-90CA-943D6E8BA845}" type="datetimeFigureOut">
              <a:rPr lang="zh-CN" altLang="en-US"/>
              <a:pPr>
                <a:defRPr/>
              </a:pPr>
              <a:t>2019/7/4</a:t>
            </a:fld>
            <a:endParaRPr lang="zh-CN" altLang="en-US"/>
          </a:p>
        </p:txBody>
      </p:sp>
      <p:sp>
        <p:nvSpPr>
          <p:cNvPr id="4" name="幻灯片图像占位符 3">
            <a:extLst>
              <a:ext uri="{FF2B5EF4-FFF2-40B4-BE49-F238E27FC236}">
                <a16:creationId xmlns:a16="http://schemas.microsoft.com/office/drawing/2014/main" id="{CDD240DC-B65A-4560-92D6-C01D6DE930E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>
            <a:extLst>
              <a:ext uri="{FF2B5EF4-FFF2-40B4-BE49-F238E27FC236}">
                <a16:creationId xmlns:a16="http://schemas.microsoft.com/office/drawing/2014/main" id="{469F6BC7-66B8-4A88-AA99-1C5EEB47AFA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3A00666-26AA-49EA-9704-53DC37C2479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C7C3876-FA21-4188-9D08-F403EDA8066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DA09A5A-7B93-4AEE-B13B-7D9998496CB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70778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DA09A5A-7B93-4AEE-B13B-7D9998496CBF}" type="slidenum">
              <a:rPr lang="zh-CN" altLang="en-US" smtClean="0"/>
              <a:pPr>
                <a:defRPr/>
              </a:pPr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70984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DA09A5A-7B93-4AEE-B13B-7D9998496CBF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18958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DA09A5A-7B93-4AEE-B13B-7D9998496CBF}" type="slidenum">
              <a:rPr lang="zh-CN" altLang="en-US" smtClean="0"/>
              <a:pPr>
                <a:defRPr/>
              </a:pPr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32091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DA09A5A-7B93-4AEE-B13B-7D9998496CBF}" type="slidenum">
              <a:rPr lang="zh-CN" altLang="en-US" smtClean="0"/>
              <a:pPr>
                <a:defRPr/>
              </a:pPr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9249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DA09A5A-7B93-4AEE-B13B-7D9998496CBF}" type="slidenum">
              <a:rPr lang="zh-CN" altLang="en-US" smtClean="0"/>
              <a:pPr>
                <a:defRPr/>
              </a:pPr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43975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DA09A5A-7B93-4AEE-B13B-7D9998496CBF}" type="slidenum">
              <a:rPr lang="zh-CN" altLang="en-US" smtClean="0"/>
              <a:pPr>
                <a:defRPr/>
              </a:pPr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52879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1D91D15-A2BE-444A-AC87-643C624BF7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3C71FF-E264-4FC9-9D27-F39A5FB44F0F}" type="datetimeFigureOut">
              <a:rPr lang="zh-CN" altLang="en-US"/>
              <a:pPr>
                <a:defRPr/>
              </a:pPr>
              <a:t>2019/7/4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09134B7-2D51-4B62-A7B8-6E9D240776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D79BAEC-FA6C-49FE-B138-6652AA3BB4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F87C78-CC56-4F99-AF52-B9AD211ACFB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19567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86E4B87-D345-4145-B2F7-4FB7BB16C1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1939F5-31CE-4C59-B6A2-04CDC13417DC}" type="datetimeFigureOut">
              <a:rPr lang="zh-CN" altLang="en-US"/>
              <a:pPr>
                <a:defRPr/>
              </a:pPr>
              <a:t>2019/7/4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F56EB1-6E35-4031-89C6-30A08E9CE1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38230B3-F5BA-4F48-8196-8F2A7185BC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FC3AD9-799F-4B33-8CE8-A569DB114C6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4710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564255E-7B9D-4097-879D-5EF27E6667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8D93E7-3A5B-4C70-B8C7-35E5854B6BB2}" type="datetimeFigureOut">
              <a:rPr lang="zh-CN" altLang="en-US"/>
              <a:pPr>
                <a:defRPr/>
              </a:pPr>
              <a:t>2019/7/4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EBAA65-AAC0-4A5D-AB25-B8D543645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A17F129-3A9F-4DBB-A7D7-B50582336C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B3799E-46BC-48AD-A3D4-60CB676DEFE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6467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D08353B-D59F-440D-9856-674E9447E6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989BCA-D387-45EE-BE87-8C11B09E2037}" type="datetimeFigureOut">
              <a:rPr lang="zh-CN" altLang="en-US"/>
              <a:pPr>
                <a:defRPr/>
              </a:pPr>
              <a:t>2019/7/4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BB7F0AD-4AD0-4690-841D-FA91D0682F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E6A4BCE-A392-4089-B886-745E0EBE69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0631E1-041C-48FE-93C0-EECC6916C41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15702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C66ACB7-8485-4765-B8D2-C993ECC540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9872FB-E249-4D28-81CD-31B952195CD1}" type="datetimeFigureOut">
              <a:rPr lang="zh-CN" altLang="en-US"/>
              <a:pPr>
                <a:defRPr/>
              </a:pPr>
              <a:t>2019/7/4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3276084-863F-48CD-B4AC-E605FEC57D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BFA850-FF9F-4ABF-95B6-9A9D3D499F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21D8C8-BF8D-44A8-ACA6-724AC1D9642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779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62D3138C-E661-4421-980F-CB99358992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47DD34-31CE-470B-B8FF-ED85CC2E78AA}" type="datetimeFigureOut">
              <a:rPr lang="zh-CN" altLang="en-US"/>
              <a:pPr>
                <a:defRPr/>
              </a:pPr>
              <a:t>2019/7/4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03AEB61E-AF85-41A0-8FDC-152DDC2D83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EF725B60-7A19-4C13-ADBC-DE6703BB75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58CC5-0700-478A-ABF3-F90E4FE9732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5705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id="{DB25A3A7-D85E-4D09-8F67-A7C2376A03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71BD89-D1D3-4638-A605-B2EBBD6F28A6}" type="datetimeFigureOut">
              <a:rPr lang="zh-CN" altLang="en-US"/>
              <a:pPr>
                <a:defRPr/>
              </a:pPr>
              <a:t>2019/7/4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id="{199B372D-C017-40CC-8568-6A5D77075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id="{1024EE35-BF9B-4348-8E31-3708F5435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4AD1D8-7933-4F4D-AE1D-10EB48D9546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28576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id="{C79AFA44-D836-4724-98B3-204C3EEA30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35A237-FDA5-4E4F-8629-8FFA937B9E5D}" type="datetimeFigureOut">
              <a:rPr lang="zh-CN" altLang="en-US"/>
              <a:pPr>
                <a:defRPr/>
              </a:pPr>
              <a:t>2019/7/4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id="{09BB5FEE-54A8-454F-B0D8-3C6F8CE69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id="{EB845A68-D28A-4730-BE69-A24A26B4D3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720805-09B6-40A3-9188-81AD27AEAEB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4745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id="{6860BE21-398A-480F-9D40-F72ACBD5BD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684C9D-6CE1-40AB-AA8B-32B97FA6EA58}" type="datetimeFigureOut">
              <a:rPr lang="zh-CN" altLang="en-US"/>
              <a:pPr>
                <a:defRPr/>
              </a:pPr>
              <a:t>2019/7/4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id="{6E7293B0-476F-455D-89D7-34FDBD378D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id="{E6936ADD-8D1E-4EC6-A40A-80432B217D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295D73-E473-4452-AD44-4722924B595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5993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E5D04B96-BC9B-4AEF-8632-52019AD781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55492B-D16D-40A6-8A97-A9FD78033571}" type="datetimeFigureOut">
              <a:rPr lang="zh-CN" altLang="en-US"/>
              <a:pPr>
                <a:defRPr/>
              </a:pPr>
              <a:t>2019/7/4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C5C28F72-D5AA-45DF-935C-B2002D485F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495BFCC9-EC4F-4BF5-A045-EA38C79AA4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FF2378-B367-4A6E-BF13-60252799187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105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DA4DC5BA-3FE0-4CE1-B609-97B7CD40D8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421A40-57A2-4229-836F-E3DFD395AD7E}" type="datetimeFigureOut">
              <a:rPr lang="zh-CN" altLang="en-US"/>
              <a:pPr>
                <a:defRPr/>
              </a:pPr>
              <a:t>2019/7/4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F03F27F1-4A9F-42EC-B928-89D67AFDA0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820B3BBC-CDB3-43AF-897D-BC1B1E703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4D16BF-E4B0-405F-8113-1244D9383A7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0776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id="{E1ACF5FB-9083-47F3-AB7D-082964DE26E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id="{BE2D7893-719E-4473-A620-9E3F6952C49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EFC38BB-CD7C-447F-A8F2-216A78E015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B89263D-8764-4E4E-B6BF-4626E1BEC58E}" type="datetimeFigureOut">
              <a:rPr lang="zh-CN" altLang="en-US"/>
              <a:pPr>
                <a:defRPr/>
              </a:pPr>
              <a:t>2019/7/4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29E8F91-9E5E-47C7-B299-638E5EE412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2F62D18-D823-476C-B22F-BA0B5E7347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72BB795-E6F5-49C4-871D-5C1813B92AA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8" r:id="rId1"/>
    <p:sldLayoutId id="2147483789" r:id="rId2"/>
    <p:sldLayoutId id="2147483779" r:id="rId3"/>
    <p:sldLayoutId id="2147483780" r:id="rId4"/>
    <p:sldLayoutId id="2147483781" r:id="rId5"/>
    <p:sldLayoutId id="2147483782" r:id="rId6"/>
    <p:sldLayoutId id="2147483783" r:id="rId7"/>
    <p:sldLayoutId id="2147483784" r:id="rId8"/>
    <p:sldLayoutId id="2147483785" r:id="rId9"/>
    <p:sldLayoutId id="2147483786" r:id="rId10"/>
    <p:sldLayoutId id="214748378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emf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.e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7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3DD42117-BD79-4970-90B0-F25CCC030E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9512" y="1484784"/>
            <a:ext cx="8964488" cy="2115666"/>
          </a:xfrm>
        </p:spPr>
        <p:txBody>
          <a:bodyPr/>
          <a:lstStyle/>
          <a:p>
            <a:pPr eaLnBrk="1" hangingPunct="1"/>
            <a:r>
              <a:rPr lang="en-US" altLang="zh-CN" sz="3200" b="1" dirty="0"/>
              <a:t>Non-CE</a:t>
            </a:r>
            <a:r>
              <a:rPr lang="en-US" sz="3200" b="1" dirty="0"/>
              <a:t>: Weighted intra and inter prediction mode</a:t>
            </a:r>
            <a:br>
              <a:rPr lang="en-US" sz="3200" b="1" dirty="0"/>
            </a:br>
            <a:r>
              <a:rPr lang="en-US" sz="3200" b="1" dirty="0"/>
              <a:t>(JVET-</a:t>
            </a:r>
            <a:r>
              <a:rPr lang="en-US" altLang="zh-CN" sz="3200" b="1" dirty="0"/>
              <a:t>O0537</a:t>
            </a:r>
            <a:r>
              <a:rPr lang="en-US" sz="3200" b="1" dirty="0"/>
              <a:t>)</a:t>
            </a:r>
            <a:endParaRPr lang="en-US" altLang="en-US" sz="3200" dirty="0">
              <a:ea typeface="宋体" panose="02010600030101010101" pitchFamily="2" charset="-122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8151283-A4C9-42E4-AF09-35698F458E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87624" y="3886200"/>
            <a:ext cx="7344816" cy="1752600"/>
          </a:xfrm>
        </p:spPr>
        <p:txBody>
          <a:bodyPr rtlCol="0">
            <a:norm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L. Zhao, X. Zhao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X. Li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, S. Liu ( Tencent )</a:t>
            </a:r>
          </a:p>
          <a:p>
            <a:pPr>
              <a:defRPr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201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9/07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0AE32-F7FE-4B28-B75A-E277A51D12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pPr algn="l"/>
            <a:r>
              <a:rPr lang="en-US" sz="3600" dirty="0"/>
              <a:t>Conclusions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927C39-B0B7-415C-8A97-432445EB39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472608"/>
          </a:xfrm>
        </p:spPr>
        <p:txBody>
          <a:bodyPr/>
          <a:lstStyle/>
          <a:p>
            <a:pPr algn="just">
              <a:spcAft>
                <a:spcPts val="1200"/>
              </a:spcAft>
            </a:pPr>
            <a:r>
              <a:rPr lang="en-US" altLang="zh-CN" sz="2400" dirty="0"/>
              <a:t>In this contribution, JVET-N0395 is further investigated on top of VTM-5 with modifications. </a:t>
            </a:r>
          </a:p>
          <a:p>
            <a:pPr lvl="1" algn="just">
              <a:spcBef>
                <a:spcPts val="1200"/>
              </a:spcBef>
            </a:pPr>
            <a:r>
              <a:rPr lang="en-US" altLang="zh-CN" sz="2000" dirty="0"/>
              <a:t>Similar to CIIP, the prediction samples of WIIP is generated by combining intra and inter prediction samples in method #2 </a:t>
            </a:r>
          </a:p>
          <a:p>
            <a:pPr lvl="1" algn="just">
              <a:spcBef>
                <a:spcPts val="1200"/>
              </a:spcBef>
            </a:pPr>
            <a:r>
              <a:rPr lang="en-US" altLang="zh-CN" sz="2000" dirty="0"/>
              <a:t>Implicit transform scheme used in VTM-5 is applied for WIIP mode</a:t>
            </a:r>
            <a:endParaRPr lang="en-US" altLang="zh-CN" sz="2400" dirty="0"/>
          </a:p>
          <a:p>
            <a:pPr algn="just">
              <a:spcBef>
                <a:spcPts val="1200"/>
              </a:spcBef>
            </a:pPr>
            <a:endParaRPr lang="en-US" altLang="zh-CN" sz="2400" dirty="0"/>
          </a:p>
          <a:p>
            <a:pPr algn="just">
              <a:spcBef>
                <a:spcPts val="1200"/>
              </a:spcBef>
            </a:pPr>
            <a:endParaRPr lang="en-US" altLang="zh-CN" sz="2400" dirty="0"/>
          </a:p>
          <a:p>
            <a:pPr algn="just">
              <a:spcBef>
                <a:spcPts val="1200"/>
              </a:spcBef>
            </a:pPr>
            <a:endParaRPr lang="en-US" altLang="zh-CN" sz="2400" dirty="0"/>
          </a:p>
          <a:p>
            <a:pPr algn="just">
              <a:spcBef>
                <a:spcPts val="1200"/>
              </a:spcBef>
            </a:pPr>
            <a:endParaRPr lang="en-US" altLang="zh-CN" sz="2400" dirty="0"/>
          </a:p>
          <a:p>
            <a:pPr algn="just">
              <a:spcBef>
                <a:spcPts val="1200"/>
              </a:spcBef>
            </a:pPr>
            <a:r>
              <a:rPr lang="en-US" altLang="zh-CN" sz="2400" dirty="0"/>
              <a:t>Thanks </a:t>
            </a:r>
            <a:r>
              <a:rPr lang="en-US" altLang="zh-CN" sz="2400" dirty="0" err="1"/>
              <a:t>Kwai</a:t>
            </a:r>
            <a:r>
              <a:rPr lang="en-US" altLang="zh-CN" sz="2400" dirty="0"/>
              <a:t> for crosschecking (JVET-O0778)</a:t>
            </a:r>
            <a:endParaRPr lang="en-US" altLang="zh-CN" sz="2000" dirty="0"/>
          </a:p>
          <a:p>
            <a:pPr lvl="1"/>
            <a:endParaRPr lang="en-US" altLang="zh-CN" sz="2000" dirty="0"/>
          </a:p>
          <a:p>
            <a:endParaRPr lang="en-US" dirty="0"/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BDDD74C1-66BD-4ED3-A189-9A891649D9A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8415687"/>
              </p:ext>
            </p:extLst>
          </p:nvPr>
        </p:nvGraphicFramePr>
        <p:xfrm>
          <a:off x="755576" y="3356992"/>
          <a:ext cx="7992888" cy="167655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146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22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986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14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8016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345105">
                <a:tc>
                  <a:txBody>
                    <a:bodyPr/>
                    <a:lstStyle/>
                    <a:p>
                      <a:endParaRPr lang="zh-CN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Random Access Main10</a:t>
                      </a:r>
                      <a:endParaRPr lang="zh-CN" alt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Low Delay B Main10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5105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Y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U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V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EncT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DecT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Y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U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V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EncT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DecT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Test #1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-0.13%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0.03%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0.05%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-0.37%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-0.20%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-0.48%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102%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Test #2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-0.13%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0.04%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-0.34%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-0.16%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-0.15%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102%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CIIP off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0.38%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0.08%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0.02%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96%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99%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0.46%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0.93%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0.81%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96%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98%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916347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0AE32-F7FE-4B28-B75A-E277A51D1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dirty="0"/>
              <a:t>Summary</a:t>
            </a:r>
            <a:endParaRPr lang="en-US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927C39-B0B7-415C-8A97-432445EB39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0810" y="1196752"/>
            <a:ext cx="8229600" cy="5040560"/>
          </a:xfrm>
        </p:spPr>
        <p:txBody>
          <a:bodyPr/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sz="2800" dirty="0"/>
              <a:t>In this contribution, JVET-N0395 is further investigated on top of VTM-5 with modifications. </a:t>
            </a:r>
            <a:endParaRPr lang="en-CA" sz="2800" dirty="0"/>
          </a:p>
          <a:p>
            <a:pPr lvl="1" algn="just">
              <a:spcBef>
                <a:spcPts val="0"/>
              </a:spcBef>
              <a:spcAft>
                <a:spcPts val="600"/>
              </a:spcAft>
            </a:pPr>
            <a:r>
              <a:rPr lang="en-US" altLang="zh-CN" sz="2400" dirty="0"/>
              <a:t>Weighted Intra and Inter Prediction (WIIP) mode, is signaled as a sub-mode of CIIP</a:t>
            </a:r>
          </a:p>
          <a:p>
            <a:pPr lvl="1" algn="just">
              <a:spcBef>
                <a:spcPts val="0"/>
              </a:spcBef>
              <a:spcAft>
                <a:spcPts val="600"/>
              </a:spcAft>
            </a:pPr>
            <a:r>
              <a:rPr lang="en-US" altLang="zh-CN" sz="2400" dirty="0"/>
              <a:t>Two alternatives are proposed in this proposal</a:t>
            </a:r>
          </a:p>
          <a:p>
            <a:pPr lvl="2" algn="just">
              <a:spcBef>
                <a:spcPts val="600"/>
              </a:spcBef>
              <a:spcAft>
                <a:spcPts val="600"/>
              </a:spcAft>
            </a:pPr>
            <a:r>
              <a:rPr lang="en-US" altLang="zh-CN" sz="2000" dirty="0"/>
              <a:t>The first one is the same as that in JVET-N0395</a:t>
            </a:r>
          </a:p>
          <a:p>
            <a:pPr lvl="2" algn="just">
              <a:spcBef>
                <a:spcPts val="0"/>
              </a:spcBef>
              <a:spcAft>
                <a:spcPts val="600"/>
              </a:spcAft>
            </a:pPr>
            <a:r>
              <a:rPr lang="en-US" altLang="zh-CN" sz="2000" dirty="0"/>
              <a:t>The second one is similar to CIIP, which combines the intra and inter prediction samples</a:t>
            </a:r>
          </a:p>
          <a:p>
            <a:pPr lvl="2" algn="just">
              <a:spcBef>
                <a:spcPts val="600"/>
              </a:spcBef>
              <a:spcAft>
                <a:spcPts val="600"/>
              </a:spcAft>
            </a:pPr>
            <a:endParaRPr lang="en-US" altLang="zh-CN" sz="2000" dirty="0"/>
          </a:p>
          <a:p>
            <a:pPr algn="just"/>
            <a:endParaRPr lang="en-US" altLang="zh-CN" sz="2800" dirty="0"/>
          </a:p>
          <a:p>
            <a:pPr lvl="1"/>
            <a:endParaRPr lang="en-US" altLang="zh-CN" sz="2400" dirty="0"/>
          </a:p>
          <a:p>
            <a:endParaRPr lang="en-US" sz="3600" dirty="0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D6A8AD0E-14ED-42CA-ACF9-3A1E0823AD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855708F8-F367-4BCA-906E-E4A318A7D6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800815" y="4005064"/>
            <a:ext cx="14813200" cy="515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id="{B754503A-8DDB-4B0F-9DB3-69C08B9BFA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5754881"/>
              </p:ext>
            </p:extLst>
          </p:nvPr>
        </p:nvGraphicFramePr>
        <p:xfrm>
          <a:off x="683568" y="4509120"/>
          <a:ext cx="7992888" cy="200534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146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22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986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14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8016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345105">
                <a:tc>
                  <a:txBody>
                    <a:bodyPr/>
                    <a:lstStyle/>
                    <a:p>
                      <a:endParaRPr lang="zh-CN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Random Access Main10</a:t>
                      </a:r>
                      <a:endParaRPr lang="zh-CN" alt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Low Delay B Main10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5105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Y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U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V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EncT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DecT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Y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U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V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EncT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DecT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CIIP off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0.38%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0.08%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0.02%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96%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99%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0.46%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0.93%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0.81%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96%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98%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79562965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Test #1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-0.13%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0.03%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0.05%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-0.37%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-0.20%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-0.48%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102%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Test #2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-0.13%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0.04%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-0.34%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-0.16%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-0.15%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102%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Test #3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-0.19%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0.10%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0.15%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-0.39%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-0.25%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-0.51%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102%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495414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0AE32-F7FE-4B28-B75A-E277A51D1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dirty="0"/>
              <a:t>Introduction</a:t>
            </a:r>
            <a:endParaRPr lang="en-US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927C39-B0B7-415C-8A97-432445EB39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0810" y="1196752"/>
            <a:ext cx="8229600" cy="5040560"/>
          </a:xfrm>
        </p:spPr>
        <p:txBody>
          <a:bodyPr/>
          <a:lstStyle/>
          <a:p>
            <a:pPr algn="just">
              <a:spcBef>
                <a:spcPts val="2400"/>
              </a:spcBef>
              <a:spcAft>
                <a:spcPts val="1200"/>
              </a:spcAft>
            </a:pPr>
            <a:r>
              <a:rPr lang="en-CA" sz="2800" dirty="0"/>
              <a:t>Combined intra-inter prediction (CIIP) mode combines intra and inter prediction samples</a:t>
            </a:r>
          </a:p>
          <a:p>
            <a:pPr lvl="1" algn="just">
              <a:spcBef>
                <a:spcPts val="600"/>
              </a:spcBef>
              <a:spcAft>
                <a:spcPts val="600"/>
              </a:spcAft>
            </a:pPr>
            <a:r>
              <a:rPr lang="en-US" altLang="zh-CN" sz="2400" dirty="0"/>
              <a:t>Prediction sample values of CIIP mode is a weighted average of intra and inter prediction sample values, wherein the weight is adaptively selected based on the number of neighboring intra-coded blocks </a:t>
            </a:r>
          </a:p>
          <a:p>
            <a:pPr algn="just"/>
            <a:endParaRPr lang="en-US" altLang="zh-CN" sz="2800" dirty="0"/>
          </a:p>
          <a:p>
            <a:pPr algn="just"/>
            <a:endParaRPr lang="en-US" altLang="zh-CN" sz="2800" dirty="0"/>
          </a:p>
          <a:p>
            <a:pPr lvl="1"/>
            <a:endParaRPr lang="en-US" altLang="zh-CN" sz="2400" dirty="0"/>
          </a:p>
          <a:p>
            <a:endParaRPr lang="en-US" sz="3600" dirty="0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D6A8AD0E-14ED-42CA-ACF9-3A1E0823AD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855708F8-F367-4BCA-906E-E4A318A7D6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800815" y="4005064"/>
            <a:ext cx="14813200" cy="515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8" name="对象 7">
            <a:extLst>
              <a:ext uri="{FF2B5EF4-FFF2-40B4-BE49-F238E27FC236}">
                <a16:creationId xmlns:a16="http://schemas.microsoft.com/office/drawing/2014/main" id="{B9A331A7-7097-441F-BBA0-11CDF3A5C54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412213" y="4009341"/>
          <a:ext cx="6386794" cy="18416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4" name="Visio" r:id="rId4" imgW="3597912" imgH="1036693" progId="Visio.Drawing.11">
                  <p:embed/>
                </p:oleObj>
              </mc:Choice>
              <mc:Fallback>
                <p:oleObj name="Visio" r:id="rId4" imgW="3597912" imgH="1036693" progId="Visio.Drawing.11">
                  <p:embed/>
                  <p:pic>
                    <p:nvPicPr>
                      <p:cNvPr id="8" name="对象 7">
                        <a:extLst>
                          <a:ext uri="{FF2B5EF4-FFF2-40B4-BE49-F238E27FC236}">
                            <a16:creationId xmlns:a16="http://schemas.microsoft.com/office/drawing/2014/main" id="{B9A331A7-7097-441F-BBA0-11CDF3A5C54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12213" y="4009341"/>
                        <a:ext cx="6386794" cy="184169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163379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0AE32-F7FE-4B28-B75A-E277A51D1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dirty="0"/>
              <a:t>Proposed method (1)</a:t>
            </a:r>
            <a:endParaRPr lang="en-US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927C39-B0B7-415C-8A97-432445EB39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0810" y="1196752"/>
            <a:ext cx="8229600" cy="5040560"/>
          </a:xfrm>
        </p:spPr>
        <p:txBody>
          <a:bodyPr/>
          <a:lstStyle/>
          <a:p>
            <a:pPr algn="just">
              <a:spcBef>
                <a:spcPts val="1200"/>
              </a:spcBef>
              <a:spcAft>
                <a:spcPts val="1200"/>
              </a:spcAft>
            </a:pPr>
            <a:r>
              <a:rPr lang="en-US" altLang="zh-CN" sz="2800" dirty="0"/>
              <a:t>Weighted Intra and Inter Prediction (WIIP) mode is signaled together with CIIP mode. </a:t>
            </a:r>
          </a:p>
          <a:p>
            <a:pPr lvl="1" algn="just">
              <a:spcBef>
                <a:spcPts val="600"/>
              </a:spcBef>
              <a:spcAft>
                <a:spcPts val="600"/>
              </a:spcAft>
            </a:pPr>
            <a:endParaRPr lang="en-US" altLang="zh-CN" sz="2400" dirty="0"/>
          </a:p>
          <a:p>
            <a:pPr lvl="1" algn="just">
              <a:spcBef>
                <a:spcPts val="600"/>
              </a:spcBef>
              <a:spcAft>
                <a:spcPts val="600"/>
              </a:spcAft>
            </a:pPr>
            <a:endParaRPr lang="en-US" altLang="zh-CN" sz="2400" dirty="0"/>
          </a:p>
          <a:p>
            <a:pPr lvl="1" algn="just">
              <a:spcBef>
                <a:spcPts val="600"/>
              </a:spcBef>
              <a:spcAft>
                <a:spcPts val="600"/>
              </a:spcAft>
            </a:pPr>
            <a:endParaRPr lang="en-US" altLang="zh-CN" sz="2400" dirty="0"/>
          </a:p>
          <a:p>
            <a:pPr algn="just">
              <a:spcBef>
                <a:spcPts val="1800"/>
              </a:spcBef>
              <a:spcAft>
                <a:spcPts val="600"/>
              </a:spcAft>
            </a:pPr>
            <a:r>
              <a:rPr lang="en-US" altLang="zh-CN" sz="2800" dirty="0"/>
              <a:t>Implicit transform scheme used in VTM-5 is applied for WIIP mode </a:t>
            </a:r>
          </a:p>
          <a:p>
            <a:pPr lvl="2" algn="just">
              <a:spcBef>
                <a:spcPts val="600"/>
              </a:spcBef>
              <a:spcAft>
                <a:spcPts val="600"/>
              </a:spcAft>
            </a:pPr>
            <a:r>
              <a:rPr lang="en-US" altLang="zh-CN" sz="1800" dirty="0" err="1"/>
              <a:t>trTypeHor</a:t>
            </a:r>
            <a:r>
              <a:rPr lang="en-US" altLang="zh-CN" sz="1800" dirty="0"/>
              <a:t> = (width&gt;=4  &amp;&amp;   width &lt;= 16) ? DST-7 : DCT-2</a:t>
            </a:r>
          </a:p>
          <a:p>
            <a:pPr lvl="2" algn="just">
              <a:spcBef>
                <a:spcPts val="600"/>
              </a:spcBef>
              <a:spcAft>
                <a:spcPts val="600"/>
              </a:spcAft>
            </a:pPr>
            <a:r>
              <a:rPr lang="en-US" altLang="zh-CN" sz="1800" dirty="0" err="1"/>
              <a:t>tyTypeVer</a:t>
            </a:r>
            <a:r>
              <a:rPr lang="en-US" altLang="zh-CN" sz="1800" dirty="0"/>
              <a:t> = (Height&gt;=4 &amp;&amp; Height &lt;= 16) ? DST-7 : DCT-2</a:t>
            </a:r>
          </a:p>
          <a:p>
            <a:pPr algn="just"/>
            <a:endParaRPr lang="en-US" altLang="zh-CN" sz="2800" dirty="0"/>
          </a:p>
          <a:p>
            <a:pPr algn="just"/>
            <a:endParaRPr lang="en-US" altLang="zh-CN" sz="2800" dirty="0"/>
          </a:p>
          <a:p>
            <a:pPr lvl="1"/>
            <a:endParaRPr lang="en-US" altLang="zh-CN" sz="2400" dirty="0"/>
          </a:p>
          <a:p>
            <a:endParaRPr lang="en-US" sz="3600" dirty="0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D6A8AD0E-14ED-42CA-ACF9-3A1E0823AD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227541C4-C24A-41AA-8742-FE18960065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3648" y="2339752"/>
            <a:ext cx="7056784" cy="1748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39261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0AE32-F7FE-4B28-B75A-E277A51D12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099"/>
          </a:xfrm>
        </p:spPr>
        <p:txBody>
          <a:bodyPr/>
          <a:lstStyle/>
          <a:p>
            <a:r>
              <a:rPr lang="en-US" altLang="zh-CN" sz="4000" dirty="0"/>
              <a:t>Proposed methods (2)</a:t>
            </a:r>
            <a:endParaRPr lang="en-US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927C39-B0B7-415C-8A97-432445EB39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0810" y="1124737"/>
            <a:ext cx="8229600" cy="5112575"/>
          </a:xfrm>
        </p:spPr>
        <p:txBody>
          <a:bodyPr/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n-US" altLang="zh-CN" sz="2800" dirty="0"/>
              <a:t>Method #1: the same as that in JVET-N0395, PDPC filtering process is directly applied to inter prediction samples and neighboring reconstructions to generate the final prediction sample values</a:t>
            </a:r>
          </a:p>
          <a:p>
            <a:pPr algn="just"/>
            <a:endParaRPr lang="en-US" altLang="zh-CN" sz="2800" dirty="0"/>
          </a:p>
          <a:p>
            <a:pPr algn="just"/>
            <a:endParaRPr lang="en-US" altLang="zh-CN" sz="2800" dirty="0"/>
          </a:p>
          <a:p>
            <a:pPr lvl="1"/>
            <a:endParaRPr lang="en-US" altLang="zh-CN" sz="2400" dirty="0"/>
          </a:p>
          <a:p>
            <a:endParaRPr lang="en-US" sz="2800" dirty="0">
              <a:solidFill>
                <a:srgbClr val="FF0000"/>
              </a:solidFill>
            </a:endParaRPr>
          </a:p>
          <a:p>
            <a:r>
              <a:rPr lang="en-US" sz="2800" dirty="0">
                <a:solidFill>
                  <a:srgbClr val="FF0000"/>
                </a:solidFill>
              </a:rPr>
              <a:t>Issue: PDPC module is used in inter pipeline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D6A8AD0E-14ED-42CA-ACF9-3A1E0823AD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ED3FC87B-8336-44D2-9E9B-BF3EE795BA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95736" y="34290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9D9FBE47-EF82-403D-83FA-6440830F35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560" y="5459221"/>
            <a:ext cx="9597752" cy="40047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D0FECB6-EC94-41FA-9F7F-50B24286114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58958" y="3074245"/>
            <a:ext cx="5089306" cy="1794915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8D141F1A-68C1-454C-B88B-8902BE27CBF4}"/>
              </a:ext>
            </a:extLst>
          </p:cNvPr>
          <p:cNvSpPr/>
          <p:nvPr/>
        </p:nvSpPr>
        <p:spPr>
          <a:xfrm>
            <a:off x="2195736" y="5562798"/>
            <a:ext cx="2016224" cy="40047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4645F58-6A34-4AB9-9021-7FC92D78222B}"/>
              </a:ext>
            </a:extLst>
          </p:cNvPr>
          <p:cNvSpPr/>
          <p:nvPr/>
        </p:nvSpPr>
        <p:spPr>
          <a:xfrm>
            <a:off x="4402324" y="5562798"/>
            <a:ext cx="2977988" cy="40047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Callout: Line 16">
            <a:extLst>
              <a:ext uri="{FF2B5EF4-FFF2-40B4-BE49-F238E27FC236}">
                <a16:creationId xmlns:a16="http://schemas.microsoft.com/office/drawing/2014/main" id="{6BE3866F-73BE-458F-A714-45F5EFEC36BE}"/>
              </a:ext>
            </a:extLst>
          </p:cNvPr>
          <p:cNvSpPr/>
          <p:nvPr/>
        </p:nvSpPr>
        <p:spPr>
          <a:xfrm>
            <a:off x="2627784" y="6338825"/>
            <a:ext cx="1584176" cy="400479"/>
          </a:xfrm>
          <a:prstGeom prst="borderCallout1">
            <a:avLst>
              <a:gd name="adj1" fmla="val 18750"/>
              <a:gd name="adj2" fmla="val -8333"/>
              <a:gd name="adj3" fmla="val -86554"/>
              <a:gd name="adj4" fmla="val -2007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Intra Part</a:t>
            </a:r>
          </a:p>
        </p:txBody>
      </p:sp>
      <p:sp>
        <p:nvSpPr>
          <p:cNvPr id="18" name="Callout: Line 17">
            <a:extLst>
              <a:ext uri="{FF2B5EF4-FFF2-40B4-BE49-F238E27FC236}">
                <a16:creationId xmlns:a16="http://schemas.microsoft.com/office/drawing/2014/main" id="{BE9062DB-E4A4-4D44-AB44-FB395FB6AB23}"/>
              </a:ext>
            </a:extLst>
          </p:cNvPr>
          <p:cNvSpPr/>
          <p:nvPr/>
        </p:nvSpPr>
        <p:spPr>
          <a:xfrm>
            <a:off x="5173930" y="6338825"/>
            <a:ext cx="1584176" cy="400479"/>
          </a:xfrm>
          <a:prstGeom prst="borderCallout1">
            <a:avLst>
              <a:gd name="adj1" fmla="val 18750"/>
              <a:gd name="adj2" fmla="val -8333"/>
              <a:gd name="adj3" fmla="val -86554"/>
              <a:gd name="adj4" fmla="val -2007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Inter Part</a:t>
            </a:r>
          </a:p>
        </p:txBody>
      </p:sp>
    </p:spTree>
    <p:extLst>
      <p:ext uri="{BB962C8B-B14F-4D97-AF65-F5344CB8AC3E}">
        <p14:creationId xmlns:p14="http://schemas.microsoft.com/office/powerpoint/2010/main" val="26940517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0AE32-F7FE-4B28-B75A-E277A51D12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8217"/>
          </a:xfrm>
        </p:spPr>
        <p:txBody>
          <a:bodyPr/>
          <a:lstStyle/>
          <a:p>
            <a:r>
              <a:rPr lang="en-US" altLang="zh-CN" sz="4000" dirty="0"/>
              <a:t>Proposed methods (2)</a:t>
            </a:r>
            <a:endParaRPr lang="en-US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927C39-B0B7-415C-8A97-432445EB39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0810" y="980731"/>
            <a:ext cx="8229600" cy="5256581"/>
          </a:xfrm>
        </p:spPr>
        <p:txBody>
          <a:bodyPr/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n-US" altLang="zh-CN" sz="2800" dirty="0"/>
              <a:t>Method #2: Keep PDPC module in intra pipeline to be in line with CIIP</a:t>
            </a:r>
          </a:p>
          <a:p>
            <a:pPr algn="just"/>
            <a:endParaRPr lang="en-US" altLang="zh-CN" sz="2800" dirty="0"/>
          </a:p>
          <a:p>
            <a:pPr algn="just"/>
            <a:endParaRPr lang="en-US" altLang="zh-CN" sz="2800" dirty="0"/>
          </a:p>
          <a:p>
            <a:pPr lvl="1"/>
            <a:endParaRPr lang="en-US" altLang="zh-CN" sz="2400" dirty="0"/>
          </a:p>
          <a:p>
            <a:endParaRPr lang="en-US" sz="3600" dirty="0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D6A8AD0E-14ED-42CA-ACF9-3A1E0823AD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ED3FC87B-8336-44D2-9E9B-BF3EE795BA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95736" y="34290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7F8A33E5-36F5-427F-ABD8-7A8507A1C7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1172" y="4317329"/>
            <a:ext cx="12185230" cy="477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8C39508-18FC-40F3-8F94-07EA5B3B8B2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87624" y="1988840"/>
            <a:ext cx="7931132" cy="1579400"/>
          </a:xfrm>
          <a:prstGeom prst="rect">
            <a:avLst/>
          </a:prstGeom>
        </p:spPr>
      </p:pic>
      <p:graphicFrame>
        <p:nvGraphicFramePr>
          <p:cNvPr id="14" name="对象 7">
            <a:extLst>
              <a:ext uri="{FF2B5EF4-FFF2-40B4-BE49-F238E27FC236}">
                <a16:creationId xmlns:a16="http://schemas.microsoft.com/office/drawing/2014/main" id="{48C51621-E864-434C-BDD7-B46D43EC80F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1399411"/>
              </p:ext>
            </p:extLst>
          </p:nvPr>
        </p:nvGraphicFramePr>
        <p:xfrm>
          <a:off x="611560" y="5284580"/>
          <a:ext cx="5051978" cy="1456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3" name="Visio" r:id="rId5" imgW="3597912" imgH="1036693" progId="Visio.Drawing.11">
                  <p:embed/>
                </p:oleObj>
              </mc:Choice>
              <mc:Fallback>
                <p:oleObj name="Visio" r:id="rId5" imgW="3597912" imgH="1036693" progId="Visio.Drawing.11">
                  <p:embed/>
                  <p:pic>
                    <p:nvPicPr>
                      <p:cNvPr id="8" name="对象 7">
                        <a:extLst>
                          <a:ext uri="{FF2B5EF4-FFF2-40B4-BE49-F238E27FC236}">
                            <a16:creationId xmlns:a16="http://schemas.microsoft.com/office/drawing/2014/main" id="{B9A331A7-7097-441F-BBA0-11CDF3A5C54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560" y="5284580"/>
                        <a:ext cx="5051978" cy="14567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DEDD282D-342F-4C75-BF62-6DDE366241B2}"/>
              </a:ext>
            </a:extLst>
          </p:cNvPr>
          <p:cNvSpPr txBox="1"/>
          <p:nvPr/>
        </p:nvSpPr>
        <p:spPr>
          <a:xfrm>
            <a:off x="464169" y="5934599"/>
            <a:ext cx="21602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CIIP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2DA8A0F-6EA0-4EDC-BDF3-A4F4EBBDD67A}"/>
              </a:ext>
            </a:extLst>
          </p:cNvPr>
          <p:cNvSpPr txBox="1"/>
          <p:nvPr/>
        </p:nvSpPr>
        <p:spPr>
          <a:xfrm>
            <a:off x="68113" y="2347973"/>
            <a:ext cx="21602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Method #2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619D1264-3E36-4A10-87F3-44CA3D6C4E25}"/>
              </a:ext>
            </a:extLst>
          </p:cNvPr>
          <p:cNvSpPr/>
          <p:nvPr/>
        </p:nvSpPr>
        <p:spPr>
          <a:xfrm>
            <a:off x="971173" y="3706116"/>
            <a:ext cx="7775878" cy="12900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</a:pPr>
            <a:r>
              <a:rPr lang="en-CA" dirty="0">
                <a:latin typeface="Times New Roman" panose="02020603050405020304" pitchFamily="18" charset="0"/>
              </a:rPr>
              <a:t>Marrakech meeting notes in section 5.10 </a:t>
            </a:r>
          </a:p>
          <a:p>
            <a:pPr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</a:pPr>
            <a:r>
              <a:rPr lang="en-CA" dirty="0">
                <a:latin typeface="Times New Roman" panose="02020603050405020304" pitchFamily="18" charset="0"/>
              </a:rPr>
              <a:t>- Sample-wise unequal weighting is not an implementation issue, whereas equal weighting would be </a:t>
            </a:r>
            <a:r>
              <a:rPr lang="en-CA" dirty="0" err="1">
                <a:latin typeface="Times New Roman" panose="02020603050405020304" pitchFamily="18" charset="0"/>
              </a:rPr>
              <a:t>preferrable</a:t>
            </a:r>
            <a:r>
              <a:rPr lang="en-CA" dirty="0">
                <a:latin typeface="Times New Roman" panose="02020603050405020304" pitchFamily="18" charset="0"/>
              </a:rPr>
              <a:t>, unless it costs compression performance or causes </a:t>
            </a:r>
            <a:r>
              <a:rPr lang="en-CA" dirty="0" err="1">
                <a:latin typeface="Times New Roman" panose="02020603050405020304" pitchFamily="18" charset="0"/>
              </a:rPr>
              <a:t>qualty</a:t>
            </a:r>
            <a:r>
              <a:rPr lang="en-CA" dirty="0">
                <a:latin typeface="Times New Roman" panose="02020603050405020304" pitchFamily="18" charset="0"/>
              </a:rPr>
              <a:t> problems.</a:t>
            </a:r>
            <a:endParaRPr lang="en-US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42771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0AE32-F7FE-4B28-B75A-E277A51D1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Simulation Results</a:t>
            </a:r>
            <a:endParaRPr lang="en-US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927C39-B0B7-415C-8A97-432445EB39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5040560"/>
          </a:xfrm>
        </p:spPr>
        <p:txBody>
          <a:bodyPr/>
          <a:lstStyle/>
          <a:p>
            <a:r>
              <a:rPr lang="en-US" altLang="zh-CN" sz="2400" dirty="0"/>
              <a:t>Anchor: VTM-5.0</a:t>
            </a:r>
          </a:p>
          <a:p>
            <a:r>
              <a:rPr lang="en-US" altLang="zh-CN" sz="2400" dirty="0"/>
              <a:t>Test 1: Method #1</a:t>
            </a:r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sz="2000" dirty="0"/>
          </a:p>
          <a:p>
            <a:pPr lvl="1"/>
            <a:endParaRPr lang="en-US" altLang="zh-CN" sz="2000" dirty="0"/>
          </a:p>
          <a:p>
            <a:endParaRPr 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533338"/>
              </p:ext>
            </p:extLst>
          </p:nvPr>
        </p:nvGraphicFramePr>
        <p:xfrm>
          <a:off x="827584" y="2708920"/>
          <a:ext cx="7992888" cy="33694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146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22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986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14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8016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345105">
                <a:tc>
                  <a:txBody>
                    <a:bodyPr/>
                    <a:lstStyle/>
                    <a:p>
                      <a:endParaRPr lang="zh-CN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Random Access Main10</a:t>
                      </a:r>
                      <a:endParaRPr lang="zh-CN" alt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Low Delay B Main 10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5105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Y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U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V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EncT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DecT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Y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U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V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EncT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DecT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A1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0.27%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A2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0.17%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0.22%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B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0.11%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98%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-0.45%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-0.24%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-0.38%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101%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C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-0.18%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-0.36%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-0.39%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-0.47%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E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-0.24%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0.12%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-0.67%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98%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51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Overall 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-0.13%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0.03%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0.05%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-0.37%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-0.20%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-0.48%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102%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51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Class D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-0.30%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-0.26%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97%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451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Class F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-0.08%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99%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5296182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115905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0AE32-F7FE-4B28-B75A-E277A51D1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Simulation Results</a:t>
            </a:r>
            <a:endParaRPr lang="en-US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927C39-B0B7-415C-8A97-432445EB39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5040560"/>
          </a:xfrm>
        </p:spPr>
        <p:txBody>
          <a:bodyPr/>
          <a:lstStyle/>
          <a:p>
            <a:r>
              <a:rPr lang="en-US" altLang="zh-CN" sz="2400" dirty="0"/>
              <a:t>Anchor: VTM-5.0</a:t>
            </a:r>
          </a:p>
          <a:p>
            <a:r>
              <a:rPr lang="en-US" altLang="zh-CN" sz="2400" dirty="0"/>
              <a:t>Test 2: Method #2</a:t>
            </a:r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sz="2000" dirty="0"/>
          </a:p>
          <a:p>
            <a:pPr lvl="1"/>
            <a:endParaRPr lang="en-US" altLang="zh-CN" sz="2000" dirty="0"/>
          </a:p>
          <a:p>
            <a:endParaRPr 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8209068"/>
              </p:ext>
            </p:extLst>
          </p:nvPr>
        </p:nvGraphicFramePr>
        <p:xfrm>
          <a:off x="827584" y="2708920"/>
          <a:ext cx="7992888" cy="33694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146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22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986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14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8016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345105">
                <a:tc>
                  <a:txBody>
                    <a:bodyPr/>
                    <a:lstStyle/>
                    <a:p>
                      <a:endParaRPr lang="zh-CN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Random Access Main10</a:t>
                      </a:r>
                      <a:endParaRPr lang="zh-CN" alt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Low Delay B Main10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5105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Y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U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V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EncT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DecT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Y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U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V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EncT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DecT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A1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0.22%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A2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0.15%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0.22%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B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0.13%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-0.44%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0.07%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99%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C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-0.26%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-0.35%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-0.60%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-0.35%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102%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E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-0.17%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-0.25%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51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Overall 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-0.13%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0.04%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-0.34%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-0.16%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-0.15%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102%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51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Class D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-0.08%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0.07%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-0.30%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-1.00%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-0.69%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92%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451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Class F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-0.08%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-0.18%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0.21%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0.43%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101%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5296182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135585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0AE32-F7FE-4B28-B75A-E277A51D1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Simulation Results</a:t>
            </a:r>
            <a:endParaRPr lang="en-US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927C39-B0B7-415C-8A97-432445EB39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56792"/>
            <a:ext cx="8686800" cy="5040560"/>
          </a:xfrm>
        </p:spPr>
        <p:txBody>
          <a:bodyPr/>
          <a:lstStyle/>
          <a:p>
            <a:r>
              <a:rPr lang="en-US" altLang="zh-CN" sz="2400" dirty="0"/>
              <a:t>Anchor: VTM-5.0</a:t>
            </a:r>
          </a:p>
          <a:p>
            <a:r>
              <a:rPr lang="en-US" altLang="zh-CN" sz="2400" dirty="0"/>
              <a:t>Test 3: Method #1 + further apply CIIP and WIIP to 8x4/4x8 blocks</a:t>
            </a:r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sz="2000" dirty="0"/>
          </a:p>
          <a:p>
            <a:pPr lvl="1"/>
            <a:endParaRPr lang="en-US" altLang="zh-CN" sz="2000" dirty="0"/>
          </a:p>
          <a:p>
            <a:endParaRPr 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8372780"/>
              </p:ext>
            </p:extLst>
          </p:nvPr>
        </p:nvGraphicFramePr>
        <p:xfrm>
          <a:off x="827584" y="2708920"/>
          <a:ext cx="7992888" cy="33694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146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22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986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14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8016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345105">
                <a:tc>
                  <a:txBody>
                    <a:bodyPr/>
                    <a:lstStyle/>
                    <a:p>
                      <a:endParaRPr lang="zh-CN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Random Access Main10</a:t>
                      </a:r>
                      <a:endParaRPr lang="zh-CN" alt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Low Delay B Main10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5105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Y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U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V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EncT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DecT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Y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U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V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EncT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DecT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A1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0.32%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A2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0.16%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0.37%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B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-0.18%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0.25%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0.16%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-0.49%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-0.07%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-0.47%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C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-0.26%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-0.41%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-0.46%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-0.41%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E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-0.17%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-0.29%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-0.70%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101%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51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Overall 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-0.19%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0.10%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0.15%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-0.39%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-0.25%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-0.51%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102%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51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Class D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-0.18%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0.30%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-0.41%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-0.76%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-0.42%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451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Class F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-0.21%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0.23%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102%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5296182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506850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15854</TotalTime>
  <Words>1191</Words>
  <Application>Microsoft Office PowerPoint</Application>
  <PresentationFormat>On-screen Show (4:3)</PresentationFormat>
  <Paragraphs>482</Paragraphs>
  <Slides>10</Slides>
  <Notes>6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SimSun</vt:lpstr>
      <vt:lpstr>SimSun</vt:lpstr>
      <vt:lpstr>Arial</vt:lpstr>
      <vt:lpstr>Calibri</vt:lpstr>
      <vt:lpstr>Times New Roman</vt:lpstr>
      <vt:lpstr>Office 主题</vt:lpstr>
      <vt:lpstr>Visio</vt:lpstr>
      <vt:lpstr>Non-CE: Weighted intra and inter prediction mode (JVET-O0537)</vt:lpstr>
      <vt:lpstr>Summary</vt:lpstr>
      <vt:lpstr>Introduction</vt:lpstr>
      <vt:lpstr>Proposed method (1)</vt:lpstr>
      <vt:lpstr>Proposed methods (2)</vt:lpstr>
      <vt:lpstr>Proposed methods (2)</vt:lpstr>
      <vt:lpstr>Simulation Results</vt:lpstr>
      <vt:lpstr>Simulation Results</vt:lpstr>
      <vt:lpstr>Simulation Results</vt:lpstr>
      <vt:lpstr>Conclusions</vt:lpstr>
    </vt:vector>
  </TitlesOfParts>
  <Company>tencent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hoowowguo</dc:creator>
  <cp:lastModifiedBy>xlxiangli(XiangLi)</cp:lastModifiedBy>
  <cp:revision>253</cp:revision>
  <dcterms:created xsi:type="dcterms:W3CDTF">2010-10-25T03:40:34Z</dcterms:created>
  <dcterms:modified xsi:type="dcterms:W3CDTF">2019-07-05T19:27:04Z</dcterms:modified>
</cp:coreProperties>
</file>