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0"/>
  </p:notesMasterIdLst>
  <p:handoutMasterIdLst>
    <p:handoutMasterId r:id="rId11"/>
  </p:handoutMasterIdLst>
  <p:sldIdLst>
    <p:sldId id="315" r:id="rId2"/>
    <p:sldId id="321" r:id="rId3"/>
    <p:sldId id="327" r:id="rId4"/>
    <p:sldId id="322" r:id="rId5"/>
    <p:sldId id="324" r:id="rId6"/>
    <p:sldId id="328" r:id="rId7"/>
    <p:sldId id="326" r:id="rId8"/>
    <p:sldId id="320" r:id="rId9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114" d="100"/>
          <a:sy n="114" d="100"/>
        </p:scale>
        <p:origin x="1938" y="114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2019/7/4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algn="ctr">
              <a:tabLst>
                <a:tab pos="1433513" algn="l"/>
              </a:tabLst>
            </a:pPr>
            <a:r>
              <a:rPr lang="en-GB" sz="2800" b="1" dirty="0"/>
              <a:t>Slice/tile level CABAC zero-word constraints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JVET-O0517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Adrian Browne / Steve Keating / 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Threshold defined for maximum number of coded bins based on sum of:</a:t>
            </a:r>
          </a:p>
          <a:p>
            <a:pPr lvl="1"/>
            <a:r>
              <a:rPr lang="en-GB" sz="1600" dirty="0"/>
              <a:t>static quantity computed from picture dimensions and bit depth  </a:t>
            </a:r>
          </a:p>
          <a:p>
            <a:pPr lvl="1"/>
            <a:r>
              <a:rPr lang="en-GB" sz="1600" dirty="0"/>
              <a:t>dynamic quantity computed from number of bytes in output stream </a:t>
            </a:r>
          </a:p>
          <a:p>
            <a:endParaRPr lang="en-GB" sz="1800" dirty="0"/>
          </a:p>
          <a:p>
            <a:r>
              <a:rPr lang="en-GB" sz="1800" dirty="0"/>
              <a:t>If number of bins greater than threshold, </a:t>
            </a:r>
            <a:r>
              <a:rPr lang="en-GB" sz="1800" dirty="0" err="1"/>
              <a:t>cabac_zero_words</a:t>
            </a:r>
            <a:r>
              <a:rPr lang="en-GB" sz="1800" dirty="0"/>
              <a:t> are added</a:t>
            </a:r>
          </a:p>
          <a:p>
            <a:endParaRPr lang="en-GB" sz="1800" dirty="0"/>
          </a:p>
          <a:p>
            <a:r>
              <a:rPr lang="en-GB" sz="1800" dirty="0"/>
              <a:t>At present, threshold defined at a picture level</a:t>
            </a:r>
          </a:p>
          <a:p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2806617"/>
              </p:ext>
            </p:extLst>
          </p:nvPr>
        </p:nvGraphicFramePr>
        <p:xfrm>
          <a:off x="467544" y="1556792"/>
          <a:ext cx="2520280" cy="1872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r>
                        <a:rPr lang="en-GB" dirty="0"/>
                        <a:t>A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B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r>
                        <a:rPr lang="en-GB" dirty="0"/>
                        <a:t>C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sp>
        <p:nvSpPr>
          <p:cNvPr id="8" name="Rectangle 7"/>
          <p:cNvSpPr/>
          <p:nvPr/>
        </p:nvSpPr>
        <p:spPr>
          <a:xfrm>
            <a:off x="323528" y="3861048"/>
            <a:ext cx="86409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GB" sz="2000" dirty="0"/>
              <a:t>Pictures split into 4 tiles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GB" sz="1800" dirty="0"/>
              <a:t>Each tile is independently </a:t>
            </a:r>
            <a:r>
              <a:rPr lang="en-GB" sz="1800" dirty="0" err="1"/>
              <a:t>decodable</a:t>
            </a:r>
            <a:endParaRPr lang="en-GB" sz="1800" dirty="0"/>
          </a:p>
          <a:p>
            <a:pPr marL="800100" lvl="1" indent="-342900">
              <a:buFont typeface="Arial" pitchFamily="34" charset="0"/>
              <a:buChar char="•"/>
            </a:pPr>
            <a:r>
              <a:rPr lang="en-GB" sz="1800" dirty="0"/>
              <a:t>CABAC zero words may be added to end of picture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GB" sz="1800" dirty="0"/>
              <a:t>Individual tiles may not be compliant with threshold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GB" sz="1800" dirty="0"/>
              <a:t>If tiles are composited into another picture the combination may not be compliant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GB" sz="1800" dirty="0"/>
              <a:t>Or if only 1 tile is sent to a decoder, then it may not be compliant.</a:t>
            </a:r>
          </a:p>
        </p:txBody>
      </p:sp>
      <p:graphicFrame>
        <p:nvGraphicFramePr>
          <p:cNvPr id="9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9496547"/>
              </p:ext>
            </p:extLst>
          </p:nvPr>
        </p:nvGraphicFramePr>
        <p:xfrm>
          <a:off x="6228184" y="1628800"/>
          <a:ext cx="2520280" cy="1872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r>
                        <a:rPr lang="en-GB" dirty="0"/>
                        <a:t>E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r>
                        <a:rPr lang="en-GB" dirty="0"/>
                        <a:t>G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H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2518449"/>
              </p:ext>
            </p:extLst>
          </p:nvPr>
        </p:nvGraphicFramePr>
        <p:xfrm>
          <a:off x="3383868" y="2060848"/>
          <a:ext cx="2520280" cy="936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r>
                        <a:rPr lang="en-GB" dirty="0"/>
                        <a:t>A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H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1115616" y="1988840"/>
            <a:ext cx="2880320" cy="50405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5220072" y="2492896"/>
            <a:ext cx="2880320" cy="50405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7540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Move </a:t>
            </a:r>
            <a:r>
              <a:rPr lang="en-GB" sz="1800" dirty="0" err="1"/>
              <a:t>cabac_zero_word</a:t>
            </a:r>
            <a:r>
              <a:rPr lang="en-GB" sz="1800" dirty="0"/>
              <a:t> threshold from picture level to smallest independently decodable region – slice / tile / brick</a:t>
            </a:r>
          </a:p>
          <a:p>
            <a:pPr lvl="1"/>
            <a:r>
              <a:rPr lang="en-GB" sz="1600" dirty="0"/>
              <a:t>Modify picture size based component of threshold with slice / tile / brick based value</a:t>
            </a:r>
          </a:p>
          <a:p>
            <a:pPr lvl="1"/>
            <a:r>
              <a:rPr lang="en-GB" sz="1600" dirty="0"/>
              <a:t>Change stream length component with slice / tile / brick sub-stream length</a:t>
            </a:r>
          </a:p>
          <a:p>
            <a:endParaRPr lang="en-GB" sz="1800" dirty="0"/>
          </a:p>
          <a:p>
            <a:r>
              <a:rPr lang="en-GB" sz="1800" dirty="0"/>
              <a:t>Add </a:t>
            </a:r>
            <a:r>
              <a:rPr lang="en-GB" sz="1800" dirty="0" err="1"/>
              <a:t>cabac_zero_words</a:t>
            </a:r>
            <a:r>
              <a:rPr lang="en-GB" sz="1800" dirty="0"/>
              <a:t> to the slice / tile / brick if required </a:t>
            </a:r>
          </a:p>
          <a:p>
            <a:endParaRPr lang="en-GB" sz="1800" dirty="0"/>
          </a:p>
          <a:p>
            <a:r>
              <a:rPr lang="en-GB" sz="1800" dirty="0"/>
              <a:t>Store length of sub-streams including </a:t>
            </a:r>
            <a:r>
              <a:rPr lang="en-GB" sz="1800" dirty="0" err="1"/>
              <a:t>cabac_zero_words</a:t>
            </a:r>
            <a:r>
              <a:rPr lang="en-GB" sz="1800" dirty="0"/>
              <a:t> </a:t>
            </a:r>
          </a:p>
          <a:p>
            <a:pPr marL="742950" lvl="2" indent="-342900"/>
            <a:r>
              <a:rPr lang="en-GB" dirty="0"/>
              <a:t>No need to parse sub-streams to determine number of bins</a:t>
            </a:r>
            <a:endParaRPr lang="en-GB" sz="1800" dirty="0"/>
          </a:p>
          <a:p>
            <a:pPr lvl="1"/>
            <a:r>
              <a:rPr lang="en-GB" sz="1600" dirty="0"/>
              <a:t>Each slice / tile / brick extracted associated with correct number of zero words</a:t>
            </a:r>
          </a:p>
          <a:p>
            <a:pPr lvl="1"/>
            <a:r>
              <a:rPr lang="en-GB" sz="1600" dirty="0"/>
              <a:t>Composition of such regions will also be compliant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71759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96752"/>
            <a:ext cx="8352000" cy="5040000"/>
          </a:xfrm>
        </p:spPr>
        <p:txBody>
          <a:bodyPr/>
          <a:lstStyle/>
          <a:p>
            <a:r>
              <a:rPr lang="en-GB" sz="1800" dirty="0"/>
              <a:t>When compared with current padding technique in three scenarios:</a:t>
            </a:r>
          </a:p>
          <a:p>
            <a:pPr lvl="1"/>
            <a:r>
              <a:rPr lang="en-GB" sz="1600" dirty="0"/>
              <a:t>Quad tile</a:t>
            </a:r>
          </a:p>
          <a:p>
            <a:pPr lvl="1"/>
            <a:r>
              <a:rPr lang="en-GB" sz="1600" dirty="0"/>
              <a:t>Oct tile</a:t>
            </a:r>
          </a:p>
          <a:p>
            <a:pPr lvl="1"/>
            <a:r>
              <a:rPr lang="en-GB" sz="1600" dirty="0"/>
              <a:t>Tile per CTU</a:t>
            </a:r>
          </a:p>
          <a:p>
            <a:pPr marL="0" indent="0">
              <a:buNone/>
            </a:pPr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195736" y="1700808"/>
            <a:ext cx="2304256" cy="57606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195736" y="2060848"/>
            <a:ext cx="3384376" cy="20882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500536" y="2429272"/>
            <a:ext cx="271264" cy="143177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297780"/>
              </p:ext>
            </p:extLst>
          </p:nvPr>
        </p:nvGraphicFramePr>
        <p:xfrm>
          <a:off x="4644008" y="1700808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Quad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952673"/>
              </p:ext>
            </p:extLst>
          </p:nvPr>
        </p:nvGraphicFramePr>
        <p:xfrm>
          <a:off x="4644008" y="4005064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Oct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609598"/>
              </p:ext>
            </p:extLst>
          </p:nvPr>
        </p:nvGraphicFramePr>
        <p:xfrm>
          <a:off x="108697" y="4005064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CTU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881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195736" y="1700808"/>
            <a:ext cx="2304256" cy="57606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195736" y="2060848"/>
            <a:ext cx="3384376" cy="20882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500536" y="2429272"/>
            <a:ext cx="271264" cy="143177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060916"/>
              </p:ext>
            </p:extLst>
          </p:nvPr>
        </p:nvGraphicFramePr>
        <p:xfrm>
          <a:off x="4644008" y="1700808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Quad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742053"/>
              </p:ext>
            </p:extLst>
          </p:nvPr>
        </p:nvGraphicFramePr>
        <p:xfrm>
          <a:off x="4644008" y="4005064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Oct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906910"/>
              </p:ext>
            </p:extLst>
          </p:nvPr>
        </p:nvGraphicFramePr>
        <p:xfrm>
          <a:off x="105401" y="4005064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CTU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0A92693-DAF6-4546-9D91-89360CFA7B37}"/>
              </a:ext>
            </a:extLst>
          </p:cNvPr>
          <p:cNvSpPr txBox="1">
            <a:spLocks/>
          </p:cNvSpPr>
          <p:nvPr/>
        </p:nvSpPr>
        <p:spPr>
          <a:xfrm>
            <a:off x="611560" y="1196752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600" baseline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400" baseline="0">
                <a:solidFill>
                  <a:schemeClr val="tx1"/>
                </a:solidFill>
                <a:latin typeface="+mn-lt"/>
                <a:ea typeface="+mn-ea"/>
                <a:cs typeface="HGP創英角ｺﾞｼｯｸUB" pitchFamily="50" charset="-128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kumimoji="1" sz="1200" baseline="0">
                <a:solidFill>
                  <a:schemeClr val="tx1"/>
                </a:solidFill>
                <a:latin typeface="+mn-lt"/>
                <a:ea typeface="+mn-ea"/>
                <a:cs typeface="HGP創英角ｺﾞｼｯｸUB" pitchFamily="50" charset="-128"/>
              </a:defRPr>
            </a:lvl5pPr>
            <a:lvl6pPr marL="25146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1400" baseline="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1050" baseline="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har char="»"/>
              <a:defRPr kumimoji="1" sz="900" baseline="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GB" sz="1800" kern="0"/>
              <a:t>When compared with current padding technique in three scenarios:</a:t>
            </a:r>
          </a:p>
          <a:p>
            <a:pPr lvl="1"/>
            <a:r>
              <a:rPr lang="en-GB" sz="1600" kern="0"/>
              <a:t>Quad tile</a:t>
            </a:r>
          </a:p>
          <a:p>
            <a:pPr lvl="1"/>
            <a:r>
              <a:rPr lang="en-GB" sz="1600" kern="0"/>
              <a:t>Oct tile</a:t>
            </a:r>
          </a:p>
          <a:p>
            <a:pPr lvl="1"/>
            <a:r>
              <a:rPr lang="en-GB" sz="1600" kern="0"/>
              <a:t>Tile per CTU</a:t>
            </a:r>
          </a:p>
          <a:p>
            <a:pPr marL="0" indent="0">
              <a:buFont typeface="Arial" pitchFamily="34" charset="0"/>
              <a:buNone/>
            </a:pPr>
            <a:endParaRPr lang="en-GB" sz="1800" kern="0" dirty="0"/>
          </a:p>
        </p:txBody>
      </p:sp>
    </p:spTree>
    <p:extLst>
      <p:ext uri="{BB962C8B-B14F-4D97-AF65-F5344CB8AC3E}">
        <p14:creationId xmlns:p14="http://schemas.microsoft.com/office/powerpoint/2010/main" val="2256989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Proposed moving </a:t>
            </a:r>
            <a:r>
              <a:rPr lang="en-GB" sz="1800" dirty="0" err="1"/>
              <a:t>cabac_zero_word</a:t>
            </a:r>
            <a:r>
              <a:rPr lang="en-GB" sz="1800" dirty="0"/>
              <a:t> calculation and padding to smallest independently decodable region</a:t>
            </a:r>
          </a:p>
          <a:p>
            <a:pPr lvl="1"/>
            <a:r>
              <a:rPr lang="en-GB" sz="1600" dirty="0"/>
              <a:t>Each such region becomes compliant with the specification</a:t>
            </a:r>
          </a:p>
          <a:p>
            <a:pPr lvl="1"/>
            <a:r>
              <a:rPr lang="en-GB" sz="1600" dirty="0"/>
              <a:t>Any combination of regions will also be compliant</a:t>
            </a:r>
          </a:p>
          <a:p>
            <a:pPr lvl="1"/>
            <a:r>
              <a:rPr lang="en-GB" sz="1600" dirty="0"/>
              <a:t>Can be applied to tiles / slices / bricks.</a:t>
            </a:r>
          </a:p>
          <a:p>
            <a:pPr lvl="1"/>
            <a:endParaRPr lang="en-GB" dirty="0"/>
          </a:p>
          <a:p>
            <a:r>
              <a:rPr lang="en-GB" sz="1800" dirty="0"/>
              <a:t>Increases flexibility by allowing slice / tile / bricks to be extracted and composited into other pictures without re-analysis. </a:t>
            </a:r>
          </a:p>
          <a:p>
            <a:endParaRPr lang="en-GB" sz="1800" dirty="0"/>
          </a:p>
          <a:p>
            <a:r>
              <a:rPr lang="en-GB" sz="1800" dirty="0"/>
              <a:t>Results in three configurations provided for objective assessment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61270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975</Words>
  <Application>Microsoft Office PowerPoint</Application>
  <PresentationFormat>On-screen Show (4:3)</PresentationFormat>
  <Paragraphs>456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 Unicode MS</vt:lpstr>
      <vt:lpstr>HGPｺﾞｼｯｸE</vt:lpstr>
      <vt:lpstr>HGP創英角ｺﾞｼｯｸUB</vt:lpstr>
      <vt:lpstr>メイリオ</vt:lpstr>
      <vt:lpstr>ＭＳ Ｐゴシック</vt:lpstr>
      <vt:lpstr>ＭＳ Ｐ明朝</vt:lpstr>
      <vt:lpstr>Arial</vt:lpstr>
      <vt:lpstr>HGP行書体</vt:lpstr>
      <vt:lpstr>Lucida Sans</vt:lpstr>
      <vt:lpstr>GBM_Master</vt:lpstr>
      <vt:lpstr>Slice/tile level CABAC zero-word constraints</vt:lpstr>
      <vt:lpstr>Introduction</vt:lpstr>
      <vt:lpstr>Problem</vt:lpstr>
      <vt:lpstr>Proposal</vt:lpstr>
      <vt:lpstr>Results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2019-07-04T12:31:56Z</dcterms:modified>
</cp:coreProperties>
</file>