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10"/>
  </p:notesMasterIdLst>
  <p:handoutMasterIdLst>
    <p:handoutMasterId r:id="rId11"/>
  </p:handoutMasterIdLst>
  <p:sldIdLst>
    <p:sldId id="337" r:id="rId3"/>
    <p:sldId id="388" r:id="rId4"/>
    <p:sldId id="394" r:id="rId5"/>
    <p:sldId id="393" r:id="rId6"/>
    <p:sldId id="387" r:id="rId7"/>
    <p:sldId id="379" r:id="rId8"/>
    <p:sldId id="338" r:id="rId9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69641" autoAdjust="0"/>
  </p:normalViewPr>
  <p:slideViewPr>
    <p:cSldViewPr snapToObjects="1">
      <p:cViewPr varScale="1">
        <p:scale>
          <a:sx n="118" d="100"/>
          <a:sy n="118" d="100"/>
        </p:scale>
        <p:origin x="336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05/07/2019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05/07/2019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fr-FR" altLang="en-US" sz="2000" dirty="0">
                <a:ea typeface="ＭＳ Ｐゴシック" pitchFamily="34" charset="-128"/>
              </a:rPr>
              <a:t>Non CE3: Intra mode coding of non-MPM modes</a:t>
            </a:r>
            <a:endParaRPr lang="en-US" altLang="en-US" sz="2000" dirty="0">
              <a:ea typeface="ＭＳ Ｐゴシック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Saverio Blasi, </a:t>
            </a:r>
            <a:r>
              <a:rPr lang="en-US" altLang="en-US" sz="1400" dirty="0" smtClean="0">
                <a:ea typeface="ＭＳ Ｐゴシック" pitchFamily="34" charset="-128"/>
              </a:rPr>
              <a:t> André </a:t>
            </a:r>
            <a:r>
              <a:rPr lang="en-US" altLang="en-US" sz="1400" dirty="0">
                <a:ea typeface="ＭＳ Ｐゴシック" pitchFamily="34" charset="-128"/>
              </a:rPr>
              <a:t>Seixas Dias, Gosala Kulupana</a:t>
            </a: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/>
              <a:t>15</a:t>
            </a:r>
            <a:r>
              <a:rPr lang="en-US" baseline="30000" dirty="0"/>
              <a:t>th</a:t>
            </a:r>
            <a:r>
              <a:rPr lang="en-US" dirty="0"/>
              <a:t> JVET Meeting: </a:t>
            </a:r>
            <a:r>
              <a:rPr lang="en-CA" dirty="0"/>
              <a:t>Gothenburg, SE, 3–12 Jul. 2019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269874" y="246027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JVET-O0515</a:t>
            </a: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Background</a:t>
            </a:r>
            <a:endParaRPr lang="en-US" sz="4000" b="1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1023938"/>
            <a:ext cx="8401818" cy="3362325"/>
          </a:xfrm>
        </p:spPr>
        <p:txBody>
          <a:bodyPr/>
          <a:lstStyle/>
          <a:p>
            <a:r>
              <a:rPr lang="en-CA" dirty="0">
                <a:solidFill>
                  <a:schemeClr val="bg1"/>
                </a:solidFill>
              </a:rPr>
              <a:t>In current VVC draft, if an </a:t>
            </a:r>
            <a:r>
              <a:rPr lang="en-CA" dirty="0" smtClean="0">
                <a:solidFill>
                  <a:schemeClr val="bg1"/>
                </a:solidFill>
              </a:rPr>
              <a:t>intra mode is </a:t>
            </a:r>
            <a:r>
              <a:rPr lang="en-CA" dirty="0">
                <a:solidFill>
                  <a:schemeClr val="bg1"/>
                </a:solidFill>
              </a:rPr>
              <a:t>not in the MPM list, </a:t>
            </a:r>
            <a:r>
              <a:rPr lang="en-CA" dirty="0" smtClean="0">
                <a:solidFill>
                  <a:srgbClr val="FF0000"/>
                </a:solidFill>
              </a:rPr>
              <a:t>decoding still </a:t>
            </a:r>
            <a:r>
              <a:rPr lang="en-CA" dirty="0">
                <a:solidFill>
                  <a:srgbClr val="FF0000"/>
                </a:solidFill>
              </a:rPr>
              <a:t>depends on the computation of the MPM </a:t>
            </a:r>
            <a:r>
              <a:rPr lang="en-CA" dirty="0" smtClean="0">
                <a:solidFill>
                  <a:srgbClr val="FF0000"/>
                </a:solidFill>
              </a:rPr>
              <a:t>list</a:t>
            </a:r>
          </a:p>
          <a:p>
            <a:r>
              <a:rPr lang="en-CA" dirty="0" smtClean="0">
                <a:solidFill>
                  <a:schemeClr val="bg1"/>
                </a:solidFill>
              </a:rPr>
              <a:t>An index </a:t>
            </a:r>
            <a:r>
              <a:rPr lang="en-CA" dirty="0" err="1" smtClean="0">
                <a:solidFill>
                  <a:schemeClr val="bg1"/>
                </a:solidFill>
              </a:rPr>
              <a:t>intra_luma_mpm_remainder</a:t>
            </a:r>
            <a:r>
              <a:rPr lang="en-CA" dirty="0" smtClean="0">
                <a:solidFill>
                  <a:schemeClr val="bg1"/>
                </a:solidFill>
              </a:rPr>
              <a:t> is parsed, which identifies one out of all the possible 61 “non-MPM” modes</a:t>
            </a:r>
          </a:p>
          <a:p>
            <a:r>
              <a:rPr lang="en-CA" dirty="0" smtClean="0">
                <a:solidFill>
                  <a:schemeClr val="bg1"/>
                </a:solidFill>
              </a:rPr>
              <a:t>Decoder logic is needed to go from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intra_luma_mpm_remainder</a:t>
            </a:r>
            <a:r>
              <a:rPr lang="en-CA" dirty="0">
                <a:solidFill>
                  <a:schemeClr val="bg1"/>
                </a:solidFill>
              </a:rPr>
              <a:t> to </a:t>
            </a:r>
            <a:r>
              <a:rPr lang="en-CA" dirty="0" err="1" smtClean="0">
                <a:solidFill>
                  <a:schemeClr val="bg1"/>
                </a:solidFill>
              </a:rPr>
              <a:t>IntraPredModeY</a:t>
            </a:r>
            <a:r>
              <a:rPr lang="en-CA" dirty="0" smtClean="0">
                <a:solidFill>
                  <a:schemeClr val="bg1"/>
                </a:solidFill>
              </a:rPr>
              <a:t>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Computation of MPM </a:t>
            </a:r>
            <a:r>
              <a:rPr lang="en-CA" dirty="0" smtClean="0">
                <a:solidFill>
                  <a:schemeClr val="bg1"/>
                </a:solidFill>
              </a:rPr>
              <a:t>list</a:t>
            </a:r>
            <a:endParaRPr lang="en-CA" dirty="0" smtClean="0">
              <a:solidFill>
                <a:schemeClr val="bg1"/>
              </a:solidFill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Sorting of MPM </a:t>
            </a:r>
            <a:r>
              <a:rPr lang="en-CA" dirty="0" smtClean="0">
                <a:solidFill>
                  <a:schemeClr val="bg1"/>
                </a:solidFill>
              </a:rPr>
              <a:t>list</a:t>
            </a:r>
            <a:endParaRPr lang="en-CA" dirty="0" smtClean="0">
              <a:solidFill>
                <a:schemeClr val="bg1"/>
              </a:solidFill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Comparisons of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 smtClean="0">
                <a:solidFill>
                  <a:schemeClr val="bg1"/>
                </a:solidFill>
              </a:rPr>
              <a:t>intra_luma_mpm_remainder</a:t>
            </a:r>
            <a:r>
              <a:rPr lang="en-CA" dirty="0" smtClean="0">
                <a:solidFill>
                  <a:schemeClr val="bg1"/>
                </a:solidFill>
              </a:rPr>
              <a:t> with elements in MPM </a:t>
            </a:r>
            <a:r>
              <a:rPr lang="en-CA" dirty="0" smtClean="0">
                <a:solidFill>
                  <a:schemeClr val="bg1"/>
                </a:solidFill>
              </a:rPr>
              <a:t>list, </a:t>
            </a:r>
            <a:r>
              <a:rPr lang="en-CA" dirty="0" smtClean="0">
                <a:solidFill>
                  <a:schemeClr val="bg1"/>
                </a:solidFill>
              </a:rPr>
              <a:t>to recover the actual intra mode index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678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Proposed method</a:t>
            </a:r>
            <a:endParaRPr lang="en-US" sz="4000" b="1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105" y="915566"/>
            <a:ext cx="8401818" cy="3362325"/>
          </a:xfrm>
        </p:spPr>
        <p:txBody>
          <a:bodyPr/>
          <a:lstStyle/>
          <a:p>
            <a:r>
              <a:rPr lang="en-CA" dirty="0" smtClean="0">
                <a:solidFill>
                  <a:schemeClr val="bg1"/>
                </a:solidFill>
              </a:rPr>
              <a:t>It </a:t>
            </a:r>
            <a:r>
              <a:rPr lang="en-CA" dirty="0">
                <a:solidFill>
                  <a:schemeClr val="bg1"/>
                </a:solidFill>
              </a:rPr>
              <a:t>is proposed to remove </a:t>
            </a:r>
            <a:r>
              <a:rPr lang="en-CA" dirty="0" smtClean="0">
                <a:solidFill>
                  <a:schemeClr val="bg1"/>
                </a:solidFill>
              </a:rPr>
              <a:t>the dependency of non-MPM modes from the MPM list</a:t>
            </a:r>
            <a:endParaRPr lang="en-CA" dirty="0" smtClean="0">
              <a:solidFill>
                <a:schemeClr val="bg1"/>
              </a:solidFill>
            </a:endParaRPr>
          </a:p>
          <a:p>
            <a:r>
              <a:rPr lang="en-CA" dirty="0" smtClean="0">
                <a:solidFill>
                  <a:schemeClr val="bg1"/>
                </a:solidFill>
              </a:rPr>
              <a:t>In the proposed approach, </a:t>
            </a:r>
            <a:r>
              <a:rPr lang="en-CA" dirty="0" err="1" smtClean="0">
                <a:solidFill>
                  <a:schemeClr val="bg1"/>
                </a:solidFill>
              </a:rPr>
              <a:t>IntraPredModeY</a:t>
            </a:r>
            <a:r>
              <a:rPr lang="en-CA" dirty="0" smtClean="0">
                <a:solidFill>
                  <a:schemeClr val="bg1"/>
                </a:solidFill>
              </a:rPr>
              <a:t> </a:t>
            </a:r>
            <a:r>
              <a:rPr lang="en-CA" dirty="0" smtClean="0">
                <a:solidFill>
                  <a:schemeClr val="bg1"/>
                </a:solidFill>
              </a:rPr>
              <a:t>can be </a:t>
            </a:r>
            <a:r>
              <a:rPr lang="en-CA" dirty="0" smtClean="0">
                <a:solidFill>
                  <a:schemeClr val="bg1"/>
                </a:solidFill>
              </a:rPr>
              <a:t>directly computed </a:t>
            </a:r>
            <a:r>
              <a:rPr lang="en-CA" dirty="0" smtClean="0">
                <a:solidFill>
                  <a:schemeClr val="bg1"/>
                </a:solidFill>
              </a:rPr>
              <a:t>from </a:t>
            </a:r>
            <a:r>
              <a:rPr lang="en-CA" dirty="0" err="1" smtClean="0">
                <a:solidFill>
                  <a:schemeClr val="bg1"/>
                </a:solidFill>
              </a:rPr>
              <a:t>intra_luma_mpm_remainder</a:t>
            </a:r>
            <a:r>
              <a:rPr lang="en-CA" dirty="0" smtClean="0">
                <a:solidFill>
                  <a:schemeClr val="bg1"/>
                </a:solidFill>
              </a:rPr>
              <a:t> </a:t>
            </a:r>
            <a:endParaRPr lang="en-CA" dirty="0" smtClean="0">
              <a:solidFill>
                <a:schemeClr val="bg1"/>
              </a:solidFill>
            </a:endParaRPr>
          </a:p>
          <a:p>
            <a:r>
              <a:rPr lang="en-CA" dirty="0" smtClean="0">
                <a:solidFill>
                  <a:schemeClr val="bg1"/>
                </a:solidFill>
              </a:rPr>
              <a:t>An </a:t>
            </a:r>
            <a:r>
              <a:rPr lang="en-CA" dirty="0">
                <a:solidFill>
                  <a:schemeClr val="bg1"/>
                </a:solidFill>
              </a:rPr>
              <a:t>index </a:t>
            </a:r>
            <a:r>
              <a:rPr lang="en-CA" dirty="0" err="1">
                <a:solidFill>
                  <a:schemeClr val="bg1"/>
                </a:solidFill>
              </a:rPr>
              <a:t>intra_luma_mpm_remainder</a:t>
            </a:r>
            <a:r>
              <a:rPr lang="en-CA" dirty="0">
                <a:solidFill>
                  <a:schemeClr val="bg1"/>
                </a:solidFill>
              </a:rPr>
              <a:t> is parsed, which identifies one out of all the possible </a:t>
            </a:r>
            <a:r>
              <a:rPr lang="en-CA" dirty="0" smtClean="0">
                <a:solidFill>
                  <a:schemeClr val="bg1"/>
                </a:solidFill>
              </a:rPr>
              <a:t>65 angular modes (including angular MPMs)</a:t>
            </a:r>
            <a:endParaRPr lang="en-CA" dirty="0">
              <a:solidFill>
                <a:schemeClr val="bg1"/>
              </a:solidFill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b="1" dirty="0" smtClean="0">
                <a:solidFill>
                  <a:srgbClr val="FF0000"/>
                </a:solidFill>
              </a:rPr>
              <a:t>No </a:t>
            </a:r>
            <a:r>
              <a:rPr lang="en-CA" b="1" dirty="0">
                <a:solidFill>
                  <a:srgbClr val="FF0000"/>
                </a:solidFill>
              </a:rPr>
              <a:t>need to compute MPM list </a:t>
            </a:r>
            <a:r>
              <a:rPr lang="en-CA" b="1" dirty="0" smtClean="0">
                <a:solidFill>
                  <a:srgbClr val="FF0000"/>
                </a:solidFill>
              </a:rPr>
              <a:t>for non-MPM modes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b="1" dirty="0" smtClean="0">
                <a:solidFill>
                  <a:srgbClr val="FF0000"/>
                </a:solidFill>
              </a:rPr>
              <a:t>No </a:t>
            </a:r>
            <a:r>
              <a:rPr lang="en-CA" b="1" dirty="0">
                <a:solidFill>
                  <a:srgbClr val="FF0000"/>
                </a:solidFill>
              </a:rPr>
              <a:t>need for </a:t>
            </a:r>
            <a:r>
              <a:rPr lang="en-CA" b="1" dirty="0" smtClean="0">
                <a:solidFill>
                  <a:srgbClr val="FF0000"/>
                </a:solidFill>
              </a:rPr>
              <a:t>sorting </a:t>
            </a:r>
            <a:r>
              <a:rPr lang="en-CA" dirty="0" smtClean="0">
                <a:solidFill>
                  <a:srgbClr val="FF0000"/>
                </a:solidFill>
              </a:rPr>
              <a:t>the MPM list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rgbClr val="FF0000"/>
                </a:solidFill>
              </a:rPr>
              <a:t>Logic (</a:t>
            </a:r>
            <a:r>
              <a:rPr lang="en-CA" b="1" dirty="0" smtClean="0">
                <a:solidFill>
                  <a:srgbClr val="FF0000"/>
                </a:solidFill>
              </a:rPr>
              <a:t>and 10 lines of decoder processing</a:t>
            </a:r>
            <a:r>
              <a:rPr lang="en-CA" dirty="0" smtClean="0">
                <a:solidFill>
                  <a:srgbClr val="FF0000"/>
                </a:solidFill>
              </a:rPr>
              <a:t>) removed from the specs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Higher </a:t>
            </a:r>
            <a:r>
              <a:rPr lang="en-CA" dirty="0">
                <a:solidFill>
                  <a:schemeClr val="bg1"/>
                </a:solidFill>
              </a:rPr>
              <a:t>flexibility at the encoder side: </a:t>
            </a:r>
            <a:r>
              <a:rPr lang="en-CA" dirty="0" smtClean="0">
                <a:solidFill>
                  <a:schemeClr val="bg1"/>
                </a:solidFill>
              </a:rPr>
              <a:t>an angular MPM mode can be encoded as “non-MPM”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955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Spec changes</a:t>
            </a:r>
            <a:endParaRPr lang="en-US" sz="4000" b="1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771550"/>
            <a:ext cx="8401818" cy="3362325"/>
          </a:xfrm>
        </p:spPr>
        <p:txBody>
          <a:bodyPr/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following changes to Clause 8.4.3 are proposed:</a:t>
            </a:r>
            <a:endParaRPr lang="en-GB" sz="105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450215" algn="l"/>
                <a:tab pos="756285" algn="l"/>
                <a:tab pos="1008380" algn="l"/>
                <a:tab pos="1260475" algn="l"/>
              </a:tabLst>
            </a:pP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IntraPredModeY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] is derived by applying the following procedure:</a:t>
            </a:r>
            <a:endParaRPr lang="en-GB" sz="105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14400" algn="l"/>
                <a:tab pos="1890395" algn="l"/>
              </a:tabLst>
            </a:pP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intra_luma_mpm_flag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1, the 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IntraPredModeY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 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intra_luma_mpm_idx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 ].</a:t>
            </a:r>
            <a:endParaRPr lang="en-GB" sz="105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14400" algn="l"/>
                <a:tab pos="1890395" algn="l"/>
              </a:tabLst>
            </a:pPr>
            <a:r>
              <a:rPr lang="en-CA" sz="105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05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IntraPredModeY</a:t>
            </a:r>
            <a:r>
              <a:rPr lang="en-CA" sz="105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</a:t>
            </a:r>
            <a:r>
              <a:rPr lang="en-CA" sz="1050" b="1" dirty="0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is set equal to </a:t>
            </a:r>
            <a:r>
              <a:rPr lang="en-CA" sz="1050" b="1" dirty="0" err="1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intra_luma_mpm_remainder</a:t>
            </a:r>
            <a:r>
              <a:rPr lang="en-CA" sz="1050" b="1" dirty="0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b="1" dirty="0" err="1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b="1" dirty="0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b="1" dirty="0" err="1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b="1" dirty="0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+ 2</a:t>
            </a: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14400" algn="l"/>
                <a:tab pos="1890395" algn="l"/>
              </a:tabLst>
            </a:pP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is derived by applying the following ordered steps: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When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is greater than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 for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= 0..3 and for each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j = (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+ 1 )..4, both values are swapped as follows: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8390" hangingPunct="0">
              <a:spcBef>
                <a:spcPts val="965"/>
              </a:spcBef>
              <a:tabLst>
                <a:tab pos="504190" algn="l"/>
                <a:tab pos="1008380" algn="l"/>
                <a:tab pos="3079115" algn="ctr"/>
                <a:tab pos="6156960" algn="r"/>
                <a:tab pos="6156960" algn="r"/>
              </a:tabLst>
            </a:pP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],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 ) = Swap(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],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 )	(8‑48)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IntraPredModeY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is derived by the following ordered steps: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romanL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IntraPredModeY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 is set equal to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intra_luma_mpm_remainder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].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ＭＳ Ｐゴシック" charset="0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romanL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The value of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IntraPredModeY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 is incremented by one two.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ＭＳ Ｐゴシック" charset="0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romanL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For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 equal to 0 to 4, inclusive, when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IntraPredModeY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 is greater than or equal to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], the value of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IntraPredModeY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 is incremented by one.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ＭＳ Ｐゴシック" charset="0"/>
            </a:endParaRPr>
          </a:p>
          <a:p>
            <a:pPr marL="0" indent="0">
              <a:buNone/>
            </a:pPr>
            <a:endParaRPr lang="en-CA" sz="100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931142"/>
              </p:ext>
            </p:extLst>
          </p:nvPr>
        </p:nvGraphicFramePr>
        <p:xfrm>
          <a:off x="2084387" y="4205883"/>
          <a:ext cx="4975225" cy="184150"/>
        </p:xfrm>
        <a:graphic>
          <a:graphicData uri="http://schemas.openxmlformats.org/drawingml/2006/table">
            <a:tbl>
              <a:tblPr/>
              <a:tblGrid>
                <a:gridCol w="15309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56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286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intra_luma_mpm_remainder</a:t>
                      </a:r>
                      <a:r>
                        <a:rPr lang="en-CA" sz="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]</a:t>
                      </a:r>
                      <a:endParaRPr lang="en-GB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TB</a:t>
                      </a:r>
                      <a:endParaRPr lang="en-GB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800" dirty="0" err="1">
                          <a:solidFill>
                            <a:schemeClr val="bg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cMax</a:t>
                      </a:r>
                      <a:r>
                        <a:rPr lang="en-CA" sz="800" dirty="0">
                          <a:solidFill>
                            <a:schemeClr val="bg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</a:t>
                      </a:r>
                      <a:r>
                        <a:rPr lang="en-CA" sz="800" strike="sngStrike" dirty="0">
                          <a:solidFill>
                            <a:schemeClr val="bg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  <a:r>
                        <a:rPr lang="en-CA" sz="800" dirty="0">
                          <a:solidFill>
                            <a:schemeClr val="bg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sz="800" dirty="0" smtClean="0">
                          <a:solidFill>
                            <a:schemeClr val="bg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  <a:endParaRPr lang="en-GB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52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817812"/>
              </p:ext>
            </p:extLst>
          </p:nvPr>
        </p:nvGraphicFramePr>
        <p:xfrm>
          <a:off x="179512" y="1860029"/>
          <a:ext cx="4406900" cy="1647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654945"/>
              </p:ext>
            </p:extLst>
          </p:nvPr>
        </p:nvGraphicFramePr>
        <p:xfrm>
          <a:off x="4673667" y="1826138"/>
          <a:ext cx="4327823" cy="1672727"/>
        </p:xfrm>
        <a:graphic>
          <a:graphicData uri="http://schemas.openxmlformats.org/drawingml/2006/table">
            <a:tbl>
              <a:tblPr/>
              <a:tblGrid>
                <a:gridCol w="10227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10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85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84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610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41556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1059582"/>
            <a:ext cx="8424936" cy="3362325"/>
          </a:xfrm>
        </p:spPr>
        <p:txBody>
          <a:bodyPr/>
          <a:lstStyle/>
          <a:p>
            <a:r>
              <a:rPr lang="en-CA" dirty="0" smtClean="0"/>
              <a:t>It is proposed </a:t>
            </a:r>
            <a:r>
              <a:rPr lang="en-CA" dirty="0"/>
              <a:t>to remove </a:t>
            </a:r>
            <a:r>
              <a:rPr lang="en-CA" dirty="0" smtClean="0"/>
              <a:t>the need to compute MPM list </a:t>
            </a:r>
            <a:r>
              <a:rPr lang="en-CA" dirty="0" smtClean="0"/>
              <a:t>to decode </a:t>
            </a:r>
            <a:r>
              <a:rPr lang="en-CA" dirty="0" smtClean="0"/>
              <a:t>non-MPM </a:t>
            </a:r>
            <a:r>
              <a:rPr lang="en-CA" dirty="0" smtClean="0"/>
              <a:t>modes</a:t>
            </a:r>
          </a:p>
          <a:p>
            <a:r>
              <a:rPr lang="en-CA" dirty="0" smtClean="0"/>
              <a:t>Decoder </a:t>
            </a:r>
            <a:r>
              <a:rPr lang="en-CA" dirty="0"/>
              <a:t>logic is </a:t>
            </a:r>
            <a:r>
              <a:rPr lang="en-CA" dirty="0" smtClean="0"/>
              <a:t>simplified</a:t>
            </a:r>
            <a:endParaRPr lang="en-CA" dirty="0" smtClean="0"/>
          </a:p>
          <a:p>
            <a:r>
              <a:rPr lang="en-CA" dirty="0" smtClean="0"/>
              <a:t>Specs are simplified</a:t>
            </a:r>
            <a:endParaRPr lang="en-CA" dirty="0" smtClean="0"/>
          </a:p>
          <a:p>
            <a:r>
              <a:rPr lang="en-CA" dirty="0" smtClean="0"/>
              <a:t>Less decoder </a:t>
            </a:r>
            <a:r>
              <a:rPr lang="en-CA" dirty="0" smtClean="0"/>
              <a:t>complexity</a:t>
            </a:r>
            <a:endParaRPr lang="en-CA" dirty="0" smtClean="0"/>
          </a:p>
          <a:p>
            <a:r>
              <a:rPr lang="en-CA" dirty="0" smtClean="0"/>
              <a:t>Higher encoder flexibility (angular MPM mode could be encoded as “non-MPM”)</a:t>
            </a:r>
          </a:p>
          <a:p>
            <a:r>
              <a:rPr lang="en-GB" dirty="0" smtClean="0"/>
              <a:t>Small compression </a:t>
            </a:r>
            <a:r>
              <a:rPr lang="en-GB" dirty="0"/>
              <a:t>efficiency </a:t>
            </a:r>
            <a:r>
              <a:rPr lang="en-GB" dirty="0" smtClean="0"/>
              <a:t>loss </a:t>
            </a:r>
            <a:r>
              <a:rPr lang="en-GB" dirty="0"/>
              <a:t>(0.04% </a:t>
            </a:r>
            <a:r>
              <a:rPr lang="en-GB" dirty="0" err="1"/>
              <a:t>luma</a:t>
            </a:r>
            <a:r>
              <a:rPr lang="en-GB" dirty="0"/>
              <a:t> BD-rate loss in </a:t>
            </a:r>
            <a:r>
              <a:rPr lang="en-GB" dirty="0" smtClean="0"/>
              <a:t>AI)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 dirty="0"/>
              <a:t>Thank you</a:t>
            </a:r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saverio.blasi@bbc.co.uk</a:t>
            </a:r>
          </a:p>
        </p:txBody>
      </p:sp>
      <p:sp>
        <p:nvSpPr>
          <p:cNvPr id="3379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Email: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8053</TotalTime>
  <Words>473</Words>
  <Application>Microsoft Office PowerPoint</Application>
  <PresentationFormat>On-screen Show (16:9)</PresentationFormat>
  <Paragraphs>168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ＭＳ Ｐゴシック</vt:lpstr>
      <vt:lpstr>SimSun</vt:lpstr>
      <vt:lpstr>Arial</vt:lpstr>
      <vt:lpstr>Calibri</vt:lpstr>
      <vt:lpstr>Gill Sans MT</vt:lpstr>
      <vt:lpstr>PMingLiU</vt:lpstr>
      <vt:lpstr>Times New Roman</vt:lpstr>
      <vt:lpstr>PowerPointTemplate_v4</vt:lpstr>
      <vt:lpstr>1_PowerPointTemplate_v2</vt:lpstr>
      <vt:lpstr>Non CE3: Intra mode coding of non-MPM modes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Saverio Blasi</cp:lastModifiedBy>
  <cp:revision>388</cp:revision>
  <dcterms:created xsi:type="dcterms:W3CDTF">2015-07-17T14:38:31Z</dcterms:created>
  <dcterms:modified xsi:type="dcterms:W3CDTF">2019-07-05T14:42:12Z</dcterms:modified>
</cp:coreProperties>
</file>