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326" r:id="rId3"/>
    <p:sldId id="327" r:id="rId4"/>
    <p:sldId id="325" r:id="rId5"/>
    <p:sldId id="328" r:id="rId6"/>
    <p:sldId id="329" r:id="rId7"/>
    <p:sldId id="293" r:id="rId8"/>
    <p:sldId id="28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3D2E"/>
    <a:srgbClr val="000000"/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45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851D17D6-13B7-4A8D-88B0-007964A1A4CB}" type="datetime1">
              <a:rPr lang="en-US" smtClean="0"/>
              <a:t>7/3/2019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A0CF0-A320-4423-81CD-58AE6F94CE0C}" type="datetime1">
              <a:rPr lang="en-US" smtClean="0"/>
              <a:t>7/3/2019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322C73F-1C13-494F-A104-3D372CA0782A}" type="datetime1">
              <a:rPr lang="en-US" smtClean="0"/>
              <a:t>7/3/2019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99644B7-A591-46CB-8A0C-A20811AEDACA}" type="datetime1">
              <a:rPr lang="en-US" smtClean="0"/>
              <a:t>7/3/2019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EBF6322-B492-435B-A260-6DBE977FBF28}" type="datetime1">
              <a:rPr lang="en-US" smtClean="0"/>
              <a:t>7/3/2019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Excel_Worksheet1.xls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1" y="2184698"/>
            <a:ext cx="8093641" cy="185184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JVET-O0505</a:t>
            </a:r>
            <a:r>
              <a:rPr lang="en-CA" sz="3200" dirty="0" smtClean="0"/>
              <a:t> 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CA" sz="1800" dirty="0" smtClean="0"/>
              <a:t>Non-CE9: </a:t>
            </a:r>
            <a:r>
              <a:rPr lang="en-US" sz="1800" b="0" dirty="0"/>
              <a:t>Simplifying BDOF early termination related cost calculations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42272"/>
            <a:ext cx="7772400" cy="790831"/>
          </a:xfrm>
        </p:spPr>
        <p:txBody>
          <a:bodyPr>
            <a:normAutofit/>
          </a:bodyPr>
          <a:lstStyle/>
          <a:p>
            <a:r>
              <a:rPr lang="en-US" dirty="0" smtClean="0"/>
              <a:t>S. Sethuraman</a:t>
            </a:r>
          </a:p>
          <a:p>
            <a:r>
              <a:rPr lang="en-US" dirty="0" smtClean="0"/>
              <a:t>Ittiam Systems</a:t>
            </a:r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02408"/>
            <a:ext cx="8229600" cy="5023758"/>
          </a:xfrm>
        </p:spPr>
        <p:txBody>
          <a:bodyPr/>
          <a:lstStyle/>
          <a:p>
            <a:r>
              <a:rPr lang="en-US" dirty="0" smtClean="0"/>
              <a:t>Current method</a:t>
            </a:r>
          </a:p>
          <a:p>
            <a:pPr lvl="1"/>
            <a:r>
              <a:rPr lang="en-US" dirty="0" smtClean="0"/>
              <a:t>Sub-block level early termination with 4-per sample threshold</a:t>
            </a:r>
          </a:p>
          <a:p>
            <a:pPr lvl="1"/>
            <a:r>
              <a:rPr lang="en-US" dirty="0" smtClean="0"/>
              <a:t>4x4 level early termination with 8-per sample threshold</a:t>
            </a:r>
          </a:p>
          <a:p>
            <a:pPr lvl="1"/>
            <a:endParaRPr lang="en-US" dirty="0"/>
          </a:p>
          <a:p>
            <a:r>
              <a:rPr lang="en-US" dirty="0" smtClean="0"/>
              <a:t>Drawbacks</a:t>
            </a:r>
          </a:p>
          <a:p>
            <a:pPr lvl="1"/>
            <a:r>
              <a:rPr lang="en-US" dirty="0" smtClean="0"/>
              <a:t>Performed between final MC samples from each reference</a:t>
            </a:r>
          </a:p>
          <a:p>
            <a:pPr lvl="2"/>
            <a:r>
              <a:rPr lang="en-US" dirty="0" smtClean="0"/>
              <a:t>Too late for gating the optical flow estimation related computations</a:t>
            </a:r>
          </a:p>
          <a:p>
            <a:pPr lvl="1"/>
            <a:r>
              <a:rPr lang="en-US" dirty="0" smtClean="0"/>
              <a:t>4x4 level SAD computations themselves increase the average </a:t>
            </a:r>
            <a:r>
              <a:rPr lang="en-US" dirty="0" err="1" smtClean="0"/>
              <a:t>EncT</a:t>
            </a:r>
            <a:r>
              <a:rPr lang="en-US" dirty="0" smtClean="0"/>
              <a:t>/</a:t>
            </a:r>
            <a:r>
              <a:rPr lang="en-US" dirty="0" err="1" smtClean="0"/>
              <a:t>DecT</a:t>
            </a:r>
            <a:endParaRPr lang="en-US" dirty="0" smtClean="0"/>
          </a:p>
          <a:p>
            <a:pPr lvl="2"/>
            <a:endParaRPr lang="en-US" dirty="0"/>
          </a:p>
          <a:p>
            <a:r>
              <a:rPr lang="en-US" dirty="0" smtClean="0"/>
              <a:t>Use of costs computed during DMVR for early termination were proposed at the last meeting and are studied in CE9-1</a:t>
            </a:r>
          </a:p>
          <a:p>
            <a:pPr lvl="1"/>
            <a:r>
              <a:rPr lang="en-US" dirty="0" smtClean="0"/>
              <a:t>At the last meeting, it was expressed that having some early termination for BDOF for the cases when DMVR is turned off at the SPS or lower level is preferable</a:t>
            </a:r>
            <a:r>
              <a:rPr lang="en-US" dirty="0"/>
              <a:t> </a:t>
            </a:r>
            <a:r>
              <a:rPr lang="en-US" dirty="0" smtClean="0"/>
              <a:t>to get average </a:t>
            </a:r>
            <a:r>
              <a:rPr lang="en-US" dirty="0" err="1" smtClean="0"/>
              <a:t>DecT</a:t>
            </a:r>
            <a:r>
              <a:rPr lang="en-US" dirty="0" smtClean="0"/>
              <a:t> reduction for those cases as well</a:t>
            </a:r>
          </a:p>
          <a:p>
            <a:pPr lvl="1"/>
            <a:endParaRPr lang="en-US" dirty="0"/>
          </a:p>
          <a:p>
            <a:r>
              <a:rPr lang="en-US" dirty="0" smtClean="0"/>
              <a:t>Hardware experts did not want a SAD execution unit dedicated to the BDOF pipeline stage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termination for BDOF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904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53682"/>
                <a:ext cx="8229600" cy="4972483"/>
              </a:xfrm>
            </p:spPr>
            <p:txBody>
              <a:bodyPr/>
              <a:lstStyle/>
              <a:p>
                <a:r>
                  <a:rPr lang="en-US" dirty="0" smtClean="0"/>
                  <a:t>When current CU is eligible to perform both DMVR and BDOF,</a:t>
                </a:r>
              </a:p>
              <a:p>
                <a:pPr lvl="1"/>
                <a:r>
                  <a:rPr lang="en-US" dirty="0" smtClean="0"/>
                  <a:t>Use </a:t>
                </a:r>
                <a:r>
                  <a:rPr lang="en-US" dirty="0"/>
                  <a:t>costs computed for DMVR using bilinear interpolated samples to perform early termination for BDOF</a:t>
                </a:r>
              </a:p>
              <a:p>
                <a:pPr lvl="2"/>
                <a:r>
                  <a:rPr lang="en-US" dirty="0"/>
                  <a:t>Case when the delta MV falls on the boundary of the refinement range</a:t>
                </a:r>
              </a:p>
              <a:p>
                <a:pPr lvl="3"/>
                <a:r>
                  <a:rPr lang="en-US" dirty="0"/>
                  <a:t>Use the evaluated SAD cost corresponding to </a:t>
                </a:r>
                <a:r>
                  <a:rPr lang="en-US" dirty="0" smtClean="0"/>
                  <a:t>that refinement position</a:t>
                </a:r>
                <a:endParaRPr lang="en-US" dirty="0"/>
              </a:p>
              <a:p>
                <a:pPr lvl="2"/>
                <a:r>
                  <a:rPr lang="en-US" dirty="0"/>
                  <a:t>Case when parametric error surface based refined MV is obtained</a:t>
                </a:r>
              </a:p>
              <a:p>
                <a:pPr lvl="3"/>
                <a:r>
                  <a:rPr lang="en-US" dirty="0"/>
                  <a:t>Compute a derived cost using the same </a:t>
                </a:r>
                <a:r>
                  <a:rPr lang="en-US" dirty="0" err="1"/>
                  <a:t>parameteric</a:t>
                </a:r>
                <a:r>
                  <a:rPr lang="en-US" dirty="0"/>
                  <a:t> error surface using the following:</a:t>
                </a:r>
              </a:p>
              <a:p>
                <a:pPr lvl="4"/>
                <a14:m>
                  <m:oMath xmlns:m="http://schemas.openxmlformats.org/officeDocument/2006/math">
                    <m:r>
                      <a:rPr lang="en-CA" sz="1600" i="1">
                        <a:latin typeface="Cambria Math" panose="02040503050406030204" pitchFamily="18" charset="0"/>
                      </a:rPr>
                      <m:t>𝐷𝑒𝑟𝑖𝑣𝑒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𝐶𝑜𝑠𝑡</m:t>
                        </m:r>
                      </m:sub>
                    </m:sSub>
                    <m:r>
                      <a:rPr lang="en-CA" sz="1600">
                        <a:latin typeface="Cambria Math" panose="02040503050406030204" pitchFamily="18" charset="0"/>
                      </a:rPr>
                      <m:t>=</m:t>
                    </m:r>
                    <m:r>
                      <a:rPr lang="en-CA" sz="1600" i="1">
                        <a:latin typeface="Cambria Math" panose="02040503050406030204" pitchFamily="18" charset="0"/>
                      </a:rPr>
                      <m:t>𝐸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600">
                            <a:latin typeface="Cambria Math" panose="02040503050406030204" pitchFamily="18" charset="0"/>
                          </a:rPr>
                          <m:t>0,0</m:t>
                        </m:r>
                      </m:e>
                    </m:d>
                    <m:r>
                      <a:rPr lang="en-CA" sz="16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CA" sz="160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0∗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600" i="1">
                                <a:latin typeface="Cambria Math" panose="02040503050406030204" pitchFamily="18" charset="0"/>
                              </a:rPr>
                              <m:t>𝐸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6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CA" sz="1600">
                                    <a:latin typeface="Cambria Math" panose="02040503050406030204" pitchFamily="18" charset="0"/>
                                  </a:rPr>
                                  <m:t>1,0</m:t>
                                </m:r>
                              </m:e>
                            </m:d>
                            <m:r>
                              <a:rPr lang="en-CA" sz="16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CA" sz="1600" i="1">
                                <a:latin typeface="Cambria Math" panose="02040503050406030204" pitchFamily="18" charset="0"/>
                              </a:rPr>
                              <m:t>𝐸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600">
                                    <a:latin typeface="Cambria Math" panose="02040503050406030204" pitchFamily="18" charset="0"/>
                                  </a:rPr>
                                  <m:t>1,0</m:t>
                                </m:r>
                              </m:e>
                            </m:d>
                          </m:e>
                        </m:d>
                      </m:num>
                      <m:den>
                        <m:r>
                          <a:rPr lang="en-CA" sz="16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CA" sz="16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CA" sz="160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0∗</m:t>
                        </m:r>
                        <m:r>
                          <a:rPr lang="en-CA" sz="160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𝐸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600">
                                <a:latin typeface="Cambria Math" panose="02040503050406030204" pitchFamily="18" charset="0"/>
                              </a:rPr>
                              <m:t>0,</m:t>
                            </m:r>
                            <m:r>
                              <a:rPr lang="en-CA" sz="16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CA" sz="160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𝐸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600">
                                <a:latin typeface="Cambria Math" panose="02040503050406030204" pitchFamily="18" charset="0"/>
                              </a:rPr>
                              <m:t>0,1</m:t>
                            </m:r>
                          </m:e>
                        </m:d>
                        <m:r>
                          <a:rPr lang="en-CA" sz="160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CA" sz="16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sz="1600" dirty="0"/>
              </a:p>
              <a:p>
                <a:pPr marL="1371600" lvl="4" indent="0">
                  <a:buNone/>
                </a:pPr>
                <a:r>
                  <a:rPr lang="en-US" dirty="0" smtClean="0"/>
                  <a:t>Where </a:t>
                </a:r>
                <a:r>
                  <a:rPr lang="en-US" dirty="0"/>
                  <a:t>E(</a:t>
                </a:r>
                <a:r>
                  <a:rPr lang="en-US" dirty="0" err="1"/>
                  <a:t>x,y</a:t>
                </a:r>
                <a:r>
                  <a:rPr lang="en-US" dirty="0"/>
                  <a:t>) are the evaluated integer delta MV SAD costs, (x0, y0) corresponds to the sub-pixel </a:t>
                </a:r>
                <a:r>
                  <a:rPr lang="en-US" dirty="0" smtClean="0"/>
                  <a:t>accurate delta </a:t>
                </a:r>
                <a:r>
                  <a:rPr lang="en-US" dirty="0"/>
                  <a:t>MV obtained using error surface</a:t>
                </a:r>
              </a:p>
              <a:p>
                <a:pPr lvl="1"/>
                <a:endParaRPr lang="en-US" dirty="0"/>
              </a:p>
              <a:p>
                <a:r>
                  <a:rPr lang="en-US" dirty="0" smtClean="0"/>
                  <a:t>When current CU is not eligible to perform DMVR, but eligible to perform BDOF,</a:t>
                </a:r>
              </a:p>
              <a:p>
                <a:pPr lvl="1"/>
                <a:r>
                  <a:rPr lang="en-US" dirty="0" smtClean="0"/>
                  <a:t>Compute early termination cost using the integer grid reconstructed reference sample values closest to the desired sub-pixel accurate sample positions</a:t>
                </a:r>
              </a:p>
              <a:p>
                <a:pPr lvl="1"/>
                <a:r>
                  <a:rPr lang="en-US" dirty="0" smtClean="0"/>
                  <a:t>Compare against a threshold that is slightly higher than the threshold value used with DMVR cost (5 per sample instead of 4 per sample) </a:t>
                </a:r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53682"/>
                <a:ext cx="8229600" cy="4972483"/>
              </a:xfrm>
              <a:blipFill rotWithShape="0">
                <a:blip r:embed="rId2"/>
                <a:stretch>
                  <a:fillRect l="-444" t="-613" r="-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863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0100"/>
            <a:ext cx="8229600" cy="5126065"/>
          </a:xfrm>
        </p:spPr>
        <p:txBody>
          <a:bodyPr/>
          <a:lstStyle/>
          <a:p>
            <a:r>
              <a:rPr lang="en-US" dirty="0" smtClean="0"/>
              <a:t>Bit-depth used is 10-bits and </a:t>
            </a:r>
            <a:r>
              <a:rPr lang="en-US" dirty="0"/>
              <a:t>a</a:t>
            </a:r>
            <a:r>
              <a:rPr lang="en-US" dirty="0" smtClean="0"/>
              <a:t>lternate row SAD is used to align with DMVR</a:t>
            </a:r>
          </a:p>
          <a:p>
            <a:r>
              <a:rPr lang="en-US" dirty="0" smtClean="0"/>
              <a:t>No need for a dedicated SAD computation unit for BDOF</a:t>
            </a:r>
          </a:p>
          <a:p>
            <a:r>
              <a:rPr lang="en-US" dirty="0" smtClean="0"/>
              <a:t>BDOF can be clock-gated in hardware based on cost computed in DMVR pipeline stage</a:t>
            </a:r>
          </a:p>
          <a:p>
            <a:pPr lvl="1"/>
            <a:r>
              <a:rPr lang="en-US" dirty="0" smtClean="0"/>
              <a:t>Average power reduction</a:t>
            </a:r>
          </a:p>
          <a:p>
            <a:r>
              <a:rPr lang="en-US" dirty="0" smtClean="0"/>
              <a:t>Software implementations get almost the same savings as with earlier two-level early exit check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564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79320"/>
            <a:ext cx="8229600" cy="4946845"/>
          </a:xfrm>
        </p:spPr>
        <p:txBody>
          <a:bodyPr/>
          <a:lstStyle/>
          <a:p>
            <a:r>
              <a:rPr lang="en-US" dirty="0" smtClean="0"/>
              <a:t>4x4 level early termination for BDOF is </a:t>
            </a:r>
            <a:r>
              <a:rPr lang="en-US" dirty="0" err="1" smtClean="0"/>
              <a:t>diabled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 small BDRATE gain is seen due to the disabling of the 4x4 level early termination</a:t>
            </a:r>
          </a:p>
          <a:p>
            <a:r>
              <a:rPr lang="en-US" dirty="0" smtClean="0"/>
              <a:t>No appreciable change in </a:t>
            </a:r>
            <a:r>
              <a:rPr lang="en-US" dirty="0" err="1" smtClean="0"/>
              <a:t>DecT</a:t>
            </a:r>
            <a:r>
              <a:rPr lang="en-US" dirty="0" smtClean="0"/>
              <a:t>/</a:t>
            </a:r>
            <a:r>
              <a:rPr lang="en-US" dirty="0" err="1" smtClean="0"/>
              <a:t>EncT</a:t>
            </a:r>
            <a:r>
              <a:rPr lang="en-US" dirty="0" smtClean="0"/>
              <a:t> ratios (</a:t>
            </a:r>
            <a:r>
              <a:rPr lang="en-US" dirty="0" err="1" smtClean="0"/>
              <a:t>EncT</a:t>
            </a:r>
            <a:r>
              <a:rPr lang="en-US" dirty="0" smtClean="0"/>
              <a:t> reduces due to removal of 4x4 level early termination that is not optimized well currently)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Test-1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0256198"/>
              </p:ext>
            </p:extLst>
          </p:nvPr>
        </p:nvGraphicFramePr>
        <p:xfrm>
          <a:off x="1580972" y="1837345"/>
          <a:ext cx="5537675" cy="3018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Worksheet" r:id="rId4" imgW="3779224" imgH="2092929" progId="Excel.Sheet.12">
                  <p:embed/>
                </p:oleObj>
              </mc:Choice>
              <mc:Fallback>
                <p:oleObj name="Worksheet" r:id="rId4" imgW="3779224" imgH="2092929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0972" y="1837345"/>
                        <a:ext cx="5537675" cy="30186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7184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79232"/>
            <a:ext cx="8458200" cy="5574322"/>
          </a:xfrm>
        </p:spPr>
        <p:txBody>
          <a:bodyPr/>
          <a:lstStyle/>
          <a:p>
            <a:r>
              <a:rPr lang="en-US" dirty="0" smtClean="0"/>
              <a:t>In this test, the 4x4 early termination check is performed using the same set of samples used for performing the 16x16 early termination check</a:t>
            </a:r>
          </a:p>
          <a:p>
            <a:pPr lvl="1"/>
            <a:r>
              <a:rPr lang="en-US" dirty="0" smtClean="0"/>
              <a:t>DMVR + BDOF – Bilinear interpolated samples corresponding to refined MV (Threshold value – 8 per sample)</a:t>
            </a:r>
          </a:p>
          <a:p>
            <a:pPr lvl="1"/>
            <a:r>
              <a:rPr lang="en-US" dirty="0" smtClean="0"/>
              <a:t>BDOF-only – Integer grid reconstructed reference samples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A small BDRATE loss is seen; </a:t>
            </a:r>
            <a:r>
              <a:rPr lang="en-US" dirty="0" err="1" smtClean="0"/>
              <a:t>DecT</a:t>
            </a:r>
            <a:r>
              <a:rPr lang="en-US" dirty="0" smtClean="0"/>
              <a:t>/</a:t>
            </a:r>
            <a:r>
              <a:rPr lang="en-US" dirty="0" err="1" smtClean="0"/>
              <a:t>EncT</a:t>
            </a:r>
            <a:r>
              <a:rPr lang="en-US" dirty="0" smtClean="0"/>
              <a:t> are further reduced relative to VTM5</a:t>
            </a:r>
          </a:p>
          <a:p>
            <a:r>
              <a:rPr lang="en-US" dirty="0" smtClean="0"/>
              <a:t>However, requires hardware execution units to support 4x4 level accumulation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3429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Test-2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69876" y="2479407"/>
            <a:ext cx="1350878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9933928"/>
              </p:ext>
            </p:extLst>
          </p:nvPr>
        </p:nvGraphicFramePr>
        <p:xfrm>
          <a:off x="1602276" y="2355606"/>
          <a:ext cx="5783262" cy="31626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Worksheet" r:id="rId3" imgW="3794535" imgH="2075065" progId="Excel.Sheet.12">
                  <p:embed/>
                </p:oleObj>
              </mc:Choice>
              <mc:Fallback>
                <p:oleObj name="Worksheet" r:id="rId3" imgW="3794535" imgH="207506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2276" y="2355606"/>
                        <a:ext cx="5783262" cy="31626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8936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2724"/>
            <a:ext cx="8229600" cy="5082746"/>
          </a:xfrm>
        </p:spPr>
        <p:txBody>
          <a:bodyPr/>
          <a:lstStyle/>
          <a:p>
            <a:r>
              <a:rPr lang="en-US" dirty="0" smtClean="0"/>
              <a:t>Use of integer grid reconstructed reference sample values for performing BDOF early termination  is proposed when a current CU is not eligible to perform DMVR</a:t>
            </a:r>
          </a:p>
          <a:p>
            <a:pPr lvl="1"/>
            <a:r>
              <a:rPr lang="en-US" dirty="0" smtClean="0"/>
              <a:t>Facilitates re-use of DMVR cost computation units; eliminates need for any cost computation unit within BDOF pipeline stage</a:t>
            </a:r>
          </a:p>
          <a:p>
            <a:r>
              <a:rPr lang="en-US" dirty="0" smtClean="0"/>
              <a:t>It uses CE9-1.5b path when a current CU is eligible to perform both DMVR and BDOF</a:t>
            </a:r>
          </a:p>
          <a:p>
            <a:endParaRPr lang="en-US" dirty="0"/>
          </a:p>
          <a:p>
            <a:r>
              <a:rPr lang="en-US" dirty="0" smtClean="0"/>
              <a:t>Results indicate that there is a small BD-RATE impact with a good average decoding time reduction (on par with earlier 2-level early termination check)</a:t>
            </a:r>
          </a:p>
          <a:p>
            <a:pPr lvl="1"/>
            <a:r>
              <a:rPr lang="en-US" dirty="0" smtClean="0"/>
              <a:t>Additional average decoding time reduction in Test-2 with 4x4 level early termination</a:t>
            </a:r>
          </a:p>
          <a:p>
            <a:endParaRPr lang="en-US" dirty="0"/>
          </a:p>
          <a:p>
            <a:r>
              <a:rPr lang="en-US" dirty="0" smtClean="0"/>
              <a:t>Allows saving average power as decision is known ahead of time in hardware</a:t>
            </a:r>
          </a:p>
          <a:p>
            <a:endParaRPr lang="en-US" dirty="0"/>
          </a:p>
          <a:p>
            <a:r>
              <a:rPr lang="en-US" dirty="0" smtClean="0"/>
              <a:t>It is requested that this method be further studied in CE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21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669058"/>
            <a:ext cx="7772400" cy="83138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Thanks </a:t>
            </a:r>
            <a:r>
              <a:rPr lang="en-US" smtClean="0"/>
              <a:t>to KDDI for </a:t>
            </a:r>
            <a:r>
              <a:rPr lang="en-US" dirty="0" smtClean="0"/>
              <a:t>Cross-checking!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19345</TotalTime>
  <Words>521</Words>
  <Application>Microsoft Office PowerPoint</Application>
  <PresentationFormat>On-screen Show (4:3)</PresentationFormat>
  <Paragraphs>91</Paragraphs>
  <Slides>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Cambria Math</vt:lpstr>
      <vt:lpstr>Wingdings</vt:lpstr>
      <vt:lpstr>Ittiam Template</vt:lpstr>
      <vt:lpstr>Worksheet</vt:lpstr>
      <vt:lpstr>Microsoft Excel Worksheet</vt:lpstr>
      <vt:lpstr>JVET-O0505  Non-CE9: Simplifying BDOF early termination related cost calculations</vt:lpstr>
      <vt:lpstr>Early termination for BDOF</vt:lpstr>
      <vt:lpstr>Proposed solution</vt:lpstr>
      <vt:lpstr>Benefits</vt:lpstr>
      <vt:lpstr>Test-1</vt:lpstr>
      <vt:lpstr>Test-2</vt:lpstr>
      <vt:lpstr>Conclusions</vt:lpstr>
      <vt:lpstr>Thanks to KDDI for Cross-checking!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222</cp:revision>
  <dcterms:created xsi:type="dcterms:W3CDTF">2018-06-26T03:17:57Z</dcterms:created>
  <dcterms:modified xsi:type="dcterms:W3CDTF">2019-07-03T12:53:17Z</dcterms:modified>
</cp:coreProperties>
</file>