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5"/>
  </p:notesMasterIdLst>
  <p:handoutMasterIdLst>
    <p:handoutMasterId r:id="rId16"/>
  </p:handoutMasterIdLst>
  <p:sldIdLst>
    <p:sldId id="441" r:id="rId6"/>
    <p:sldId id="418" r:id="rId7"/>
    <p:sldId id="452" r:id="rId8"/>
    <p:sldId id="454" r:id="rId9"/>
    <p:sldId id="453" r:id="rId10"/>
    <p:sldId id="455" r:id="rId11"/>
    <p:sldId id="456" r:id="rId12"/>
    <p:sldId id="457" r:id="rId13"/>
    <p:sldId id="451" r:id="rId14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56" d="100"/>
          <a:sy n="56" d="100"/>
        </p:scale>
        <p:origin x="48" y="49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6086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14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640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03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765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269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486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710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5563049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Non-CE4: </a:t>
            </a:r>
          </a:p>
          <a:p>
            <a:r>
              <a:rPr lang="en-US" sz="3200" dirty="0">
                <a:solidFill>
                  <a:schemeClr val="bg1"/>
                </a:solidFill>
              </a:rPr>
              <a:t>Affine and sub-block modes coding clean-up</a:t>
            </a:r>
            <a:endParaRPr lang="en-US" sz="24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18354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Problem statement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614927"/>
            <a:ext cx="8193083" cy="372083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800" dirty="0">
                <a:latin typeface="Century Gothic" panose="020B0502020202020204" pitchFamily="34" charset="0"/>
              </a:rPr>
              <a:t> In VTM-5.0, sub-block mode is used to signal both </a:t>
            </a:r>
            <a:r>
              <a:rPr lang="en-GB" sz="2800" dirty="0" err="1">
                <a:latin typeface="Century Gothic" panose="020B0502020202020204" pitchFamily="34" charset="0"/>
              </a:rPr>
              <a:t>SbTMVP</a:t>
            </a:r>
            <a:r>
              <a:rPr lang="en-GB" sz="2800" dirty="0">
                <a:latin typeface="Century Gothic" panose="020B0502020202020204" pitchFamily="34" charset="0"/>
              </a:rPr>
              <a:t> and affine modes: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r>
              <a:rPr lang="en-US" dirty="0"/>
              <a:t>From “7.3.7.7 Merge data syntax”: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8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8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00ADEE"/>
              </a:buClr>
              <a:buNone/>
            </a:pPr>
            <a:r>
              <a:rPr lang="en-US" dirty="0"/>
              <a:t>From “7.3.7.5 Coding unit syntax”:</a:t>
            </a: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US" dirty="0"/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US" sz="2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400" dirty="0">
                <a:latin typeface="Century Gothic" panose="020B0502020202020204" pitchFamily="34" charset="0"/>
              </a:rPr>
              <a:t>but </a:t>
            </a:r>
            <a:r>
              <a:rPr lang="en-CA" b="1" dirty="0" err="1"/>
              <a:t>merge_subblock_flag</a:t>
            </a:r>
            <a:r>
              <a:rPr lang="en-CA" b="1" dirty="0"/>
              <a:t> </a:t>
            </a:r>
            <a:r>
              <a:rPr lang="en-CA" sz="2400" dirty="0">
                <a:latin typeface="Century Gothic" panose="020B0502020202020204" pitchFamily="34" charset="0"/>
              </a:rPr>
              <a:t>and</a:t>
            </a:r>
            <a:r>
              <a:rPr lang="en-CA" b="1" dirty="0"/>
              <a:t> </a:t>
            </a:r>
            <a:r>
              <a:rPr lang="fr-FR" b="1" dirty="0" err="1"/>
              <a:t>inter_affine_flag</a:t>
            </a:r>
            <a:r>
              <a:rPr lang="fr-FR" b="1" dirty="0"/>
              <a:t> </a:t>
            </a:r>
            <a:r>
              <a:rPr lang="fr-FR" sz="2400" dirty="0" err="1">
                <a:latin typeface="Century Gothic" panose="020B0502020202020204" pitchFamily="34" charset="0"/>
              </a:rPr>
              <a:t>actually</a:t>
            </a:r>
            <a:r>
              <a:rPr lang="fr-FR" sz="2400" dirty="0">
                <a:latin typeface="Century Gothic" panose="020B0502020202020204" pitchFamily="34" charset="0"/>
              </a:rPr>
              <a:t> </a:t>
            </a:r>
            <a:r>
              <a:rPr lang="fr-FR" sz="2400" dirty="0" err="1">
                <a:latin typeface="Century Gothic" panose="020B0502020202020204" pitchFamily="34" charset="0"/>
              </a:rPr>
              <a:t>both</a:t>
            </a:r>
            <a:r>
              <a:rPr lang="fr-FR" sz="2400" dirty="0">
                <a:latin typeface="Century Gothic" panose="020B0502020202020204" pitchFamily="34" charset="0"/>
              </a:rPr>
              <a:t> use the </a:t>
            </a:r>
            <a:r>
              <a:rPr lang="fr-FR" sz="2400" dirty="0" err="1">
                <a:latin typeface="Century Gothic" panose="020B0502020202020204" pitchFamily="34" charset="0"/>
              </a:rPr>
              <a:t>same</a:t>
            </a:r>
            <a:r>
              <a:rPr lang="fr-FR" sz="2400" dirty="0">
                <a:latin typeface="Century Gothic" panose="020B0502020202020204" pitchFamily="34" charset="0"/>
              </a:rPr>
              <a:t> affine flag </a:t>
            </a:r>
            <a:r>
              <a:rPr lang="fr-FR" sz="2400" dirty="0" err="1">
                <a:latin typeface="Century Gothic" panose="020B0502020202020204" pitchFamily="34" charset="0"/>
              </a:rPr>
              <a:t>coding</a:t>
            </a:r>
            <a:r>
              <a:rPr lang="fr-FR" sz="2400" dirty="0">
                <a:latin typeface="Century Gothic" panose="020B0502020202020204" pitchFamily="34" charset="0"/>
              </a:rPr>
              <a:t> </a:t>
            </a:r>
            <a:r>
              <a:rPr lang="fr-FR" sz="2400" dirty="0" err="1">
                <a:latin typeface="Century Gothic" panose="020B0502020202020204" pitchFamily="34" charset="0"/>
              </a:rPr>
              <a:t>context</a:t>
            </a:r>
            <a:r>
              <a:rPr lang="fr-FR" sz="2400" dirty="0">
                <a:latin typeface="Century Gothic" panose="020B0502020202020204" pitchFamily="34" charset="0"/>
              </a:rPr>
              <a:t>.</a:t>
            </a:r>
            <a:endParaRPr lang="en-GB" sz="2400" dirty="0">
              <a:latin typeface="Century Gothic" panose="020B0502020202020204" pitchFamily="34" charset="0"/>
            </a:endParaRPr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US" dirty="0"/>
          </a:p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544CDF6-8563-4D62-AC43-3401395BB4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119353"/>
              </p:ext>
            </p:extLst>
          </p:nvPr>
        </p:nvGraphicFramePr>
        <p:xfrm>
          <a:off x="109477" y="2052144"/>
          <a:ext cx="8925047" cy="487680"/>
        </p:xfrm>
        <a:graphic>
          <a:graphicData uri="http://schemas.openxmlformats.org/drawingml/2006/table">
            <a:tbl>
              <a:tblPr/>
              <a:tblGrid>
                <a:gridCol w="7791708">
                  <a:extLst>
                    <a:ext uri="{9D8B030D-6E8A-4147-A177-3AD203B41FA5}">
                      <a16:colId xmlns:a16="http://schemas.microsoft.com/office/drawing/2014/main" val="1369380536"/>
                    </a:ext>
                  </a:extLst>
                </a:gridCol>
                <a:gridCol w="1133339">
                  <a:extLst>
                    <a:ext uri="{9D8B030D-6E8A-4147-A177-3AD203B41FA5}">
                      <a16:colId xmlns:a16="http://schemas.microsoft.com/office/drawing/2014/main" val="4102394750"/>
                    </a:ext>
                  </a:extLst>
                </a:gridCol>
              </a:tblGrid>
              <a:tr h="2436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if(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MaxNumSubblockMergeCand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&gt; 0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&gt;= 8 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&gt;= 8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9646" marR="109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9646" marR="109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95920"/>
                  </a:ext>
                </a:extLst>
              </a:tr>
              <a:tr h="24365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merge_subblock_flag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x0 ][ y0 ]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9646" marR="109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109646" marR="1096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78327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38C1C83-5FF7-4963-AD88-D892575501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485939"/>
              </p:ext>
            </p:extLst>
          </p:nvPr>
        </p:nvGraphicFramePr>
        <p:xfrm>
          <a:off x="109476" y="3153214"/>
          <a:ext cx="8925048" cy="487680"/>
        </p:xfrm>
        <a:graphic>
          <a:graphicData uri="http://schemas.openxmlformats.org/drawingml/2006/table">
            <a:tbl>
              <a:tblPr/>
              <a:tblGrid>
                <a:gridCol w="7791708">
                  <a:extLst>
                    <a:ext uri="{9D8B030D-6E8A-4147-A177-3AD203B41FA5}">
                      <a16:colId xmlns:a16="http://schemas.microsoft.com/office/drawing/2014/main" val="4003030959"/>
                    </a:ext>
                  </a:extLst>
                </a:gridCol>
                <a:gridCol w="1133340">
                  <a:extLst>
                    <a:ext uri="{9D8B030D-6E8A-4147-A177-3AD203B41FA5}">
                      <a16:colId xmlns:a16="http://schemas.microsoft.com/office/drawing/2014/main" val="4195894882"/>
                    </a:ext>
                  </a:extLst>
                </a:gridCol>
              </a:tblGrid>
              <a:tr h="2438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sps_affine_enabled_flag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cbWidth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&gt;= 16  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cbHeight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&gt;= 16 ) {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3879858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fr-FR" sz="1600" b="1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inter_affine_flag</a:t>
                      </a:r>
                      <a:r>
                        <a:rPr lang="fr-FR" sz="16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x0 ][ y0 ]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2995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862100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Solutions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800" dirty="0">
                <a:latin typeface="Century Gothic" panose="020B0502020202020204" pitchFamily="34" charset="0"/>
              </a:rPr>
              <a:t>To avoid mix between affine and </a:t>
            </a:r>
            <a:r>
              <a:rPr lang="en-GB" sz="2800" dirty="0" err="1">
                <a:latin typeface="Century Gothic" panose="020B0502020202020204" pitchFamily="34" charset="0"/>
              </a:rPr>
              <a:t>SbTMVP</a:t>
            </a:r>
            <a:r>
              <a:rPr lang="en-GB" sz="2800" dirty="0">
                <a:latin typeface="Century Gothic" panose="020B0502020202020204" pitchFamily="34" charset="0"/>
              </a:rPr>
              <a:t> coding, it is proposed to use separate CABAC contexts (test 1):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dirty="0">
                <a:latin typeface="Century Gothic" panose="020B0502020202020204" pitchFamily="34" charset="0"/>
              </a:rPr>
              <a:t>the function</a:t>
            </a:r>
            <a:r>
              <a:rPr lang="en-US" dirty="0"/>
              <a:t> </a:t>
            </a:r>
            <a:r>
              <a:rPr lang="en-US" b="1" dirty="0" err="1"/>
              <a:t>subblock_merge_flag</a:t>
            </a:r>
            <a:r>
              <a:rPr lang="en-US" b="1" dirty="0"/>
              <a:t>() </a:t>
            </a:r>
            <a:r>
              <a:rPr lang="en-US" dirty="0">
                <a:latin typeface="Century Gothic" panose="020B0502020202020204" pitchFamily="34" charset="0"/>
              </a:rPr>
              <a:t>is transformed from: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500" dirty="0">
                <a:latin typeface="Century Gothic" panose="020B0502020202020204" pitchFamily="34" charset="0"/>
              </a:rPr>
              <a:t>To:</a:t>
            </a:r>
          </a:p>
          <a:p>
            <a:pPr marL="342900" lvl="1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5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7AF538C-2031-4ED9-AA00-C558A9890C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300999"/>
              </p:ext>
            </p:extLst>
          </p:nvPr>
        </p:nvGraphicFramePr>
        <p:xfrm>
          <a:off x="1294765" y="2700803"/>
          <a:ext cx="5937250" cy="599440"/>
        </p:xfrm>
        <a:graphic>
          <a:graphicData uri="http://schemas.openxmlformats.org/drawingml/2006/table">
            <a:tbl>
              <a:tblPr firstRow="1" firstCol="1" bandRow="1"/>
              <a:tblGrid>
                <a:gridCol w="5937250">
                  <a:extLst>
                    <a:ext uri="{9D8B030D-6E8A-4147-A177-3AD203B41FA5}">
                      <a16:colId xmlns:a16="http://schemas.microsoft.com/office/drawing/2014/main" val="4183136056"/>
                    </a:ext>
                  </a:extLst>
                </a:gridCol>
              </a:tblGrid>
              <a:tr h="59944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unsigned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=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DeriveCtx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::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CtxAffineFlag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(cu);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cu.affine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m_BinDecoder.decodeBin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::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AffineFlag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));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144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75489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FDA4715-7AD5-454A-B84D-A9983088E1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452607"/>
              </p:ext>
            </p:extLst>
          </p:nvPr>
        </p:nvGraphicFramePr>
        <p:xfrm>
          <a:off x="1294765" y="3866728"/>
          <a:ext cx="5937250" cy="607060"/>
        </p:xfrm>
        <a:graphic>
          <a:graphicData uri="http://schemas.openxmlformats.org/drawingml/2006/table">
            <a:tbl>
              <a:tblPr firstRow="1" firstCol="1" bandRow="1"/>
              <a:tblGrid>
                <a:gridCol w="5937250">
                  <a:extLst>
                    <a:ext uri="{9D8B030D-6E8A-4147-A177-3AD203B41FA5}">
                      <a16:colId xmlns:a16="http://schemas.microsoft.com/office/drawing/2014/main" val="41776060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unsigned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=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DeriveCtx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::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CtxSubblockFlag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(cu);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cu.subblock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m_BinDecoder.decodeBin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::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SubblockFlag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));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077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582828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Solutions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800" dirty="0">
                <a:latin typeface="Century Gothic" panose="020B0502020202020204" pitchFamily="34" charset="0"/>
              </a:rPr>
              <a:t>To further remove dependencies, the affine and sub-block flag coding is simplified (test 2):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dirty="0">
                <a:latin typeface="Century Gothic" panose="020B0502020202020204" pitchFamily="34" charset="0"/>
              </a:rPr>
              <a:t>function</a:t>
            </a:r>
            <a:r>
              <a:rPr lang="en-US" dirty="0"/>
              <a:t> </a:t>
            </a:r>
            <a:r>
              <a:rPr lang="en-US" b="1" dirty="0" err="1"/>
              <a:t>affine_flag</a:t>
            </a:r>
            <a:r>
              <a:rPr lang="en-US" b="1" dirty="0"/>
              <a:t>() </a:t>
            </a:r>
            <a:r>
              <a:rPr lang="en-US" dirty="0">
                <a:latin typeface="Century Gothic" panose="020B0502020202020204" pitchFamily="34" charset="0"/>
              </a:rPr>
              <a:t>: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US" sz="1600" dirty="0">
                <a:latin typeface="Century Gothic" panose="020B0502020202020204" pitchFamily="34" charset="0"/>
              </a:rPr>
              <a:t>function</a:t>
            </a:r>
            <a:r>
              <a:rPr lang="en-US" sz="1600" dirty="0"/>
              <a:t> </a:t>
            </a:r>
            <a:r>
              <a:rPr lang="en-US" sz="1600" b="1" dirty="0" err="1"/>
              <a:t>subblock_merge_flag</a:t>
            </a:r>
            <a:r>
              <a:rPr lang="en-US" sz="1600" b="1" dirty="0"/>
              <a:t>() </a:t>
            </a:r>
            <a:r>
              <a:rPr lang="en-US" sz="1600" b="1" dirty="0">
                <a:latin typeface="Century Gothic" panose="020B0502020202020204" pitchFamily="34" charset="0"/>
              </a:rPr>
              <a:t>:</a:t>
            </a:r>
            <a:endParaRPr lang="en-GB" sz="15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7AF538C-2031-4ED9-AA00-C558A9890CC5}"/>
              </a:ext>
            </a:extLst>
          </p:cNvPr>
          <p:cNvGraphicFramePr>
            <a:graphicFrameLocks noGrp="1"/>
          </p:cNvGraphicFramePr>
          <p:nvPr/>
        </p:nvGraphicFramePr>
        <p:xfrm>
          <a:off x="1294765" y="2700803"/>
          <a:ext cx="5937250" cy="599440"/>
        </p:xfrm>
        <a:graphic>
          <a:graphicData uri="http://schemas.openxmlformats.org/drawingml/2006/table">
            <a:tbl>
              <a:tblPr firstRow="1" firstCol="1" bandRow="1"/>
              <a:tblGrid>
                <a:gridCol w="5937250">
                  <a:extLst>
                    <a:ext uri="{9D8B030D-6E8A-4147-A177-3AD203B41FA5}">
                      <a16:colId xmlns:a16="http://schemas.microsoft.com/office/drawing/2014/main" val="4183136056"/>
                    </a:ext>
                  </a:extLst>
                </a:gridCol>
              </a:tblGrid>
              <a:tr h="59944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unsigned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= 0;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cu.affine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m_BinDecoder.decodeBin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::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AffineFlag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));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9144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75489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FDA4715-7AD5-454A-B84D-A9983088E1C5}"/>
              </a:ext>
            </a:extLst>
          </p:cNvPr>
          <p:cNvGraphicFramePr>
            <a:graphicFrameLocks noGrp="1"/>
          </p:cNvGraphicFramePr>
          <p:nvPr/>
        </p:nvGraphicFramePr>
        <p:xfrm>
          <a:off x="1294765" y="3866728"/>
          <a:ext cx="5937250" cy="607060"/>
        </p:xfrm>
        <a:graphic>
          <a:graphicData uri="http://schemas.openxmlformats.org/drawingml/2006/table">
            <a:tbl>
              <a:tblPr firstRow="1" firstCol="1" bandRow="1"/>
              <a:tblGrid>
                <a:gridCol w="5937250">
                  <a:extLst>
                    <a:ext uri="{9D8B030D-6E8A-4147-A177-3AD203B41FA5}">
                      <a16:colId xmlns:a16="http://schemas.microsoft.com/office/drawing/2014/main" val="41776060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unsigned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= 0;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cu.subblock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m_BinDecoder.decodeBin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::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SubblockFlag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));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91440" marB="9144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077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140255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Solutions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2800" dirty="0">
                <a:latin typeface="Century Gothic" panose="020B0502020202020204" pitchFamily="34" charset="0"/>
              </a:rPr>
              <a:t>Test 2 then removes access to neighbouring CUs affine flag during the parsing: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C0105EB-42E3-4E90-89BF-B2F8BE72F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264210"/>
              </p:ext>
            </p:extLst>
          </p:nvPr>
        </p:nvGraphicFramePr>
        <p:xfrm>
          <a:off x="171450" y="2287111"/>
          <a:ext cx="8869680" cy="1813560"/>
        </p:xfrm>
        <a:graphic>
          <a:graphicData uri="http://schemas.openxmlformats.org/drawingml/2006/table">
            <a:tbl>
              <a:tblPr firstRow="1" firstCol="1" bandRow="1"/>
              <a:tblGrid>
                <a:gridCol w="8869680">
                  <a:extLst>
                    <a:ext uri="{9D8B030D-6E8A-4147-A177-3AD203B41FA5}">
                      <a16:colId xmlns:a16="http://schemas.microsoft.com/office/drawing/2014/main" val="2678006834"/>
                    </a:ext>
                  </a:extLst>
                </a:gridCol>
              </a:tblGrid>
              <a:tr h="15881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const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CodingStructure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*cs =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cu.cs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;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unsigned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0;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const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CodingUnit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*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cuLeft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cs-&gt;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getCURestricted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cu.lumaPos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().offset( -1, 0 ), cu, CH_L );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(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cuLeft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&amp;&amp;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cuLeft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-&gt;affine ) ? 1 : 0;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const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CodingUnit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*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cuAbove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= cs-&gt;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getCURestricted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cu.lumaPos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().offset( 0, -1 ), cu, CH_L );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+= (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cuAbove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 &amp;&amp;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cuAbove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-&gt;affine ) ? 1 : 0;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return </a:t>
                      </a:r>
                      <a:r>
                        <a:rPr lang="en-US" sz="1200" strike="sngStrike" dirty="0" err="1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ctxId</a:t>
                      </a:r>
                      <a:r>
                        <a:rPr lang="en-US" sz="1200" strike="sngStrike" dirty="0">
                          <a:solidFill>
                            <a:srgbClr val="FF0000"/>
                          </a:solidFill>
                          <a:effectLst/>
                          <a:latin typeface="Courier New" panose="02070309020205020404" pitchFamily="49" charset="0"/>
                          <a:ea typeface="Times New Roman" panose="02020603050405020304" pitchFamily="18" charset="0"/>
                        </a:rPr>
                        <a:t>; </a:t>
                      </a:r>
                      <a:endParaRPr lang="en-US" sz="18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01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31147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Results (test 1)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AE1D066-9575-4B48-B496-E487B6F8EB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910058"/>
              </p:ext>
            </p:extLst>
          </p:nvPr>
        </p:nvGraphicFramePr>
        <p:xfrm>
          <a:off x="60327" y="1347543"/>
          <a:ext cx="4483735" cy="21431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9727219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8633617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30938156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295159394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989279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2045679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6241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0406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015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298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0599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8259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981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5879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0616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16628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33373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6F90A2-D545-4CF0-966D-ADDAC10138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907068"/>
              </p:ext>
            </p:extLst>
          </p:nvPr>
        </p:nvGraphicFramePr>
        <p:xfrm>
          <a:off x="4660265" y="1484703"/>
          <a:ext cx="4483735" cy="20059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17081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9695070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05831427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140294279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4782022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27515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504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1816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7641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1597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22669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0134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4794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963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37928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110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700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95612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Results (test 2)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0E95CBD-418B-4732-99EB-3D688AC257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038012"/>
              </p:ext>
            </p:extLst>
          </p:nvPr>
        </p:nvGraphicFramePr>
        <p:xfrm>
          <a:off x="60327" y="1347543"/>
          <a:ext cx="4483735" cy="21431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95798236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717464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71726459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79614973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529924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9953119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059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52656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0507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1552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9640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6718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3208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7199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7408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3340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48748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CEEB146-9BF7-4718-A242-CF8F950F96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45022"/>
              </p:ext>
            </p:extLst>
          </p:nvPr>
        </p:nvGraphicFramePr>
        <p:xfrm>
          <a:off x="4599940" y="1484703"/>
          <a:ext cx="4483735" cy="200596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27087821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296211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05238851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49588591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5851744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5783596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9924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616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84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4717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885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6778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3679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4434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2837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314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20501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738449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Summary</a:t>
            </a:r>
            <a:br>
              <a:rPr lang="en-US" sz="2600" dirty="0">
                <a:latin typeface="Century Gothic" panose="020B0502020202020204" pitchFamily="34" charset="0"/>
              </a:rPr>
            </a:b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A368F67-5190-4A2C-8086-EBEA95063504}"/>
              </a:ext>
            </a:extLst>
          </p:cNvPr>
          <p:cNvSpPr txBox="1">
            <a:spLocks/>
          </p:cNvSpPr>
          <p:nvPr/>
        </p:nvSpPr>
        <p:spPr>
          <a:xfrm>
            <a:off x="658022" y="1081087"/>
            <a:ext cx="8371678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800" dirty="0">
                <a:latin typeface="Century Gothic" panose="020B0502020202020204" pitchFamily="34" charset="0"/>
              </a:rPr>
              <a:t>It is proposed to clean-up the sub-block/affine flags coding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800" dirty="0">
                <a:latin typeface="Century Gothic" panose="020B0502020202020204" pitchFamily="34" charset="0"/>
              </a:rPr>
              <a:t>Parsing is simplified and some contexts are removed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800" dirty="0">
                <a:latin typeface="Century Gothic" panose="020B0502020202020204" pitchFamily="34" charset="0"/>
              </a:rPr>
              <a:t>Slight gains for higher classes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US" sz="28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2800" dirty="0">
                <a:latin typeface="Century Gothic" panose="020B0502020202020204" pitchFamily="34" charset="0"/>
              </a:rPr>
              <a:t>Thanks to Qualcomm for crosschecking.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5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05682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11769</TotalTime>
  <Words>871</Words>
  <Application>Microsoft Office PowerPoint</Application>
  <PresentationFormat>On-screen Show (16:9)</PresentationFormat>
  <Paragraphs>329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Courier New</vt:lpstr>
      <vt:lpstr>Times New Roman</vt:lpstr>
      <vt:lpstr>Intro Section Slides</vt:lpstr>
      <vt:lpstr>1_Interior Slides - blue green bottom bar</vt:lpstr>
      <vt:lpstr>PowerPoint Presentation</vt:lpstr>
      <vt:lpstr>Problem statement</vt:lpstr>
      <vt:lpstr>Solutions</vt:lpstr>
      <vt:lpstr>Solutions</vt:lpstr>
      <vt:lpstr>Solutions</vt:lpstr>
      <vt:lpstr>Results (test 1)</vt:lpstr>
      <vt:lpstr>Results (test 2)</vt:lpstr>
      <vt:lpstr>Summary </vt:lpstr>
      <vt:lpstr>Thank you 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Franck Galpin</cp:lastModifiedBy>
  <cp:revision>1058</cp:revision>
  <cp:lastPrinted>2018-02-07T16:54:36Z</cp:lastPrinted>
  <dcterms:created xsi:type="dcterms:W3CDTF">2015-05-07T16:31:13Z</dcterms:created>
  <dcterms:modified xsi:type="dcterms:W3CDTF">2019-07-02T15:57:31Z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