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17"/>
  </p:notesMasterIdLst>
  <p:handoutMasterIdLst>
    <p:handoutMasterId r:id="rId18"/>
  </p:handoutMasterIdLst>
  <p:sldIdLst>
    <p:sldId id="256" r:id="rId2"/>
    <p:sldId id="341" r:id="rId3"/>
    <p:sldId id="316" r:id="rId4"/>
    <p:sldId id="348" r:id="rId5"/>
    <p:sldId id="342" r:id="rId6"/>
    <p:sldId id="347" r:id="rId7"/>
    <p:sldId id="346" r:id="rId8"/>
    <p:sldId id="344" r:id="rId9"/>
    <p:sldId id="349" r:id="rId10"/>
    <p:sldId id="338" r:id="rId11"/>
    <p:sldId id="340" r:id="rId12"/>
    <p:sldId id="339" r:id="rId13"/>
    <p:sldId id="350" r:id="rId14"/>
    <p:sldId id="351" r:id="rId15"/>
    <p:sldId id="331" r:id="rId16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hias Wien" initials="mwi" lastIdx="4" clrIdx="0">
    <p:extLst>
      <p:ext uri="{19B8F6BF-5375-455C-9EA6-DF929625EA0E}">
        <p15:presenceInfo xmlns:p15="http://schemas.microsoft.com/office/powerpoint/2012/main" userId="Mathias Wien" providerId="None"/>
      </p:ext>
    </p:extLst>
  </p:cmAuthor>
  <p:cmAuthor id="2" name="Max Bläser" initials="MB" lastIdx="2" clrIdx="1">
    <p:extLst>
      <p:ext uri="{19B8F6BF-5375-455C-9EA6-DF929625EA0E}">
        <p15:presenceInfo xmlns:p15="http://schemas.microsoft.com/office/powerpoint/2012/main" userId="6670f4aadfb6528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4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026" y="114"/>
      </p:cViewPr>
      <p:guideLst>
        <p:guide orient="horz" pos="81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417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04.07.2019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375080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04.07.2019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/>
              <a:t>Textmasterformat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57228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1893239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215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>
                <a:tab pos="215900" algn="l"/>
              </a:tabLst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>
                <a:solidFill>
                  <a:schemeClr val="tx2"/>
                </a:solidFill>
              </a:rPr>
              <a:t>Vielen Dank</a:t>
            </a:r>
            <a:br>
              <a:rPr lang="de-DE" altLang="de-DE" sz="3200" b="1">
                <a:solidFill>
                  <a:schemeClr val="tx2"/>
                </a:solidFill>
              </a:rPr>
            </a:br>
            <a:r>
              <a:rPr lang="de-DE" altLang="de-DE" sz="3200" b="1">
                <a:solidFill>
                  <a:schemeClr val="tx2"/>
                </a:solidFill>
              </a:rPr>
              <a:t>für Ihre Aufmerksamkeit</a:t>
            </a:r>
            <a:endParaRPr lang="en-US" altLang="de-DE" sz="3200" b="1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Johannes </a:t>
            </a:r>
            <a:r>
              <a:rPr lang="de-DE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Sauer | Institut für Nachrichtentechnik  |  RWTH Aachen University    </a:t>
            </a:r>
            <a:br>
              <a:rPr lang="de-DE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endParaRPr lang="de-DE" altLang="de-DE" sz="900" dirty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/>
              <a:t>Fußzeile anpassen:</a:t>
            </a:r>
            <a:endParaRPr lang="de-DE" altLang="de-DE" sz="1000"/>
          </a:p>
          <a:p>
            <a:pPr eaLnBrk="1" hangingPunct="1">
              <a:defRPr/>
            </a:pPr>
            <a:r>
              <a:rPr lang="de-DE" altLang="de-DE" sz="100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3"/>
            <a:ext cx="7302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‹Nr.›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JVET-O0487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r>
              <a:rPr lang="de-DE" dirty="0" smtClean="0"/>
              <a:t>Johannes Sauer </a:t>
            </a:r>
          </a:p>
          <a:p>
            <a:r>
              <a:rPr lang="de-DE" dirty="0" smtClean="0"/>
              <a:t>RWTH Aachen University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Operations for enabling 360°tools do not require  changes at CTU level</a:t>
            </a:r>
            <a:endParaRPr lang="en-US" dirty="0"/>
          </a:p>
          <a:p>
            <a:r>
              <a:rPr lang="en-US" dirty="0" err="1" smtClean="0"/>
              <a:t>Uncoded</a:t>
            </a:r>
            <a:r>
              <a:rPr lang="en-US" dirty="0" smtClean="0"/>
              <a:t> areas/slices</a:t>
            </a:r>
          </a:p>
          <a:p>
            <a:pPr lvl="1"/>
            <a:r>
              <a:rPr lang="en-US" dirty="0" smtClean="0"/>
              <a:t>Modified PPS</a:t>
            </a:r>
          </a:p>
          <a:p>
            <a:pPr lvl="1"/>
            <a:r>
              <a:rPr lang="en-US" dirty="0" smtClean="0"/>
              <a:t>Modified slice header</a:t>
            </a:r>
          </a:p>
          <a:p>
            <a:pPr lvl="1"/>
            <a:r>
              <a:rPr lang="en-US" dirty="0"/>
              <a:t>Or other technology providing </a:t>
            </a:r>
            <a:r>
              <a:rPr lang="en-US" dirty="0" err="1"/>
              <a:t>uncoded</a:t>
            </a:r>
            <a:r>
              <a:rPr lang="en-US" dirty="0"/>
              <a:t> </a:t>
            </a:r>
            <a:r>
              <a:rPr lang="en-US" dirty="0" smtClean="0"/>
              <a:t>areas</a:t>
            </a:r>
          </a:p>
          <a:p>
            <a:r>
              <a:rPr lang="en-US" dirty="0" smtClean="0"/>
              <a:t>APS for signaling geometry padding usage</a:t>
            </a:r>
          </a:p>
          <a:p>
            <a:r>
              <a:rPr lang="en-US" dirty="0" smtClean="0"/>
              <a:t>Process for generating geometry padding</a:t>
            </a:r>
          </a:p>
          <a:p>
            <a:r>
              <a:rPr lang="en-US" dirty="0" smtClean="0"/>
              <a:t>Signaling </a:t>
            </a:r>
            <a:r>
              <a:rPr lang="en-US" dirty="0"/>
              <a:t>of </a:t>
            </a:r>
            <a:r>
              <a:rPr lang="en-US" dirty="0" smtClean="0"/>
              <a:t>cube </a:t>
            </a:r>
            <a:r>
              <a:rPr lang="en-US" dirty="0"/>
              <a:t>face </a:t>
            </a:r>
            <a:r>
              <a:rPr lang="en-US" dirty="0" smtClean="0"/>
              <a:t>arrangement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 of 360°tools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882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g_geoPadSampleDerivPro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916" y="3392129"/>
            <a:ext cx="7197122" cy="245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hangingPunct="0"/>
            <a:r>
              <a:rPr lang="en-CA" dirty="0" err="1" smtClean="0"/>
              <a:t>Specifciation</a:t>
            </a:r>
            <a:endParaRPr lang="en-CA" dirty="0" smtClean="0"/>
          </a:p>
          <a:p>
            <a:pPr lvl="1" hangingPunct="0"/>
            <a:r>
              <a:rPr lang="en-CA" dirty="0" smtClean="0"/>
              <a:t>A </a:t>
            </a:r>
            <a:r>
              <a:rPr lang="en-CA" dirty="0"/>
              <a:t>integer sample location in the padded region is selected</a:t>
            </a:r>
            <a:endParaRPr lang="de-DE" dirty="0"/>
          </a:p>
          <a:p>
            <a:pPr lvl="1" hangingPunct="0"/>
            <a:r>
              <a:rPr lang="en-CA" dirty="0" smtClean="0"/>
              <a:t>map </a:t>
            </a:r>
            <a:r>
              <a:rPr lang="en-CA" dirty="0"/>
              <a:t>to </a:t>
            </a:r>
            <a:r>
              <a:rPr lang="en-CA" dirty="0" smtClean="0"/>
              <a:t>unit </a:t>
            </a:r>
            <a:r>
              <a:rPr lang="en-CA" dirty="0"/>
              <a:t>cube packing location</a:t>
            </a:r>
            <a:endParaRPr lang="de-DE" dirty="0"/>
          </a:p>
          <a:p>
            <a:pPr lvl="1" hangingPunct="0"/>
            <a:r>
              <a:rPr lang="en-CA" dirty="0" smtClean="0"/>
              <a:t>projected </a:t>
            </a:r>
            <a:r>
              <a:rPr lang="en-CA" dirty="0"/>
              <a:t>to </a:t>
            </a:r>
            <a:r>
              <a:rPr lang="en-CA" dirty="0" smtClean="0"/>
              <a:t>3D </a:t>
            </a:r>
            <a:r>
              <a:rPr lang="en-CA" dirty="0"/>
              <a:t>cube location</a:t>
            </a:r>
            <a:endParaRPr lang="de-DE" dirty="0"/>
          </a:p>
          <a:p>
            <a:pPr lvl="1" hangingPunct="0"/>
            <a:r>
              <a:rPr lang="en-CA" dirty="0" smtClean="0"/>
              <a:t>back </a:t>
            </a:r>
            <a:r>
              <a:rPr lang="en-CA" dirty="0"/>
              <a:t>projected to </a:t>
            </a:r>
            <a:r>
              <a:rPr lang="en-CA" dirty="0" smtClean="0"/>
              <a:t>source </a:t>
            </a:r>
            <a:r>
              <a:rPr lang="en-CA" dirty="0"/>
              <a:t>unit cube packing </a:t>
            </a:r>
            <a:r>
              <a:rPr lang="en-CA" dirty="0" smtClean="0"/>
              <a:t>location</a:t>
            </a:r>
          </a:p>
          <a:p>
            <a:pPr lvl="2" hangingPunct="0"/>
            <a:r>
              <a:rPr lang="en-CA" dirty="0" smtClean="0"/>
              <a:t>automatically </a:t>
            </a:r>
            <a:r>
              <a:rPr lang="en-CA" dirty="0"/>
              <a:t>moves the sample from the padding region inside another </a:t>
            </a:r>
            <a:r>
              <a:rPr lang="en-CA" dirty="0" smtClean="0"/>
              <a:t>face	</a:t>
            </a:r>
            <a:endParaRPr lang="de-DE" dirty="0"/>
          </a:p>
          <a:p>
            <a:pPr lvl="1" hangingPunct="0"/>
            <a:r>
              <a:rPr lang="en-CA" dirty="0" smtClean="0"/>
              <a:t>Map to fractional </a:t>
            </a:r>
            <a:r>
              <a:rPr lang="en-CA" dirty="0"/>
              <a:t>sample location in the coded face </a:t>
            </a:r>
            <a:r>
              <a:rPr lang="en-CA" dirty="0" smtClean="0"/>
              <a:t>arrangement</a:t>
            </a:r>
            <a:endParaRPr lang="de-DE" dirty="0"/>
          </a:p>
          <a:p>
            <a:pPr lvl="1" hangingPunct="0"/>
            <a:r>
              <a:rPr lang="en-CA" dirty="0" smtClean="0"/>
              <a:t>NN-Interpolation </a:t>
            </a:r>
            <a:r>
              <a:rPr lang="en-CA" dirty="0"/>
              <a:t>using the found source sample </a:t>
            </a:r>
            <a:r>
              <a:rPr lang="en-CA" dirty="0" smtClean="0"/>
              <a:t>location</a:t>
            </a:r>
            <a:endParaRPr lang="de-DE" dirty="0"/>
          </a:p>
          <a:p>
            <a:endParaRPr lang="de-DE" dirty="0" smtClean="0"/>
          </a:p>
          <a:p>
            <a:r>
              <a:rPr lang="de-DE" dirty="0" err="1" smtClean="0"/>
              <a:t>Missing</a:t>
            </a:r>
            <a:endParaRPr lang="de-DE" dirty="0" smtClean="0"/>
          </a:p>
          <a:p>
            <a:pPr lvl="1"/>
            <a:r>
              <a:rPr lang="de-DE" dirty="0" err="1" smtClean="0"/>
              <a:t>Specification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chroma</a:t>
            </a: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Specification of </a:t>
            </a:r>
            <a:r>
              <a:rPr lang="en-US" dirty="0" smtClean="0"/>
              <a:t>360°tools – Geometry padding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348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 smtClean="0"/>
              <a:t>VTM 5.0 </a:t>
            </a:r>
          </a:p>
          <a:p>
            <a:pPr lvl="1"/>
            <a:r>
              <a:rPr lang="en-CA" dirty="0" smtClean="0"/>
              <a:t>Picture level geometry padding</a:t>
            </a:r>
          </a:p>
          <a:p>
            <a:pPr lvl="1"/>
            <a:r>
              <a:rPr lang="en-CA" dirty="0" smtClean="0"/>
              <a:t>Signaling of cube faces arrangement</a:t>
            </a:r>
          </a:p>
          <a:p>
            <a:pPr lvl="1"/>
            <a:r>
              <a:rPr lang="en-CA" dirty="0" smtClean="0"/>
              <a:t>Signaling of geometry padding usage with SEI (since APS types are not properly implemented yet)</a:t>
            </a:r>
          </a:p>
          <a:p>
            <a:pPr lvl="1"/>
            <a:r>
              <a:rPr lang="en-CA" dirty="0" err="1" smtClean="0"/>
              <a:t>Uncoded</a:t>
            </a:r>
            <a:r>
              <a:rPr lang="en-CA" dirty="0" smtClean="0"/>
              <a:t> areas using </a:t>
            </a:r>
            <a:r>
              <a:rPr lang="en-CA" dirty="0" err="1" smtClean="0"/>
              <a:t>uncoded</a:t>
            </a:r>
            <a:r>
              <a:rPr lang="en-CA" dirty="0" smtClean="0"/>
              <a:t> slices</a:t>
            </a:r>
          </a:p>
          <a:p>
            <a:pPr lvl="2"/>
            <a:r>
              <a:rPr lang="en-CA" dirty="0" smtClean="0"/>
              <a:t>Not using changes for bricks (can not be configured yet to use multiple slices)</a:t>
            </a:r>
          </a:p>
          <a:p>
            <a:pPr lvl="2"/>
            <a:r>
              <a:rPr lang="en-CA" dirty="0" smtClean="0"/>
              <a:t>Code each face as a tile</a:t>
            </a:r>
          </a:p>
          <a:p>
            <a:pPr lvl="3"/>
            <a:r>
              <a:rPr lang="en-CA" dirty="0" smtClean="0"/>
              <a:t>Slice mode -&gt; 1 tile per slice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Implementation </a:t>
            </a:r>
            <a:r>
              <a:rPr lang="de-DE" dirty="0" err="1" smtClean="0"/>
              <a:t>status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188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i="1" dirty="0" smtClean="0"/>
              <a:t>ALF does not support disabling at slices/tiles yet</a:t>
            </a:r>
          </a:p>
          <a:p>
            <a:endParaRPr lang="en-US" i="1" dirty="0" smtClean="0"/>
          </a:p>
          <a:p>
            <a:r>
              <a:rPr lang="en-US" i="1" dirty="0" smtClean="0"/>
              <a:t>Geometry </a:t>
            </a:r>
            <a:r>
              <a:rPr lang="en-US" i="1" dirty="0"/>
              <a:t>padding (1 slice per face) against original (1 slice per picture</a:t>
            </a:r>
            <a:r>
              <a:rPr lang="en-US" i="1" dirty="0" smtClean="0"/>
              <a:t>)</a:t>
            </a:r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/>
          </a:p>
          <a:p>
            <a:r>
              <a:rPr lang="en-US" i="1" dirty="0"/>
              <a:t>Geometry padding (1 slice per face) against original (1 slice per face)</a:t>
            </a:r>
            <a:endParaRPr lang="de-DE" i="1" dirty="0"/>
          </a:p>
          <a:p>
            <a:endParaRPr lang="de-DE" i="1" dirty="0"/>
          </a:p>
          <a:p>
            <a:endParaRPr lang="en-CA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with ALF off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928223"/>
              </p:ext>
            </p:extLst>
          </p:nvPr>
        </p:nvGraphicFramePr>
        <p:xfrm>
          <a:off x="800088" y="2075924"/>
          <a:ext cx="5314950" cy="143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5825"/>
                <a:gridCol w="916745"/>
                <a:gridCol w="824820"/>
                <a:gridCol w="915910"/>
                <a:gridCol w="885825"/>
                <a:gridCol w="885825"/>
              </a:tblGrid>
              <a:tr h="276390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End-to-end WS-PSNR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3665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Y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U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V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EncT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DecT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763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Class S1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-0.42%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1.56%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0.66%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108%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139%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366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-0.85%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4.12%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-0.81%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102%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127%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366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Overall 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-0.59%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2.58%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0.07%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106%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134%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143752"/>
              </p:ext>
            </p:extLst>
          </p:nvPr>
        </p:nvGraphicFramePr>
        <p:xfrm>
          <a:off x="811050" y="4166924"/>
          <a:ext cx="5314950" cy="14337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5825"/>
                <a:gridCol w="916745"/>
                <a:gridCol w="824820"/>
                <a:gridCol w="915910"/>
                <a:gridCol w="885825"/>
                <a:gridCol w="885825"/>
              </a:tblGrid>
              <a:tr h="295031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End-to-end WS-PSNR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5031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Y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U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V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EncT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DecT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699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-1.21%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1.08%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0.64%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104%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140%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868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-1.37%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3.99%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-0.25%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105%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127%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868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Overall 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-1.27%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2.25%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0.28%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105%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135%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5757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i="1" dirty="0" smtClean="0"/>
              <a:t>Geometry </a:t>
            </a:r>
            <a:r>
              <a:rPr lang="en-US" i="1" dirty="0"/>
              <a:t>padding (1 slice per face) against original (1 slice per picture</a:t>
            </a:r>
            <a:r>
              <a:rPr lang="en-US" i="1" dirty="0" smtClean="0"/>
              <a:t>)</a:t>
            </a:r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/>
          </a:p>
          <a:p>
            <a:r>
              <a:rPr lang="en-US" i="1" dirty="0"/>
              <a:t>Geometry padding (1 slice per face) against original (1 slice per face)</a:t>
            </a:r>
            <a:endParaRPr lang="de-DE" i="1" dirty="0"/>
          </a:p>
          <a:p>
            <a:endParaRPr lang="de-DE" i="1" dirty="0"/>
          </a:p>
          <a:p>
            <a:endParaRPr lang="en-CA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with ALF using virtual LF boundaries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142272"/>
              </p:ext>
            </p:extLst>
          </p:nvPr>
        </p:nvGraphicFramePr>
        <p:xfrm>
          <a:off x="811048" y="1527973"/>
          <a:ext cx="5284950" cy="1410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0825"/>
                <a:gridCol w="911571"/>
                <a:gridCol w="820164"/>
                <a:gridCol w="910740"/>
                <a:gridCol w="880825"/>
                <a:gridCol w="880825"/>
              </a:tblGrid>
              <a:tr h="271851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End-to-end WS-PSNR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88841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Y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U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V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EncT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DecT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7185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-0.56%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0.96%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0.42%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126%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888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-1.94%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-2.00%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-2.56%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118%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888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Overall 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-1.11%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-0.22%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-0.78%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122%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422199"/>
              </p:ext>
            </p:extLst>
          </p:nvPr>
        </p:nvGraphicFramePr>
        <p:xfrm>
          <a:off x="811048" y="3690676"/>
          <a:ext cx="5284951" cy="143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0825"/>
                <a:gridCol w="911571"/>
                <a:gridCol w="820165"/>
                <a:gridCol w="910740"/>
                <a:gridCol w="880825"/>
                <a:gridCol w="880825"/>
              </a:tblGrid>
              <a:tr h="277359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End-to-end WS-PSNR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4694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Y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U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V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EncT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DecT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7735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-1.39%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0.23%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0.07%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120%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46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-2.55%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-2.08%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-2.18%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114%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46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Overall 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-1.86%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-0.70%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effectLst/>
                        </a:rPr>
                        <a:t>-0.83%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117%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71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 smtClean="0"/>
              <a:t>Further study of geometry </a:t>
            </a:r>
            <a:r>
              <a:rPr lang="en-CA" dirty="0"/>
              <a:t>padding </a:t>
            </a:r>
            <a:r>
              <a:rPr lang="en-CA" dirty="0" smtClean="0"/>
              <a:t>using </a:t>
            </a:r>
            <a:r>
              <a:rPr lang="en-CA" dirty="0" err="1"/>
              <a:t>uncoded</a:t>
            </a:r>
            <a:r>
              <a:rPr lang="en-CA" dirty="0"/>
              <a:t> areas </a:t>
            </a:r>
            <a:endParaRPr lang="en-CA" dirty="0" smtClean="0"/>
          </a:p>
          <a:p>
            <a:r>
              <a:rPr lang="en-CA" dirty="0" smtClean="0"/>
              <a:t>Exploration of other </a:t>
            </a:r>
            <a:r>
              <a:rPr lang="en-CA" dirty="0"/>
              <a:t>applications of </a:t>
            </a:r>
            <a:r>
              <a:rPr lang="en-CA" dirty="0" err="1"/>
              <a:t>uncoded</a:t>
            </a:r>
            <a:r>
              <a:rPr lang="en-CA" dirty="0"/>
              <a:t> </a:t>
            </a:r>
            <a:r>
              <a:rPr lang="en-CA" dirty="0" smtClean="0"/>
              <a:t>areas</a:t>
            </a:r>
            <a:endParaRPr lang="en-US" dirty="0"/>
          </a:p>
          <a:p>
            <a:r>
              <a:rPr lang="en-US" dirty="0" smtClean="0"/>
              <a:t>Recommendation</a:t>
            </a:r>
          </a:p>
          <a:p>
            <a:pPr lvl="1"/>
            <a:r>
              <a:rPr lang="en-US" dirty="0" smtClean="0"/>
              <a:t>Add support </a:t>
            </a:r>
            <a:r>
              <a:rPr lang="en-US" dirty="0"/>
              <a:t>for </a:t>
            </a:r>
            <a:r>
              <a:rPr lang="en-US" dirty="0" err="1"/>
              <a:t>uncoded</a:t>
            </a:r>
            <a:r>
              <a:rPr lang="en-US" dirty="0"/>
              <a:t> areas to </a:t>
            </a:r>
            <a:r>
              <a:rPr lang="en-US" dirty="0" smtClean="0"/>
              <a:t>VVC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3545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 smtClean="0"/>
              <a:t>Premise</a:t>
            </a:r>
            <a:r>
              <a:rPr lang="de-DE" dirty="0" smtClean="0"/>
              <a:t>: Code </a:t>
            </a:r>
            <a:r>
              <a:rPr lang="de-DE" dirty="0" err="1" smtClean="0"/>
              <a:t>each</a:t>
            </a:r>
            <a:r>
              <a:rPr lang="de-DE" dirty="0" smtClean="0"/>
              <a:t> </a:t>
            </a:r>
            <a:r>
              <a:rPr lang="de-DE" dirty="0" err="1" smtClean="0"/>
              <a:t>face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a least </a:t>
            </a:r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tile</a:t>
            </a:r>
            <a:endParaRPr lang="de-DE" dirty="0" smtClean="0"/>
          </a:p>
          <a:p>
            <a:r>
              <a:rPr lang="de-DE" dirty="0" err="1" smtClean="0"/>
              <a:t>Include</a:t>
            </a:r>
            <a:r>
              <a:rPr lang="de-DE" dirty="0" smtClean="0"/>
              <a:t> </a:t>
            </a:r>
            <a:r>
              <a:rPr lang="de-DE" dirty="0" err="1" smtClean="0"/>
              <a:t>padding</a:t>
            </a:r>
            <a:r>
              <a:rPr lang="de-DE" dirty="0" smtClean="0"/>
              <a:t> </a:t>
            </a:r>
            <a:r>
              <a:rPr lang="de-DE" dirty="0" err="1" smtClean="0"/>
              <a:t>area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all </a:t>
            </a:r>
            <a:r>
              <a:rPr lang="de-DE" dirty="0" err="1" smtClean="0"/>
              <a:t>faces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reference</a:t>
            </a:r>
            <a:r>
              <a:rPr lang="de-DE" dirty="0" smtClean="0"/>
              <a:t> </a:t>
            </a:r>
            <a:r>
              <a:rPr lang="de-DE" dirty="0" err="1" smtClean="0"/>
              <a:t>picture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360°tools</a:t>
            </a:r>
            <a:endParaRPr lang="de-DE" dirty="0"/>
          </a:p>
        </p:txBody>
      </p:sp>
      <p:pic>
        <p:nvPicPr>
          <p:cNvPr id="5" name="Grafik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371" y="1932312"/>
            <a:ext cx="4520094" cy="3022057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4011561" y="5088350"/>
            <a:ext cx="3602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Green: </a:t>
            </a:r>
            <a:r>
              <a:rPr lang="de-DE" dirty="0" err="1" smtClean="0"/>
              <a:t>Coded</a:t>
            </a:r>
            <a:r>
              <a:rPr lang="de-DE" dirty="0" smtClean="0"/>
              <a:t> </a:t>
            </a:r>
            <a:r>
              <a:rPr lang="de-DE" dirty="0" err="1" smtClean="0"/>
              <a:t>cube</a:t>
            </a:r>
            <a:r>
              <a:rPr lang="de-DE" dirty="0" smtClean="0"/>
              <a:t> </a:t>
            </a:r>
            <a:r>
              <a:rPr lang="de-DE" dirty="0" err="1" smtClean="0"/>
              <a:t>faces</a:t>
            </a:r>
            <a:endParaRPr lang="de-DE" dirty="0" smtClean="0"/>
          </a:p>
          <a:p>
            <a:r>
              <a:rPr lang="de-DE" dirty="0" smtClean="0"/>
              <a:t>White: </a:t>
            </a:r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342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73038" y="201600"/>
            <a:ext cx="11494962" cy="543600"/>
          </a:xfrm>
        </p:spPr>
        <p:txBody>
          <a:bodyPr/>
          <a:lstStyle/>
          <a:p>
            <a:r>
              <a:rPr lang="en-US" dirty="0"/>
              <a:t>360°coding tools </a:t>
            </a:r>
            <a:r>
              <a:rPr lang="en-US" dirty="0" smtClean="0"/>
              <a:t>– </a:t>
            </a:r>
            <a:r>
              <a:rPr lang="de-DE" dirty="0" err="1" smtClean="0"/>
              <a:t>Geometry</a:t>
            </a:r>
            <a:r>
              <a:rPr lang="de-DE" dirty="0" smtClean="0"/>
              <a:t> </a:t>
            </a:r>
            <a:r>
              <a:rPr lang="de-DE" dirty="0" err="1" smtClean="0"/>
              <a:t>padding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/>
          <a:srcRect l="6250" r="9167"/>
          <a:stretch/>
        </p:blipFill>
        <p:spPr>
          <a:xfrm>
            <a:off x="4790611" y="3901015"/>
            <a:ext cx="1914989" cy="198196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42" y="1322667"/>
            <a:ext cx="2419283" cy="241554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934" y="1322669"/>
            <a:ext cx="2406635" cy="241554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3" r="38035" b="25038"/>
          <a:stretch/>
        </p:blipFill>
        <p:spPr bwMode="auto">
          <a:xfrm>
            <a:off x="8861606" y="1546358"/>
            <a:ext cx="3006394" cy="36215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Textplatzhalter 1"/>
          <p:cNvSpPr txBox="1">
            <a:spLocks/>
          </p:cNvSpPr>
          <p:nvPr/>
        </p:nvSpPr>
        <p:spPr>
          <a:xfrm>
            <a:off x="565025" y="5545678"/>
            <a:ext cx="11484000" cy="603768"/>
          </a:xfrm>
          <a:prstGeom prst="rect">
            <a:avLst/>
          </a:prstGeom>
        </p:spPr>
        <p:txBody>
          <a:bodyPr lIns="0" tIns="0" rIns="0" bIns="0"/>
          <a:lstStyle>
            <a:lvl1pPr marL="215900" indent="-215900" algn="l" defTabSz="215900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159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  <a:lvl2pPr marL="431800" indent="-215900" algn="l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Symbol" panose="05050102010706020507" pitchFamily="18" charset="2"/>
              <a:buChar char="-"/>
              <a:tabLst>
                <a:tab pos="4318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2pPr>
            <a:lvl3pPr marL="647700" indent="-215900" algn="l" defTabSz="215900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tabLst>
                <a:tab pos="6477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3pPr>
            <a:lvl4pPr marL="863600" indent="-215900" algn="l" defTabSz="215900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-"/>
              <a:tabLst>
                <a:tab pos="863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4pPr>
            <a:lvl5pPr marL="863600" indent="-2159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tabLst>
                <a:tab pos="895350" algn="l"/>
              </a:tabLs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de-DE" dirty="0"/>
          </a:p>
        </p:txBody>
      </p:sp>
      <p:pic>
        <p:nvPicPr>
          <p:cNvPr id="13" name="Picture 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656" y="1073497"/>
            <a:ext cx="3966398" cy="39638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797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Additional </a:t>
            </a:r>
            <a:r>
              <a:rPr lang="de-DE" dirty="0" err="1" smtClean="0"/>
              <a:t>reference</a:t>
            </a:r>
            <a:r>
              <a:rPr lang="de-DE" dirty="0" smtClean="0"/>
              <a:t> </a:t>
            </a:r>
            <a:r>
              <a:rPr lang="de-DE" dirty="0" err="1" smtClean="0"/>
              <a:t>pictures</a:t>
            </a:r>
            <a:endParaRPr lang="de-DE" dirty="0" smtClean="0"/>
          </a:p>
          <a:p>
            <a:pPr lvl="1"/>
            <a:r>
              <a:rPr lang="de-DE" dirty="0" smtClean="0"/>
              <a:t>Encoder </a:t>
            </a:r>
            <a:r>
              <a:rPr lang="de-DE" dirty="0" err="1" smtClean="0"/>
              <a:t>needs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code</a:t>
            </a:r>
            <a:r>
              <a:rPr lang="de-DE" dirty="0" smtClean="0"/>
              <a:t> different </a:t>
            </a:r>
            <a:r>
              <a:rPr lang="de-DE" dirty="0" err="1" smtClean="0"/>
              <a:t>motion</a:t>
            </a:r>
            <a:r>
              <a:rPr lang="de-DE" dirty="0" smtClean="0"/>
              <a:t> </a:t>
            </a:r>
            <a:r>
              <a:rPr lang="de-DE" dirty="0" err="1" smtClean="0"/>
              <a:t>vector</a:t>
            </a:r>
            <a:endParaRPr lang="de-DE" dirty="0" smtClean="0"/>
          </a:p>
          <a:p>
            <a:r>
              <a:rPr lang="de-DE" dirty="0" smtClean="0"/>
              <a:t>Multi </a:t>
            </a:r>
            <a:r>
              <a:rPr lang="de-DE" dirty="0" err="1" smtClean="0"/>
              <a:t>layer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</a:p>
          <a:p>
            <a:r>
              <a:rPr lang="de-DE" dirty="0" err="1" smtClean="0"/>
              <a:t>Scalable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Issues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Dependencies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r>
              <a:rPr lang="de-DE" dirty="0" smtClean="0"/>
              <a:t> on </a:t>
            </a:r>
            <a:r>
              <a:rPr lang="de-DE" dirty="0" err="1" smtClean="0"/>
              <a:t>other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Other </a:t>
            </a:r>
            <a:r>
              <a:rPr lang="de-DE" dirty="0" err="1" smtClean="0"/>
              <a:t>applications</a:t>
            </a:r>
            <a:r>
              <a:rPr lang="de-DE" dirty="0" smtClean="0"/>
              <a:t>	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7059564" y="1101215"/>
            <a:ext cx="2202426" cy="149450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Reference </a:t>
            </a:r>
            <a:br>
              <a:rPr lang="de-DE" dirty="0" smtClean="0"/>
            </a:br>
            <a:r>
              <a:rPr lang="de-DE" dirty="0" err="1" smtClean="0"/>
              <a:t>picture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9261990" y="1101215"/>
            <a:ext cx="2202426" cy="149450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Additional </a:t>
            </a:r>
            <a:r>
              <a:rPr lang="de-DE" dirty="0" err="1" smtClean="0"/>
              <a:t>reference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(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tile</a:t>
            </a:r>
            <a:r>
              <a:rPr lang="de-DE" dirty="0"/>
              <a:t>)</a:t>
            </a:r>
          </a:p>
        </p:txBody>
      </p:sp>
      <p:sp>
        <p:nvSpPr>
          <p:cNvPr id="6" name="Rechteck 5"/>
          <p:cNvSpPr/>
          <p:nvPr/>
        </p:nvSpPr>
        <p:spPr>
          <a:xfrm>
            <a:off x="5626477" y="2719228"/>
            <a:ext cx="1557640" cy="1056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Base </a:t>
            </a:r>
            <a:r>
              <a:rPr lang="de-DE" dirty="0" err="1" smtClean="0"/>
              <a:t>layer</a:t>
            </a:r>
            <a:endParaRPr lang="de-DE" dirty="0" smtClean="0"/>
          </a:p>
        </p:txBody>
      </p:sp>
      <p:sp>
        <p:nvSpPr>
          <p:cNvPr id="7" name="Rechteck 6"/>
          <p:cNvSpPr/>
          <p:nvPr/>
        </p:nvSpPr>
        <p:spPr>
          <a:xfrm>
            <a:off x="5626476" y="3776198"/>
            <a:ext cx="3115281" cy="211394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Upsampled</a:t>
            </a:r>
            <a:r>
              <a:rPr lang="de-DE" dirty="0" smtClean="0"/>
              <a:t> </a:t>
            </a:r>
            <a:r>
              <a:rPr lang="de-DE" dirty="0" err="1" smtClean="0"/>
              <a:t>base</a:t>
            </a:r>
            <a:r>
              <a:rPr lang="de-DE" dirty="0" smtClean="0"/>
              <a:t> </a:t>
            </a:r>
            <a:r>
              <a:rPr lang="de-DE" dirty="0" err="1" smtClean="0"/>
              <a:t>layer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>(</a:t>
            </a:r>
            <a:r>
              <a:rPr lang="de-DE" dirty="0" err="1"/>
              <a:t>empty</a:t>
            </a:r>
            <a:r>
              <a:rPr lang="de-DE" dirty="0"/>
              <a:t> </a:t>
            </a:r>
            <a:r>
              <a:rPr lang="de-DE" dirty="0" err="1"/>
              <a:t>tile</a:t>
            </a:r>
            <a:r>
              <a:rPr lang="de-DE" dirty="0"/>
              <a:t>)</a:t>
            </a:r>
            <a:endParaRPr lang="de-DE" dirty="0" smtClean="0"/>
          </a:p>
        </p:txBody>
      </p:sp>
      <p:sp>
        <p:nvSpPr>
          <p:cNvPr id="8" name="Rechteck 7"/>
          <p:cNvSpPr/>
          <p:nvPr/>
        </p:nvSpPr>
        <p:spPr>
          <a:xfrm>
            <a:off x="8741757" y="3776198"/>
            <a:ext cx="3115281" cy="21139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Enhancement</a:t>
            </a:r>
            <a:r>
              <a:rPr lang="de-DE" dirty="0" smtClean="0"/>
              <a:t> </a:t>
            </a:r>
            <a:r>
              <a:rPr lang="de-DE" dirty="0" err="1" smtClean="0"/>
              <a:t>layer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7184118" y="2719228"/>
            <a:ext cx="4683882" cy="10569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Unused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99645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 smtClean="0"/>
              <a:t>Allow</a:t>
            </a:r>
            <a:r>
              <a:rPr lang="de-DE" dirty="0" smtClean="0"/>
              <a:t> </a:t>
            </a:r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slices</a:t>
            </a:r>
            <a:r>
              <a:rPr lang="de-DE" dirty="0" smtClean="0"/>
              <a:t>, </a:t>
            </a:r>
            <a:r>
              <a:rPr lang="de-DE" dirty="0" err="1" smtClean="0"/>
              <a:t>which</a:t>
            </a:r>
            <a:r>
              <a:rPr lang="de-DE" dirty="0" smtClean="0"/>
              <a:t> do not hold </a:t>
            </a:r>
            <a:r>
              <a:rPr lang="de-DE" dirty="0" err="1" smtClean="0"/>
              <a:t>any</a:t>
            </a:r>
            <a:r>
              <a:rPr lang="de-DE" dirty="0" smtClean="0"/>
              <a:t> CTUs</a:t>
            </a:r>
          </a:p>
          <a:p>
            <a:r>
              <a:rPr lang="en-US" dirty="0" smtClean="0"/>
              <a:t>Partition picture using tiles. </a:t>
            </a:r>
            <a:endParaRPr lang="en-US" dirty="0"/>
          </a:p>
          <a:p>
            <a:pPr lvl="1"/>
            <a:r>
              <a:rPr lang="en-US" dirty="0" smtClean="0"/>
              <a:t>Group </a:t>
            </a:r>
            <a:r>
              <a:rPr lang="en-US" dirty="0" err="1" smtClean="0"/>
              <a:t>uncoded</a:t>
            </a:r>
            <a:r>
              <a:rPr lang="en-US" dirty="0" smtClean="0"/>
              <a:t> areas/tiles into slices</a:t>
            </a:r>
          </a:p>
          <a:p>
            <a:pPr lvl="1"/>
            <a:r>
              <a:rPr lang="en-US" dirty="0" smtClean="0"/>
              <a:t>Omit corresponding slices from </a:t>
            </a:r>
            <a:r>
              <a:rPr lang="en-US" dirty="0" err="1" smtClean="0"/>
              <a:t>bitstream</a:t>
            </a:r>
            <a:endParaRPr lang="en-US" dirty="0" smtClean="0"/>
          </a:p>
          <a:p>
            <a:pPr lvl="1"/>
            <a:r>
              <a:rPr lang="en-US" dirty="0" smtClean="0"/>
              <a:t>Add signaling in PPS indicating </a:t>
            </a:r>
            <a:r>
              <a:rPr lang="en-US" dirty="0" err="1" smtClean="0"/>
              <a:t>uncoded</a:t>
            </a:r>
            <a:r>
              <a:rPr lang="en-US" dirty="0" smtClean="0"/>
              <a:t> areas at tile granularity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 </a:t>
            </a:r>
            <a:r>
              <a:rPr lang="de-DE" dirty="0" err="1" smtClean="0"/>
              <a:t>using</a:t>
            </a:r>
            <a:r>
              <a:rPr lang="de-DE" dirty="0" smtClean="0"/>
              <a:t> 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endParaRPr lang="de-DE" dirty="0"/>
          </a:p>
        </p:txBody>
      </p:sp>
      <p:pic>
        <p:nvPicPr>
          <p:cNvPr id="4" name="Grafi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018" y="2773370"/>
            <a:ext cx="3888790" cy="2611070"/>
          </a:xfrm>
          <a:prstGeom prst="rect">
            <a:avLst/>
          </a:prstGeom>
        </p:spPr>
      </p:pic>
      <p:pic>
        <p:nvPicPr>
          <p:cNvPr id="5" name="Grafik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50" y="2762250"/>
            <a:ext cx="3903402" cy="262219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750449" y="5638168"/>
            <a:ext cx="2635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Tile</a:t>
            </a:r>
            <a:r>
              <a:rPr lang="de-DE" dirty="0" smtClean="0"/>
              <a:t> </a:t>
            </a:r>
            <a:r>
              <a:rPr lang="de-DE" dirty="0" err="1" smtClean="0"/>
              <a:t>rows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7339473" y="5361169"/>
            <a:ext cx="3602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Green: </a:t>
            </a:r>
            <a:r>
              <a:rPr lang="de-DE" dirty="0" err="1" smtClean="0"/>
              <a:t>Coded</a:t>
            </a:r>
            <a:r>
              <a:rPr lang="de-DE" dirty="0" smtClean="0"/>
              <a:t> </a:t>
            </a:r>
            <a:r>
              <a:rPr lang="de-DE" dirty="0" err="1" smtClean="0"/>
              <a:t>cube</a:t>
            </a:r>
            <a:r>
              <a:rPr lang="de-DE" dirty="0" smtClean="0"/>
              <a:t> </a:t>
            </a:r>
            <a:r>
              <a:rPr lang="de-DE" dirty="0" err="1" smtClean="0"/>
              <a:t>faces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White: </a:t>
            </a:r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slices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711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 smtClean="0"/>
              <a:t>Allow</a:t>
            </a:r>
            <a:r>
              <a:rPr lang="de-DE" dirty="0" smtClean="0"/>
              <a:t> </a:t>
            </a:r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slices</a:t>
            </a:r>
            <a:r>
              <a:rPr lang="de-DE" dirty="0" smtClean="0"/>
              <a:t>, </a:t>
            </a:r>
            <a:r>
              <a:rPr lang="de-DE" dirty="0" err="1" smtClean="0"/>
              <a:t>which</a:t>
            </a:r>
            <a:r>
              <a:rPr lang="de-DE" dirty="0" smtClean="0"/>
              <a:t> do not hold </a:t>
            </a:r>
            <a:r>
              <a:rPr lang="de-DE" dirty="0" err="1" smtClean="0"/>
              <a:t>any</a:t>
            </a:r>
            <a:r>
              <a:rPr lang="de-DE" dirty="0" smtClean="0"/>
              <a:t> CTUs</a:t>
            </a:r>
          </a:p>
          <a:p>
            <a:r>
              <a:rPr lang="en-US" dirty="0" smtClean="0"/>
              <a:t>Partition picture using tiles. </a:t>
            </a:r>
            <a:endParaRPr lang="en-US" dirty="0"/>
          </a:p>
          <a:p>
            <a:pPr lvl="1"/>
            <a:r>
              <a:rPr lang="en-US" dirty="0" smtClean="0"/>
              <a:t>Group </a:t>
            </a:r>
            <a:r>
              <a:rPr lang="en-US" dirty="0" err="1" smtClean="0"/>
              <a:t>uncoded</a:t>
            </a:r>
            <a:r>
              <a:rPr lang="en-US" dirty="0" smtClean="0"/>
              <a:t> areas/tiles into slices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Omit corresponding slices from </a:t>
            </a:r>
            <a:r>
              <a:rPr lang="en-US" dirty="0" err="1" smtClean="0">
                <a:solidFill>
                  <a:srgbClr val="FF0000"/>
                </a:solidFill>
              </a:rPr>
              <a:t>bitstream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Add signaling in PPS indicating </a:t>
            </a:r>
            <a:r>
              <a:rPr lang="en-US" dirty="0" err="1" smtClean="0"/>
              <a:t>uncoded</a:t>
            </a:r>
            <a:r>
              <a:rPr lang="en-US" dirty="0" smtClean="0"/>
              <a:t> areas at tile granularity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 </a:t>
            </a:r>
            <a:r>
              <a:rPr lang="de-DE" dirty="0" err="1" smtClean="0"/>
              <a:t>using</a:t>
            </a:r>
            <a:r>
              <a:rPr lang="de-DE" dirty="0" smtClean="0"/>
              <a:t> 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endParaRPr lang="de-DE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9637"/>
              </p:ext>
            </p:extLst>
          </p:nvPr>
        </p:nvGraphicFramePr>
        <p:xfrm>
          <a:off x="1190625" y="3171826"/>
          <a:ext cx="8254047" cy="1493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56997"/>
                <a:gridCol w="1997050"/>
              </a:tblGrid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</a:rPr>
                        <a:t>slice_header</a:t>
                      </a:r>
                      <a:r>
                        <a:rPr lang="en-CA" sz="1400" dirty="0">
                          <a:effectLst/>
                        </a:rPr>
                        <a:t>( ) {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Descriptor</a:t>
                      </a:r>
                      <a:endParaRPr lang="de-DE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slice_pic_parameter_set_id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ue(v)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if( rect_slice_flag  | |  NumBricksInPic &gt; 1  </a:t>
                      </a: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</a:rPr>
                        <a:t>| |  allow_uncoded_areas_flag</a:t>
                      </a:r>
                      <a:r>
                        <a:rPr lang="en-CA" sz="1400">
                          <a:effectLst/>
                        </a:rPr>
                        <a:t> 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	slice_address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u(v)</a:t>
                      </a:r>
                      <a:endParaRPr lang="de-DE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…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de-DE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byte_alignment( 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}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80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5341962" cy="4448700"/>
          </a:xfrm>
        </p:spPr>
        <p:txBody>
          <a:bodyPr/>
          <a:lstStyle/>
          <a:p>
            <a:r>
              <a:rPr lang="de-DE" dirty="0" err="1" smtClean="0"/>
              <a:t>Allow</a:t>
            </a:r>
            <a:r>
              <a:rPr lang="de-DE" dirty="0" smtClean="0"/>
              <a:t> </a:t>
            </a:r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slices</a:t>
            </a:r>
            <a:r>
              <a:rPr lang="de-DE" dirty="0" smtClean="0"/>
              <a:t>, </a:t>
            </a:r>
            <a:r>
              <a:rPr lang="de-DE" dirty="0" err="1" smtClean="0"/>
              <a:t>which</a:t>
            </a:r>
            <a:r>
              <a:rPr lang="de-DE" dirty="0" smtClean="0"/>
              <a:t> do not hold </a:t>
            </a:r>
            <a:r>
              <a:rPr lang="de-DE" dirty="0" err="1" smtClean="0"/>
              <a:t>any</a:t>
            </a:r>
            <a:r>
              <a:rPr lang="de-DE" dirty="0" smtClean="0"/>
              <a:t> CTUs</a:t>
            </a:r>
          </a:p>
          <a:p>
            <a:r>
              <a:rPr lang="en-US" dirty="0" smtClean="0"/>
              <a:t>Partition picture using tiles. </a:t>
            </a:r>
            <a:endParaRPr lang="en-US" dirty="0"/>
          </a:p>
          <a:p>
            <a:pPr lvl="1"/>
            <a:r>
              <a:rPr lang="en-US" dirty="0" smtClean="0"/>
              <a:t>Group </a:t>
            </a:r>
            <a:r>
              <a:rPr lang="en-US" dirty="0" err="1" smtClean="0"/>
              <a:t>uncoded</a:t>
            </a:r>
            <a:r>
              <a:rPr lang="en-US" dirty="0" smtClean="0"/>
              <a:t> areas/tiles into slices</a:t>
            </a:r>
          </a:p>
          <a:p>
            <a:pPr lvl="1"/>
            <a:r>
              <a:rPr lang="en-US" dirty="0" smtClean="0"/>
              <a:t>Omit corresponding slices from </a:t>
            </a:r>
            <a:r>
              <a:rPr lang="en-US" dirty="0" err="1" smtClean="0"/>
              <a:t>bitstream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Add signaling in PPS indicating </a:t>
            </a:r>
            <a:r>
              <a:rPr lang="en-US" dirty="0" err="1" smtClean="0">
                <a:solidFill>
                  <a:srgbClr val="FF0000"/>
                </a:solidFill>
              </a:rPr>
              <a:t>uncoded</a:t>
            </a:r>
            <a:r>
              <a:rPr lang="en-US" dirty="0" smtClean="0">
                <a:solidFill>
                  <a:srgbClr val="FF0000"/>
                </a:solidFill>
              </a:rPr>
              <a:t> areas at tile granularity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 </a:t>
            </a:r>
            <a:r>
              <a:rPr lang="de-DE" dirty="0" err="1" smtClean="0"/>
              <a:t>using</a:t>
            </a:r>
            <a:r>
              <a:rPr lang="de-DE" dirty="0" smtClean="0"/>
              <a:t> 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endParaRPr lang="de-DE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857520"/>
              </p:ext>
            </p:extLst>
          </p:nvPr>
        </p:nvGraphicFramePr>
        <p:xfrm>
          <a:off x="6096000" y="914388"/>
          <a:ext cx="5763895" cy="512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33900"/>
                <a:gridCol w="1229995"/>
              </a:tblGrid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</a:rPr>
                        <a:t>pic_parameter_set_rbsp</a:t>
                      </a:r>
                      <a:r>
                        <a:rPr lang="en-CA" sz="1200" dirty="0">
                          <a:effectLst/>
                        </a:rPr>
                        <a:t>( ) {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Descriptor</a:t>
                      </a:r>
                      <a:endParaRPr lang="de-DE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pps_pic_parameter_set_id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pps_seq_parameter_set_id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output_flag_present_flag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single_tile_in_pic_flag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if( !</a:t>
                      </a:r>
                      <a:r>
                        <a:rPr lang="en-CA" sz="1200" dirty="0" err="1">
                          <a:effectLst/>
                        </a:rPr>
                        <a:t>single_tile_in_pic_flag</a:t>
                      </a:r>
                      <a:r>
                        <a:rPr lang="en-CA" sz="1200" dirty="0">
                          <a:effectLst/>
                        </a:rPr>
                        <a:t> ) {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uniform_tile_spacing_flag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if( uniform_tile_spacing_flag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</a:t>
                      </a:r>
                      <a:r>
                        <a:rPr lang="en-GB" sz="1200">
                          <a:effectLst/>
                        </a:rPr>
                        <a:t>tile_cols_width_minus1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</a:t>
                      </a:r>
                      <a:r>
                        <a:rPr lang="en-GB" sz="1200">
                          <a:effectLst/>
                        </a:rPr>
                        <a:t>tile_rows_height_minus1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</a:t>
                      </a:r>
                      <a:r>
                        <a:rPr lang="en-GB" sz="1200">
                          <a:effectLst/>
                        </a:rPr>
                        <a:t>} else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num_tile_columns_minus1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num_tile_rows_minus1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for(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 = 0;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 &lt; num_tile_columns_minus1;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++ )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	tile_column_width_minus1[ i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for( i = 0; i &lt; num_tile_rows_minus1; i++ 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	tile_row_height_minus1[ i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allow_uncoded_areas_flag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		if( allow_uncoded_areas_flag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			for( i = 0; i &lt;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NumTilesInPic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; i++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				tile_is_coded_flag[ i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brick_splitting_present_flag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rbsp_trailing_bits( 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22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All operations can be done / specified at buffer level</a:t>
            </a:r>
          </a:p>
          <a:p>
            <a:pPr lvl="2"/>
            <a:r>
              <a:rPr lang="en-US" dirty="0" smtClean="0"/>
              <a:t>Geometry padding: </a:t>
            </a:r>
            <a:r>
              <a:rPr lang="en-US" dirty="0" err="1" smtClean="0"/>
              <a:t>Uncoded</a:t>
            </a:r>
            <a:r>
              <a:rPr lang="en-US" dirty="0" smtClean="0"/>
              <a:t> areas are filled with generated geometry padding samples</a:t>
            </a:r>
          </a:p>
          <a:p>
            <a:pPr lvl="3"/>
            <a:r>
              <a:rPr lang="en-US" dirty="0" smtClean="0"/>
              <a:t>Already padded regions of reference pictures can be reused when referenced again</a:t>
            </a:r>
          </a:p>
          <a:p>
            <a:pPr lvl="1"/>
            <a:r>
              <a:rPr lang="en-US" dirty="0" smtClean="0"/>
              <a:t>No arbitrary buffer access at CTU level</a:t>
            </a:r>
            <a:endParaRPr lang="de-DE" dirty="0" smtClean="0"/>
          </a:p>
          <a:p>
            <a:pPr lvl="2"/>
            <a:r>
              <a:rPr lang="de-DE" dirty="0" smtClean="0"/>
              <a:t>On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fly</a:t>
            </a:r>
            <a:r>
              <a:rPr lang="de-DE" dirty="0" smtClean="0"/>
              <a:t> implementations </a:t>
            </a:r>
            <a:r>
              <a:rPr lang="de-DE" dirty="0" err="1" smtClean="0"/>
              <a:t>need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pixels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up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3 different </a:t>
            </a:r>
            <a:r>
              <a:rPr lang="de-DE" dirty="0" err="1" smtClean="0"/>
              <a:t>locations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picture</a:t>
            </a:r>
            <a:r>
              <a:rPr lang="de-DE" dirty="0" smtClean="0"/>
              <a:t> (</a:t>
            </a:r>
            <a:r>
              <a:rPr lang="de-DE" dirty="0" err="1" smtClean="0"/>
              <a:t>cube</a:t>
            </a:r>
            <a:r>
              <a:rPr lang="de-DE" dirty="0" smtClean="0"/>
              <a:t> </a:t>
            </a:r>
            <a:r>
              <a:rPr lang="de-DE" dirty="0" err="1" smtClean="0"/>
              <a:t>corner</a:t>
            </a:r>
            <a:r>
              <a:rPr lang="de-DE" dirty="0" smtClean="0"/>
              <a:t>)</a:t>
            </a:r>
            <a:endParaRPr lang="en-US" dirty="0" smtClean="0"/>
          </a:p>
          <a:p>
            <a:r>
              <a:rPr lang="en-US" dirty="0" smtClean="0"/>
              <a:t>Disadvantages</a:t>
            </a:r>
          </a:p>
          <a:p>
            <a:pPr lvl="1"/>
            <a:r>
              <a:rPr lang="en-US" dirty="0" smtClean="0"/>
              <a:t>Generation of not required samples</a:t>
            </a:r>
          </a:p>
          <a:p>
            <a:pPr lvl="2"/>
            <a:r>
              <a:rPr lang="en-US" dirty="0" smtClean="0"/>
              <a:t>Problem for rather complex geometry padding</a:t>
            </a:r>
          </a:p>
          <a:p>
            <a:pPr lvl="3"/>
            <a:r>
              <a:rPr lang="en-US" dirty="0" smtClean="0"/>
              <a:t>Solution via APS signaling required padding amount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Discussion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360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528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5646762" cy="4448700"/>
          </a:xfrm>
        </p:spPr>
        <p:txBody>
          <a:bodyPr/>
          <a:lstStyle/>
          <a:p>
            <a:r>
              <a:rPr lang="en-US" dirty="0" smtClean="0"/>
              <a:t>Enables efficient application of geometry padding at picture level</a:t>
            </a:r>
          </a:p>
          <a:p>
            <a:pPr lvl="1"/>
            <a:r>
              <a:rPr lang="en-US" dirty="0" smtClean="0"/>
              <a:t>Existing padding of reference pictures can be reused</a:t>
            </a:r>
          </a:p>
          <a:p>
            <a:pPr lvl="1"/>
            <a:r>
              <a:rPr lang="en-US" dirty="0" smtClean="0"/>
              <a:t>Only required padding is generated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15900" lvl="1" indent="0">
              <a:buNone/>
            </a:pP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Signaling</a:t>
            </a:r>
            <a:r>
              <a:rPr lang="de-DE" dirty="0" smtClean="0"/>
              <a:t> </a:t>
            </a:r>
            <a:r>
              <a:rPr lang="de-DE" dirty="0" err="1" smtClean="0"/>
              <a:t>geometry</a:t>
            </a:r>
            <a:r>
              <a:rPr lang="de-DE" dirty="0" smtClean="0"/>
              <a:t> </a:t>
            </a:r>
            <a:r>
              <a:rPr lang="de-DE" dirty="0" err="1" smtClean="0"/>
              <a:t>padding</a:t>
            </a:r>
            <a:r>
              <a:rPr lang="de-DE" dirty="0" smtClean="0"/>
              <a:t> </a:t>
            </a:r>
            <a:r>
              <a:rPr lang="de-DE" dirty="0" err="1" smtClean="0"/>
              <a:t>usage</a:t>
            </a:r>
            <a:r>
              <a:rPr lang="de-DE" dirty="0" smtClean="0"/>
              <a:t> via APS</a:t>
            </a:r>
            <a:endParaRPr lang="de-DE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622237"/>
              </p:ext>
            </p:extLst>
          </p:nvPr>
        </p:nvGraphicFramePr>
        <p:xfrm>
          <a:off x="6126000" y="473400"/>
          <a:ext cx="5772000" cy="5669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98354"/>
                <a:gridCol w="1273646"/>
              </a:tblGrid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gp_data ()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Descriptor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incremental_padding_flag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for ( list = 0; list &lt; 2; list++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200">
                          <a:effectLst/>
                        </a:rPr>
                        <a:t>		num_ref_idx_minus1[ list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u(2)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for ( idx = 0; idx &lt; NumRefIdx[ list ]; idx++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pad_picture_flag[ list ][ idx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if ( pad_picture_flag[ list ][ idx ]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for ( face = 0; face &lt; 6; face++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pad_top_boundary_flag[ list ][ idx ][ face]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pad_bottom_boundary_flag[ list ][ idx ][ face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pad_left_boundary_flag[ list ][ idx ][ face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pad_right_boundary_flag[ list ][ idx ][ face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for ( face = 0; face &lt; 6; face++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if ( pad_top_boundary_flag[ list ][ idx ][ face ]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	pad_top_boundary_width[ list ][ idx ][ face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if ( pad_bottom_boundary_flag[ list ][ idx ][ face ]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	pad_bottom_boundary_width[ list ][ idx ][ face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if ( pad_left_boundary_flag[ list ][ idx ][ face ]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	pad_left_boundary_width[ list ][ idx ][ face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if ( pad_right_boundary_flag[ list ][ idx ][ face ]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	pad_right_boundary_width[ list ][ idx ][ face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  <a:tr h="16607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3165" marR="6316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2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JVET-J0023_360_presentation_16x9</Template>
  <TotalTime>0</TotalTime>
  <Words>831</Words>
  <Application>Microsoft Office PowerPoint</Application>
  <PresentationFormat>Breitbild</PresentationFormat>
  <Paragraphs>350</Paragraphs>
  <Slides>15</Slides>
  <Notes>0</Notes>
  <HiddenSlides>2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3" baseType="lpstr">
      <vt:lpstr>Malgun Gothic</vt:lpstr>
      <vt:lpstr>MS PGothic</vt:lpstr>
      <vt:lpstr>Arial</vt:lpstr>
      <vt:lpstr>Calibri</vt:lpstr>
      <vt:lpstr>Symbol</vt:lpstr>
      <vt:lpstr>Times New Roman</vt:lpstr>
      <vt:lpstr>Wingdings</vt:lpstr>
      <vt:lpstr>Präsentation_Master_RWTH_Institute_16zu9</vt:lpstr>
      <vt:lpstr>JVET-O0487</vt:lpstr>
      <vt:lpstr>Uncoded areas for 360°tools</vt:lpstr>
      <vt:lpstr>360°coding tools – Geometry padding</vt:lpstr>
      <vt:lpstr>Other applications </vt:lpstr>
      <vt:lpstr>Uncoded areas using empty tiles</vt:lpstr>
      <vt:lpstr>Uncoded areas using empty tiles</vt:lpstr>
      <vt:lpstr>Uncoded areas using empty tiles</vt:lpstr>
      <vt:lpstr>Discussion of uncoded areas for 360</vt:lpstr>
      <vt:lpstr>Signaling geometry padding usage via APS</vt:lpstr>
      <vt:lpstr>Specification of 360°tools</vt:lpstr>
      <vt:lpstr>Specification of 360°tools – Geometry padding</vt:lpstr>
      <vt:lpstr>Implementation status</vt:lpstr>
      <vt:lpstr>Results with ALF off</vt:lpstr>
      <vt:lpstr>Results with ALF using virtual LF boundaries</vt:lpstr>
      <vt:lpstr>Conclusion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Sauer</dc:creator>
  <cp:lastModifiedBy>Johannes Sauer</cp:lastModifiedBy>
  <cp:revision>182</cp:revision>
  <dcterms:created xsi:type="dcterms:W3CDTF">2018-04-07T08:42:10Z</dcterms:created>
  <dcterms:modified xsi:type="dcterms:W3CDTF">2019-07-04T07:25:10Z</dcterms:modified>
</cp:coreProperties>
</file>