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2" r:id="rId3"/>
    <p:sldId id="283" r:id="rId4"/>
    <p:sldId id="278" r:id="rId5"/>
    <p:sldId id="281" r:id="rId6"/>
    <p:sldId id="282" r:id="rId7"/>
    <p:sldId id="284" r:id="rId8"/>
    <p:sldId id="277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519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2019/7/5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GB" b="1" dirty="0"/>
              <a:t>Non-CE8: On </a:t>
            </a:r>
            <a:r>
              <a:rPr lang="en-GB" b="1" dirty="0" err="1"/>
              <a:t>signaling</a:t>
            </a:r>
            <a:r>
              <a:rPr lang="en-GB" b="1" dirty="0"/>
              <a:t> of IBC block vector predictor list size</a:t>
            </a:r>
            <a:r>
              <a:rPr lang="en-CA" b="1" dirty="0"/>
              <a:t> </a:t>
            </a:r>
            <a:r>
              <a:rPr lang="en-US" altLang="zh-CN" b="1" dirty="0"/>
              <a:t>(JVET-O0480)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X. Xu</a:t>
            </a:r>
            <a:r>
              <a:rPr lang="en-US" dirty="0"/>
              <a:t>, X. Li, S. Liu (Tencent)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/07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Currently in VVC WD-5.0/VTM-5.0, </a:t>
            </a:r>
          </a:p>
          <a:p>
            <a:pPr lvl="1"/>
            <a:r>
              <a:rPr lang="en-US" altLang="zh-CN" sz="2400" dirty="0"/>
              <a:t>A unified block vector prediction list in IBC mode is used for both merge and AMVP mode</a:t>
            </a:r>
            <a:endParaRPr lang="en-US" altLang="zh-CN" sz="2400" dirty="0">
              <a:ea typeface="宋体" panose="02010600030101010101" pitchFamily="2" charset="-122"/>
            </a:endParaRPr>
          </a:p>
          <a:p>
            <a:pPr lvl="1"/>
            <a:r>
              <a:rPr lang="en-US" altLang="zh-CN" sz="2400" dirty="0"/>
              <a:t>An issue is identified as:</a:t>
            </a:r>
          </a:p>
          <a:p>
            <a:pPr lvl="2"/>
            <a:r>
              <a:rPr lang="en-US" altLang="zh-CN" sz="2000" dirty="0"/>
              <a:t>The size of this list is controlled by </a:t>
            </a:r>
            <a:r>
              <a:rPr lang="en-US" altLang="zh-CN" sz="2000" dirty="0" err="1"/>
              <a:t>MaxNumMergeCand</a:t>
            </a:r>
            <a:r>
              <a:rPr lang="en-US" altLang="zh-CN" sz="2000" dirty="0"/>
              <a:t>, which can range from 1 to 6.</a:t>
            </a:r>
          </a:p>
          <a:p>
            <a:pPr lvl="2"/>
            <a:r>
              <a:rPr lang="en-US" altLang="zh-CN" sz="2000" dirty="0"/>
              <a:t>For IBC AMVP mode, the size is expected to be 2</a:t>
            </a:r>
          </a:p>
          <a:p>
            <a:pPr lvl="2"/>
            <a:r>
              <a:rPr lang="en-US" altLang="zh-CN" sz="2000" dirty="0">
                <a:ea typeface="宋体" panose="02010600030101010101" pitchFamily="2" charset="-122"/>
              </a:rPr>
              <a:t>No defined behavior was given for IBC AMVP mode when </a:t>
            </a:r>
            <a:r>
              <a:rPr lang="en-US" altLang="zh-CN" sz="2000" dirty="0" err="1"/>
              <a:t>MaxNumMergeCand</a:t>
            </a:r>
            <a:r>
              <a:rPr lang="en-US" altLang="zh-CN" sz="2000" dirty="0"/>
              <a:t> = 1 and mvp_l0_flag = 1</a:t>
            </a:r>
            <a:endParaRPr lang="en-US" altLang="zh-CN" sz="2000" dirty="0">
              <a:ea typeface="宋体" panose="02010600030101010101" pitchFamily="2" charset="-122"/>
            </a:endParaRPr>
          </a:p>
          <a:p>
            <a:r>
              <a:rPr lang="en-US" altLang="zh-CN" sz="2800" dirty="0">
                <a:ea typeface="宋体" panose="02010600030101010101" pitchFamily="2" charset="-122"/>
              </a:rPr>
              <a:t>In this contribution, three possible solutions are suggested to fix the bug in VVC specification</a:t>
            </a:r>
            <a:endParaRPr lang="en-US" altLang="en-US" sz="2000" dirty="0">
              <a:ea typeface="宋体" panose="02010600030101010101" pitchFamily="2" charset="-122"/>
            </a:endParaRPr>
          </a:p>
          <a:p>
            <a:r>
              <a:rPr lang="en-US" altLang="en-US" sz="2800" dirty="0">
                <a:ea typeface="宋体" panose="02010600030101010101" pitchFamily="2" charset="-122"/>
              </a:rPr>
              <a:t>It is suggested to consider one to fix the issue</a:t>
            </a:r>
            <a:endParaRPr lang="en-US" altLang="en-US" sz="2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32919-D7DB-40BA-8578-969470544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Suggested fixes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D4B9C-23A3-4FFF-8073-CAB76B3779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Solution 1: when </a:t>
            </a:r>
            <a:r>
              <a:rPr lang="en-CA" dirty="0" err="1"/>
              <a:t>MaxNumMergeCand</a:t>
            </a:r>
            <a:r>
              <a:rPr lang="en-CA" dirty="0"/>
              <a:t> is equal to 1, the mvp_l0_flag for IBC will not be signaled and inferred to be 0.</a:t>
            </a:r>
            <a:endParaRPr lang="en-US" dirty="0"/>
          </a:p>
          <a:p>
            <a:r>
              <a:rPr lang="en-CA" dirty="0"/>
              <a:t>Solution 2: </a:t>
            </a:r>
            <a:r>
              <a:rPr lang="en-CA" dirty="0" err="1"/>
              <a:t>MaxNumMergeCand</a:t>
            </a:r>
            <a:r>
              <a:rPr lang="en-CA" dirty="0"/>
              <a:t> for IBC mode is clipped to be at least 2.</a:t>
            </a:r>
            <a:endParaRPr lang="en-US" dirty="0"/>
          </a:p>
          <a:p>
            <a:r>
              <a:rPr lang="en-CA" dirty="0"/>
              <a:t>Solution 3: a separate variable </a:t>
            </a:r>
            <a:r>
              <a:rPr lang="en-CA" dirty="0" err="1"/>
              <a:t>MaxNumI</a:t>
            </a:r>
            <a:r>
              <a:rPr lang="en-US" altLang="zh-CN" dirty="0" err="1"/>
              <a:t>bc</a:t>
            </a:r>
            <a:r>
              <a:rPr lang="en-CA" dirty="0" err="1"/>
              <a:t>Cand</a:t>
            </a:r>
            <a:r>
              <a:rPr lang="en-CA" dirty="0"/>
              <a:t> for IBC mode candidate list size is signaled, which ranges from 2 to 6.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486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669F8-0362-413D-BE40-36805EABE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Solution 1: when </a:t>
            </a:r>
            <a:r>
              <a:rPr lang="en-US" sz="2800" dirty="0" err="1"/>
              <a:t>MaxNumMergeCand</a:t>
            </a:r>
            <a:r>
              <a:rPr lang="en-US" sz="2800" dirty="0"/>
              <a:t> is equal to 1, the mvp_l0_flag for IBC will not be signaled and inferred to be 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A0044F-443B-49DA-A691-00A2D610F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93" y="2288430"/>
            <a:ext cx="8901940" cy="402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043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669F8-0362-413D-BE40-36805EABE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Solution 2: </a:t>
            </a:r>
            <a:r>
              <a:rPr lang="en-US" sz="2800" dirty="0" err="1"/>
              <a:t>MaxNumMergeCand</a:t>
            </a:r>
            <a:r>
              <a:rPr lang="en-US" sz="2800" dirty="0"/>
              <a:t> for IBC mode is clipped to be at least 2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75F3294-F8D8-43E9-88A8-4E6C4CEF8A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At slice header semantics:</a:t>
            </a:r>
          </a:p>
          <a:p>
            <a:pPr marL="457200" lvl="1" indent="0">
              <a:buNone/>
            </a:pPr>
            <a:r>
              <a:rPr lang="en-CA" dirty="0">
                <a:highlight>
                  <a:srgbClr val="FFFF00"/>
                </a:highlight>
              </a:rPr>
              <a:t>The variable </a:t>
            </a:r>
            <a:r>
              <a:rPr lang="en-CA" dirty="0" err="1">
                <a:highlight>
                  <a:srgbClr val="FFFF00"/>
                </a:highlight>
              </a:rPr>
              <a:t>MaxNumIbcCand</a:t>
            </a:r>
            <a:r>
              <a:rPr lang="en-CA" dirty="0">
                <a:highlight>
                  <a:srgbClr val="FFFF00"/>
                </a:highlight>
              </a:rPr>
              <a:t> is set equal to be Max( 2, </a:t>
            </a:r>
            <a:r>
              <a:rPr lang="en-CA" dirty="0" err="1">
                <a:highlight>
                  <a:srgbClr val="FFFF00"/>
                </a:highlight>
              </a:rPr>
              <a:t>MaxNumMergeCand</a:t>
            </a:r>
            <a:r>
              <a:rPr lang="en-CA" dirty="0">
                <a:highlight>
                  <a:srgbClr val="FFFF00"/>
                </a:highlight>
              </a:rPr>
              <a:t> ).</a:t>
            </a:r>
            <a:endParaRPr lang="en-US" altLang="zh-CN" sz="2000" dirty="0">
              <a:ea typeface="宋体" panose="02010600030101010101" pitchFamily="2" charset="-122"/>
            </a:endParaRPr>
          </a:p>
          <a:p>
            <a:pPr lvl="1"/>
            <a:endParaRPr lang="en-US" altLang="zh-CN" sz="2000" dirty="0">
              <a:ea typeface="宋体" panose="02010600030101010101" pitchFamily="2" charset="-122"/>
            </a:endParaRPr>
          </a:p>
          <a:p>
            <a:r>
              <a:rPr lang="en-US" altLang="zh-CN" sz="2800" dirty="0">
                <a:ea typeface="宋体" panose="02010600030101010101" pitchFamily="2" charset="-122"/>
              </a:rPr>
              <a:t>At decoding process: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When </a:t>
            </a:r>
            <a:r>
              <a:rPr lang="en-US" altLang="en-US" sz="2000" dirty="0" err="1">
                <a:ea typeface="宋体" panose="02010600030101010101" pitchFamily="2" charset="-122"/>
              </a:rPr>
              <a:t>numCurrCand</a:t>
            </a:r>
            <a:r>
              <a:rPr lang="en-US" altLang="en-US" sz="2000" dirty="0">
                <a:ea typeface="宋体" panose="02010600030101010101" pitchFamily="2" charset="-122"/>
              </a:rPr>
              <a:t> is less than </a:t>
            </a:r>
            <a:r>
              <a:rPr lang="en-US" altLang="en-US" sz="2000" dirty="0" err="1">
                <a:highlight>
                  <a:srgbClr val="FFFF00"/>
                </a:highlight>
                <a:ea typeface="宋体" panose="02010600030101010101" pitchFamily="2" charset="-122"/>
              </a:rPr>
              <a:t>MaxNumIbcCand</a:t>
            </a:r>
            <a:r>
              <a:rPr lang="en-US" altLang="en-US" sz="2000" dirty="0">
                <a:ea typeface="宋体" panose="02010600030101010101" pitchFamily="2" charset="-122"/>
              </a:rPr>
              <a:t> and </a:t>
            </a:r>
            <a:r>
              <a:rPr lang="en-US" altLang="en-US" sz="2000" dirty="0" err="1">
                <a:ea typeface="宋体" panose="02010600030101010101" pitchFamily="2" charset="-122"/>
              </a:rPr>
              <a:t>smrNumHmvpIbcCand</a:t>
            </a:r>
            <a:r>
              <a:rPr lang="en-US" altLang="en-US" sz="2000" dirty="0">
                <a:ea typeface="宋体" panose="02010600030101010101" pitchFamily="2" charset="-122"/>
              </a:rPr>
              <a:t> is greater than 0, the derivation process of IBC history-based motion vector candidates as specified in 8.6.2.4 is invoked with </a:t>
            </a:r>
            <a:r>
              <a:rPr lang="en-US" altLang="en-US" sz="2000" dirty="0" err="1">
                <a:ea typeface="宋体" panose="02010600030101010101" pitchFamily="2" charset="-122"/>
              </a:rPr>
              <a:t>mvCandList</a:t>
            </a:r>
            <a:r>
              <a:rPr lang="en-US" altLang="en-US" sz="2000" dirty="0">
                <a:ea typeface="宋体" panose="02010600030101010101" pitchFamily="2" charset="-122"/>
              </a:rPr>
              <a:t>, </a:t>
            </a:r>
            <a:r>
              <a:rPr lang="en-US" altLang="en-US" sz="2000" dirty="0" err="1">
                <a:ea typeface="宋体" panose="02010600030101010101" pitchFamily="2" charset="-122"/>
              </a:rPr>
              <a:t>isInSmr</a:t>
            </a:r>
            <a:r>
              <a:rPr lang="en-US" altLang="en-US" sz="2000" dirty="0">
                <a:ea typeface="宋体" panose="02010600030101010101" pitchFamily="2" charset="-122"/>
              </a:rPr>
              <a:t> set equal to </a:t>
            </a:r>
            <a:r>
              <a:rPr lang="en-US" altLang="en-US" sz="2000" dirty="0" err="1">
                <a:ea typeface="宋体" panose="02010600030101010101" pitchFamily="2" charset="-122"/>
              </a:rPr>
              <a:t>IsInSmr</a:t>
            </a:r>
            <a:r>
              <a:rPr lang="en-US" altLang="en-US" sz="2000" dirty="0">
                <a:ea typeface="宋体" panose="02010600030101010101" pitchFamily="2" charset="-122"/>
              </a:rPr>
              <a:t>[ </a:t>
            </a:r>
            <a:r>
              <a:rPr lang="en-US" altLang="en-US" sz="2000" dirty="0" err="1">
                <a:ea typeface="宋体" panose="02010600030101010101" pitchFamily="2" charset="-122"/>
              </a:rPr>
              <a:t>xCb</a:t>
            </a:r>
            <a:r>
              <a:rPr lang="en-US" altLang="en-US" sz="2000" dirty="0">
                <a:ea typeface="宋体" panose="02010600030101010101" pitchFamily="2" charset="-122"/>
              </a:rPr>
              <a:t> ][ </a:t>
            </a:r>
            <a:r>
              <a:rPr lang="en-US" altLang="en-US" sz="2000" dirty="0" err="1">
                <a:ea typeface="宋体" panose="02010600030101010101" pitchFamily="2" charset="-122"/>
              </a:rPr>
              <a:t>yCb</a:t>
            </a:r>
            <a:r>
              <a:rPr lang="en-US" altLang="en-US" sz="2000" dirty="0">
                <a:ea typeface="宋体" panose="02010600030101010101" pitchFamily="2" charset="-122"/>
              </a:rPr>
              <a:t> ], and </a:t>
            </a:r>
            <a:r>
              <a:rPr lang="en-US" altLang="en-US" sz="2000" dirty="0" err="1">
                <a:ea typeface="宋体" panose="02010600030101010101" pitchFamily="2" charset="-122"/>
              </a:rPr>
              <a:t>numCurrCand</a:t>
            </a:r>
            <a:r>
              <a:rPr lang="en-US" altLang="en-US" sz="2000" dirty="0">
                <a:ea typeface="宋体" panose="02010600030101010101" pitchFamily="2" charset="-122"/>
              </a:rPr>
              <a:t> as inputs, and modified </a:t>
            </a:r>
            <a:r>
              <a:rPr lang="en-US" altLang="en-US" sz="2000" dirty="0" err="1">
                <a:ea typeface="宋体" panose="02010600030101010101" pitchFamily="2" charset="-122"/>
              </a:rPr>
              <a:t>mvCandList</a:t>
            </a:r>
            <a:r>
              <a:rPr lang="en-US" altLang="en-US" sz="2000" dirty="0">
                <a:ea typeface="宋体" panose="02010600030101010101" pitchFamily="2" charset="-122"/>
              </a:rPr>
              <a:t> and </a:t>
            </a:r>
            <a:r>
              <a:rPr lang="en-US" altLang="en-US" sz="2000" dirty="0" err="1">
                <a:ea typeface="宋体" panose="02010600030101010101" pitchFamily="2" charset="-122"/>
              </a:rPr>
              <a:t>numCurrCand</a:t>
            </a:r>
            <a:r>
              <a:rPr lang="en-US" altLang="en-US" sz="2000" dirty="0">
                <a:ea typeface="宋体" panose="02010600030101010101" pitchFamily="2" charset="-122"/>
              </a:rPr>
              <a:t> as outputs.</a:t>
            </a:r>
          </a:p>
          <a:p>
            <a:pPr lvl="1"/>
            <a:r>
              <a:rPr lang="en-CA" sz="2000" dirty="0">
                <a:ea typeface="宋体" panose="02010600030101010101" pitchFamily="2" charset="-122"/>
              </a:rPr>
              <a:t>For each candidate in </a:t>
            </a:r>
            <a:r>
              <a:rPr lang="en-CA" sz="2000" dirty="0" err="1">
                <a:ea typeface="宋体" panose="02010600030101010101" pitchFamily="2" charset="-122"/>
              </a:rPr>
              <a:t>smrHmvpIbcCandList</a:t>
            </a:r>
            <a:r>
              <a:rPr lang="en-CA" sz="2000" dirty="0">
                <a:ea typeface="宋体" panose="02010600030101010101" pitchFamily="2" charset="-122"/>
              </a:rPr>
              <a:t>[ </a:t>
            </a:r>
            <a:r>
              <a:rPr lang="en-CA" sz="2000" dirty="0" err="1">
                <a:ea typeface="宋体" panose="02010600030101010101" pitchFamily="2" charset="-122"/>
              </a:rPr>
              <a:t>hMvpIdx</a:t>
            </a:r>
            <a:r>
              <a:rPr lang="en-CA" sz="2000" dirty="0">
                <a:ea typeface="宋体" panose="02010600030101010101" pitchFamily="2" charset="-122"/>
              </a:rPr>
              <a:t> ] with index </a:t>
            </a:r>
            <a:r>
              <a:rPr lang="en-CA" sz="2000" dirty="0" err="1">
                <a:ea typeface="宋体" panose="02010600030101010101" pitchFamily="2" charset="-122"/>
              </a:rPr>
              <a:t>hMvpIdx</a:t>
            </a:r>
            <a:r>
              <a:rPr lang="en-CA" sz="2000" dirty="0">
                <a:ea typeface="宋体" panose="02010600030101010101" pitchFamily="2" charset="-122"/>
              </a:rPr>
              <a:t> = 1..smrNumHmvpIbcCand, the following ordered steps are repeated until </a:t>
            </a:r>
            <a:r>
              <a:rPr lang="en-CA" sz="2000" dirty="0" err="1">
                <a:ea typeface="宋体" panose="02010600030101010101" pitchFamily="2" charset="-122"/>
              </a:rPr>
              <a:t>numCurrCand</a:t>
            </a:r>
            <a:r>
              <a:rPr lang="en-CA" sz="2000" dirty="0">
                <a:ea typeface="宋体" panose="02010600030101010101" pitchFamily="2" charset="-122"/>
              </a:rPr>
              <a:t> is equal to </a:t>
            </a:r>
            <a:r>
              <a:rPr lang="en-CA" sz="2000" dirty="0" err="1">
                <a:highlight>
                  <a:srgbClr val="FFFF00"/>
                </a:highlight>
                <a:ea typeface="宋体" panose="02010600030101010101" pitchFamily="2" charset="-122"/>
              </a:rPr>
              <a:t>MaxNumIbcCand</a:t>
            </a:r>
            <a:r>
              <a:rPr lang="en-CA" sz="2000" dirty="0">
                <a:ea typeface="宋体" panose="02010600030101010101" pitchFamily="2" charset="-122"/>
              </a:rPr>
              <a:t>:</a:t>
            </a:r>
            <a:endParaRPr lang="en-US" sz="2000" dirty="0">
              <a:ea typeface="宋体" panose="02010600030101010101" pitchFamily="2" charset="-122"/>
            </a:endParaRPr>
          </a:p>
          <a:p>
            <a:pPr lvl="1"/>
            <a:endParaRPr lang="en-US" altLang="en-US" sz="200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9995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669F8-0362-413D-BE40-36805EABE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/>
          <a:lstStyle/>
          <a:p>
            <a:r>
              <a:rPr lang="en-US" sz="2800" dirty="0"/>
              <a:t>Solution 3: a separate variable </a:t>
            </a:r>
            <a:r>
              <a:rPr lang="en-US" sz="2800" dirty="0" err="1"/>
              <a:t>MaxNumIbcCand</a:t>
            </a:r>
            <a:r>
              <a:rPr lang="en-US" sz="2800" dirty="0"/>
              <a:t> for IBC mode candidate list is signaled, which ranges from 2 to 6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75F3294-F8D8-43E9-88A8-4E6C4CEF8A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At slice header syntax:</a:t>
            </a:r>
          </a:p>
          <a:p>
            <a:endParaRPr lang="en-US" altLang="zh-CN" sz="2800" dirty="0">
              <a:ea typeface="宋体" panose="02010600030101010101" pitchFamily="2" charset="-122"/>
            </a:endParaRPr>
          </a:p>
          <a:p>
            <a:endParaRPr lang="en-US" altLang="zh-CN" sz="2800" dirty="0">
              <a:ea typeface="宋体" panose="02010600030101010101" pitchFamily="2" charset="-122"/>
            </a:endParaRPr>
          </a:p>
          <a:p>
            <a:r>
              <a:rPr lang="en-US" altLang="zh-CN" sz="2800" dirty="0">
                <a:ea typeface="宋体" panose="02010600030101010101" pitchFamily="2" charset="-122"/>
              </a:rPr>
              <a:t>At slice header semantics:</a:t>
            </a:r>
          </a:p>
          <a:p>
            <a:pPr marL="457200" lvl="1" indent="0">
              <a:buNone/>
            </a:pPr>
            <a:r>
              <a:rPr lang="en-US" sz="1800" dirty="0" err="1">
                <a:highlight>
                  <a:srgbClr val="FFFF00"/>
                </a:highlight>
              </a:rPr>
              <a:t>MaxNumIbcCand</a:t>
            </a:r>
            <a:r>
              <a:rPr lang="en-US" sz="1800" dirty="0">
                <a:highlight>
                  <a:srgbClr val="FFFF00"/>
                </a:highlight>
              </a:rPr>
              <a:t> = 6 − </a:t>
            </a:r>
            <a:r>
              <a:rPr lang="en-US" sz="1800" dirty="0" err="1">
                <a:highlight>
                  <a:srgbClr val="FFFF00"/>
                </a:highlight>
              </a:rPr>
              <a:t>six_minus_max_num_ibc_cand</a:t>
            </a:r>
            <a:endParaRPr lang="en-US" sz="1800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r>
              <a:rPr lang="en-US" sz="1800" dirty="0">
                <a:highlight>
                  <a:srgbClr val="FFFF00"/>
                </a:highlight>
              </a:rPr>
              <a:t>The value of </a:t>
            </a:r>
            <a:r>
              <a:rPr lang="en-US" sz="1800" dirty="0" err="1">
                <a:highlight>
                  <a:srgbClr val="FFFF00"/>
                </a:highlight>
              </a:rPr>
              <a:t>MaxNumIbcCand</a:t>
            </a:r>
            <a:r>
              <a:rPr lang="en-US" sz="1800" dirty="0">
                <a:highlight>
                  <a:srgbClr val="FFFF00"/>
                </a:highlight>
              </a:rPr>
              <a:t> shall be in the range of 2 to 6, inclusive.</a:t>
            </a:r>
            <a:endParaRPr lang="en-US" altLang="zh-CN" sz="1400" dirty="0">
              <a:highlight>
                <a:srgbClr val="FFFF00"/>
              </a:highlight>
              <a:ea typeface="宋体" panose="02010600030101010101" pitchFamily="2" charset="-122"/>
            </a:endParaRPr>
          </a:p>
          <a:p>
            <a:r>
              <a:rPr lang="en-US" altLang="zh-CN" sz="2800" dirty="0">
                <a:ea typeface="宋体" panose="02010600030101010101" pitchFamily="2" charset="-122"/>
              </a:rPr>
              <a:t>At decoding process:</a:t>
            </a:r>
          </a:p>
          <a:p>
            <a:pPr lvl="1"/>
            <a:r>
              <a:rPr lang="en-US" altLang="en-US" sz="1800" dirty="0">
                <a:ea typeface="宋体" panose="02010600030101010101" pitchFamily="2" charset="-122"/>
              </a:rPr>
              <a:t>When </a:t>
            </a:r>
            <a:r>
              <a:rPr lang="en-US" altLang="en-US" sz="1800" dirty="0" err="1">
                <a:ea typeface="宋体" panose="02010600030101010101" pitchFamily="2" charset="-122"/>
              </a:rPr>
              <a:t>numCurrCand</a:t>
            </a:r>
            <a:r>
              <a:rPr lang="en-US" altLang="en-US" sz="1800" dirty="0">
                <a:ea typeface="宋体" panose="02010600030101010101" pitchFamily="2" charset="-122"/>
              </a:rPr>
              <a:t> is less than </a:t>
            </a:r>
            <a:r>
              <a:rPr lang="en-US" altLang="en-US" sz="1800" dirty="0" err="1">
                <a:highlight>
                  <a:srgbClr val="FFFF00"/>
                </a:highlight>
                <a:ea typeface="宋体" panose="02010600030101010101" pitchFamily="2" charset="-122"/>
              </a:rPr>
              <a:t>MaxNumIbcCand</a:t>
            </a:r>
            <a:r>
              <a:rPr lang="en-US" altLang="en-US" sz="1800" dirty="0">
                <a:ea typeface="宋体" panose="02010600030101010101" pitchFamily="2" charset="-122"/>
              </a:rPr>
              <a:t> and </a:t>
            </a:r>
            <a:r>
              <a:rPr lang="en-US" altLang="en-US" sz="1800" dirty="0" err="1">
                <a:ea typeface="宋体" panose="02010600030101010101" pitchFamily="2" charset="-122"/>
              </a:rPr>
              <a:t>smrNumHmvpIbcCand</a:t>
            </a:r>
            <a:r>
              <a:rPr lang="en-US" altLang="en-US" sz="1800" dirty="0">
                <a:ea typeface="宋体" panose="02010600030101010101" pitchFamily="2" charset="-122"/>
              </a:rPr>
              <a:t> is greater than 0, the derivation process of IBC history-based motion vector candidates as specified in 8.6.2.4 is invoked with </a:t>
            </a:r>
            <a:r>
              <a:rPr lang="en-US" altLang="en-US" sz="1800" dirty="0" err="1">
                <a:ea typeface="宋体" panose="02010600030101010101" pitchFamily="2" charset="-122"/>
              </a:rPr>
              <a:t>mvCandList</a:t>
            </a:r>
            <a:r>
              <a:rPr lang="en-US" altLang="en-US" sz="1800" dirty="0">
                <a:ea typeface="宋体" panose="02010600030101010101" pitchFamily="2" charset="-122"/>
              </a:rPr>
              <a:t>, </a:t>
            </a:r>
            <a:r>
              <a:rPr lang="en-US" altLang="en-US" sz="1800" dirty="0" err="1">
                <a:ea typeface="宋体" panose="02010600030101010101" pitchFamily="2" charset="-122"/>
              </a:rPr>
              <a:t>isInSmr</a:t>
            </a:r>
            <a:r>
              <a:rPr lang="en-US" altLang="en-US" sz="1800" dirty="0">
                <a:ea typeface="宋体" panose="02010600030101010101" pitchFamily="2" charset="-122"/>
              </a:rPr>
              <a:t> set equal to </a:t>
            </a:r>
            <a:r>
              <a:rPr lang="en-US" altLang="en-US" sz="1800" dirty="0" err="1">
                <a:ea typeface="宋体" panose="02010600030101010101" pitchFamily="2" charset="-122"/>
              </a:rPr>
              <a:t>IsInSmr</a:t>
            </a:r>
            <a:r>
              <a:rPr lang="en-US" altLang="en-US" sz="1800" dirty="0">
                <a:ea typeface="宋体" panose="02010600030101010101" pitchFamily="2" charset="-122"/>
              </a:rPr>
              <a:t>[ </a:t>
            </a:r>
            <a:r>
              <a:rPr lang="en-US" altLang="en-US" sz="1800" dirty="0" err="1">
                <a:ea typeface="宋体" panose="02010600030101010101" pitchFamily="2" charset="-122"/>
              </a:rPr>
              <a:t>xCb</a:t>
            </a:r>
            <a:r>
              <a:rPr lang="en-US" altLang="en-US" sz="1800" dirty="0">
                <a:ea typeface="宋体" panose="02010600030101010101" pitchFamily="2" charset="-122"/>
              </a:rPr>
              <a:t> ][ </a:t>
            </a:r>
            <a:r>
              <a:rPr lang="en-US" altLang="en-US" sz="1800" dirty="0" err="1">
                <a:ea typeface="宋体" panose="02010600030101010101" pitchFamily="2" charset="-122"/>
              </a:rPr>
              <a:t>yCb</a:t>
            </a:r>
            <a:r>
              <a:rPr lang="en-US" altLang="en-US" sz="1800" dirty="0">
                <a:ea typeface="宋体" panose="02010600030101010101" pitchFamily="2" charset="-122"/>
              </a:rPr>
              <a:t> ], and </a:t>
            </a:r>
            <a:r>
              <a:rPr lang="en-US" altLang="en-US" sz="1800" dirty="0" err="1">
                <a:ea typeface="宋体" panose="02010600030101010101" pitchFamily="2" charset="-122"/>
              </a:rPr>
              <a:t>numCurrCand</a:t>
            </a:r>
            <a:r>
              <a:rPr lang="en-US" altLang="en-US" sz="1800" dirty="0">
                <a:ea typeface="宋体" panose="02010600030101010101" pitchFamily="2" charset="-122"/>
              </a:rPr>
              <a:t> as inputs, and modified </a:t>
            </a:r>
            <a:r>
              <a:rPr lang="en-US" altLang="en-US" sz="1800" dirty="0" err="1">
                <a:ea typeface="宋体" panose="02010600030101010101" pitchFamily="2" charset="-122"/>
              </a:rPr>
              <a:t>mvCandList</a:t>
            </a:r>
            <a:r>
              <a:rPr lang="en-US" altLang="en-US" sz="1800" dirty="0">
                <a:ea typeface="宋体" panose="02010600030101010101" pitchFamily="2" charset="-122"/>
              </a:rPr>
              <a:t> and </a:t>
            </a:r>
            <a:r>
              <a:rPr lang="en-US" altLang="en-US" sz="1800" dirty="0" err="1">
                <a:ea typeface="宋体" panose="02010600030101010101" pitchFamily="2" charset="-122"/>
              </a:rPr>
              <a:t>numCurrCand</a:t>
            </a:r>
            <a:r>
              <a:rPr lang="en-US" altLang="en-US" sz="1800" dirty="0">
                <a:ea typeface="宋体" panose="02010600030101010101" pitchFamily="2" charset="-122"/>
              </a:rPr>
              <a:t> as outputs.</a:t>
            </a:r>
          </a:p>
          <a:p>
            <a:pPr lvl="1"/>
            <a:r>
              <a:rPr lang="en-CA" sz="1800" dirty="0">
                <a:ea typeface="宋体" panose="02010600030101010101" pitchFamily="2" charset="-122"/>
              </a:rPr>
              <a:t>For each candidate in </a:t>
            </a:r>
            <a:r>
              <a:rPr lang="en-CA" sz="1800" dirty="0" err="1">
                <a:ea typeface="宋体" panose="02010600030101010101" pitchFamily="2" charset="-122"/>
              </a:rPr>
              <a:t>smrHmvpIbcCandList</a:t>
            </a:r>
            <a:r>
              <a:rPr lang="en-CA" sz="1800" dirty="0">
                <a:ea typeface="宋体" panose="02010600030101010101" pitchFamily="2" charset="-122"/>
              </a:rPr>
              <a:t>[ </a:t>
            </a:r>
            <a:r>
              <a:rPr lang="en-CA" sz="1800" dirty="0" err="1">
                <a:ea typeface="宋体" panose="02010600030101010101" pitchFamily="2" charset="-122"/>
              </a:rPr>
              <a:t>hMvpIdx</a:t>
            </a:r>
            <a:r>
              <a:rPr lang="en-CA" sz="1800" dirty="0">
                <a:ea typeface="宋体" panose="02010600030101010101" pitchFamily="2" charset="-122"/>
              </a:rPr>
              <a:t> ] with index </a:t>
            </a:r>
            <a:r>
              <a:rPr lang="en-CA" sz="1800" dirty="0" err="1">
                <a:ea typeface="宋体" panose="02010600030101010101" pitchFamily="2" charset="-122"/>
              </a:rPr>
              <a:t>hMvpIdx</a:t>
            </a:r>
            <a:r>
              <a:rPr lang="en-CA" sz="1800" dirty="0">
                <a:ea typeface="宋体" panose="02010600030101010101" pitchFamily="2" charset="-122"/>
              </a:rPr>
              <a:t> = 1..smrNumHmvpIbcCand, the following ordered steps are repeated until </a:t>
            </a:r>
            <a:r>
              <a:rPr lang="en-CA" sz="1800" dirty="0" err="1">
                <a:ea typeface="宋体" panose="02010600030101010101" pitchFamily="2" charset="-122"/>
              </a:rPr>
              <a:t>numCurrCand</a:t>
            </a:r>
            <a:r>
              <a:rPr lang="en-CA" sz="1800" dirty="0">
                <a:ea typeface="宋体" panose="02010600030101010101" pitchFamily="2" charset="-122"/>
              </a:rPr>
              <a:t> is equal to </a:t>
            </a:r>
            <a:r>
              <a:rPr lang="en-CA" sz="1800" dirty="0" err="1">
                <a:highlight>
                  <a:srgbClr val="FFFF00"/>
                </a:highlight>
                <a:ea typeface="宋体" panose="02010600030101010101" pitchFamily="2" charset="-122"/>
              </a:rPr>
              <a:t>MaxNumIbcCand</a:t>
            </a:r>
            <a:r>
              <a:rPr lang="en-CA" sz="1800" dirty="0">
                <a:ea typeface="宋体" panose="02010600030101010101" pitchFamily="2" charset="-122"/>
              </a:rPr>
              <a:t>:</a:t>
            </a:r>
            <a:endParaRPr lang="en-US" sz="1800" dirty="0">
              <a:ea typeface="宋体" panose="02010600030101010101" pitchFamily="2" charset="-122"/>
            </a:endParaRPr>
          </a:p>
          <a:p>
            <a:pPr lvl="1"/>
            <a:endParaRPr lang="en-US" altLang="en-US" sz="2000" dirty="0">
              <a:ea typeface="宋体" panose="02010600030101010101" pitchFamily="2" charset="-122"/>
            </a:endParaRP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AF13AF9A-2CD0-4B71-A5DA-F468C853A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215" y="1763688"/>
            <a:ext cx="6087097" cy="11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044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5AA22F-F188-4308-B1AD-7B4372D84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GB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BFE09D-E45C-48EC-8DB9-7373EBD06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r>
              <a:rPr lang="en-US" sz="2400" dirty="0"/>
              <a:t>Setting: </a:t>
            </a:r>
            <a:r>
              <a:rPr lang="en-GB" sz="2400" dirty="0" err="1"/>
              <a:t>MaxNumMergeCand</a:t>
            </a:r>
            <a:r>
              <a:rPr lang="en-GB" sz="2400" dirty="0"/>
              <a:t>=1 </a:t>
            </a:r>
            <a:r>
              <a:rPr lang="en-GB" sz="2400" dirty="0" err="1"/>
              <a:t>MaxNumTriangleCand</a:t>
            </a:r>
            <a:r>
              <a:rPr lang="en-GB" sz="2400" dirty="0"/>
              <a:t>=0</a:t>
            </a:r>
            <a:endParaRPr lang="en-US" sz="2400" dirty="0"/>
          </a:p>
          <a:p>
            <a:r>
              <a:rPr lang="en-US" sz="2400" dirty="0"/>
              <a:t>Anchor: always signal mvp_l0_flag to be 0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000" dirty="0"/>
              <a:t>Solution 1: infer </a:t>
            </a:r>
            <a:r>
              <a:rPr lang="en-US" sz="2000" dirty="0" err="1"/>
              <a:t>mvp</a:t>
            </a:r>
            <a:r>
              <a:rPr lang="en-US" sz="2000" dirty="0"/>
              <a:t> flag to be 0                    Solution 2: clip merge list to be 2</a:t>
            </a:r>
            <a:endParaRPr lang="en-GB" sz="20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F655CB83-0310-4AEA-956D-965554A74D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352618"/>
              </p:ext>
            </p:extLst>
          </p:nvPr>
        </p:nvGraphicFramePr>
        <p:xfrm>
          <a:off x="146803" y="3381058"/>
          <a:ext cx="4457703" cy="2745105"/>
        </p:xfrm>
        <a:graphic>
          <a:graphicData uri="http://schemas.openxmlformats.org/drawingml/2006/table">
            <a:tbl>
              <a:tblPr/>
              <a:tblGrid>
                <a:gridCol w="1548723">
                  <a:extLst>
                    <a:ext uri="{9D8B030D-6E8A-4147-A177-3AD203B41FA5}">
                      <a16:colId xmlns:a16="http://schemas.microsoft.com/office/drawing/2014/main" val="1999922739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1746144831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4009280277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3428448034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3035607161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414547989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3109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VTM50-IBC-idx always signaled as 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7071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9102054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5612664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9323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577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25344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VTM50-IBC-idx always signaled as 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89804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3894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37087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64192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2590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44338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VTM50-IBC-idx always signaled as 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355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53165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677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9801558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DB2D4D7F-E24B-4431-8410-A340B4D991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921539"/>
              </p:ext>
            </p:extLst>
          </p:nvPr>
        </p:nvGraphicFramePr>
        <p:xfrm>
          <a:off x="4658481" y="3381058"/>
          <a:ext cx="4457703" cy="2745105"/>
        </p:xfrm>
        <a:graphic>
          <a:graphicData uri="http://schemas.openxmlformats.org/drawingml/2006/table">
            <a:tbl>
              <a:tblPr/>
              <a:tblGrid>
                <a:gridCol w="1548723">
                  <a:extLst>
                    <a:ext uri="{9D8B030D-6E8A-4147-A177-3AD203B41FA5}">
                      <a16:colId xmlns:a16="http://schemas.microsoft.com/office/drawing/2014/main" val="3699779139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081030534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3570283499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767211060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100980900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37478887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5563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VTM50-IBC-idx always signaled as 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405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882537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530367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-1.64%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73410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0112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52102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VTM50-IBC-idx always signaled as 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87893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1715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588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52661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8492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97744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VTM50-IBC-idx always signaled as 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1161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919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861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-1.13%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852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8951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In this proposal, several solutions are suggested to resolve an identified issue on the signaling of the block vector predictor candidate list when </a:t>
            </a:r>
            <a:r>
              <a:rPr lang="en-CA" dirty="0" err="1"/>
              <a:t>maxNumMergeCand</a:t>
            </a:r>
            <a:r>
              <a:rPr lang="en-CA" dirty="0"/>
              <a:t> = 1. </a:t>
            </a:r>
          </a:p>
          <a:p>
            <a:r>
              <a:rPr lang="en-CA" dirty="0"/>
              <a:t>It is recommended to consider one of the suggested fixes.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11905</TotalTime>
  <Words>783</Words>
  <Application>Microsoft Office PowerPoint</Application>
  <PresentationFormat>全屏显示(4:3)</PresentationFormat>
  <Paragraphs>156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Office 主题</vt:lpstr>
      <vt:lpstr>Non-CE8: On signaling of IBC block vector predictor list size (JVET-O0480)</vt:lpstr>
      <vt:lpstr>Summary</vt:lpstr>
      <vt:lpstr>Suggested fixes</vt:lpstr>
      <vt:lpstr>Solution 1: when MaxNumMergeCand is equal to 1, the mvp_l0_flag for IBC will not be signaled and inferred to be 0</vt:lpstr>
      <vt:lpstr>Solution 2: MaxNumMergeCand for IBC mode is clipped to be at least 2</vt:lpstr>
      <vt:lpstr>Solution 3: a separate variable MaxNumIbcCand for IBC mode candidate list is signaled, which ranges from 2 to 6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Xiaozhong Xu</cp:lastModifiedBy>
  <cp:revision>280</cp:revision>
  <dcterms:created xsi:type="dcterms:W3CDTF">2010-10-25T03:40:34Z</dcterms:created>
  <dcterms:modified xsi:type="dcterms:W3CDTF">2019-07-05T06:23:51Z</dcterms:modified>
</cp:coreProperties>
</file>