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  <p:sldMasterId id="2147483663" r:id="rId2"/>
  </p:sldMasterIdLst>
  <p:notesMasterIdLst>
    <p:notesMasterId r:id="rId8"/>
  </p:notesMasterIdLst>
  <p:handoutMasterIdLst>
    <p:handoutMasterId r:id="rId9"/>
  </p:handoutMasterIdLst>
  <p:sldIdLst>
    <p:sldId id="256" r:id="rId3"/>
    <p:sldId id="384" r:id="rId4"/>
    <p:sldId id="396" r:id="rId5"/>
    <p:sldId id="387" r:id="rId6"/>
    <p:sldId id="392" r:id="rId7"/>
  </p:sldIdLst>
  <p:sldSz cx="9144000" cy="6858000" type="screen4x3"/>
  <p:notesSz cx="9874250" cy="679767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E2C0D7E5-8404-4900-94C9-D21D7113D6D5}">
          <p14:sldIdLst>
            <p14:sldId id="256"/>
            <p14:sldId id="384"/>
            <p14:sldId id="396"/>
            <p14:sldId id="387"/>
            <p14:sldId id="39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2626"/>
    <a:srgbClr val="336699"/>
    <a:srgbClr val="FF7C80"/>
    <a:srgbClr val="99CCFF"/>
    <a:srgbClr val="CCCCFF"/>
    <a:srgbClr val="FFFFCC"/>
    <a:srgbClr val="CCFF99"/>
    <a:srgbClr val="E5F8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790373-1975-4DC0-B713-D90B5ECDE41A}" v="14" dt="2019-07-04T12:49:54.25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FD0F851-EC5A-4D38-B0AD-8093EC10F338}" styleName="밝은 스타일 1 - 강조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09" autoAdjust="0"/>
    <p:restoredTop sz="93792" autoAdjust="0"/>
  </p:normalViewPr>
  <p:slideViewPr>
    <p:cSldViewPr snapToGrid="0">
      <p:cViewPr varScale="1">
        <p:scale>
          <a:sx n="114" d="100"/>
          <a:sy n="114" d="100"/>
        </p:scale>
        <p:origin x="167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116" d="100"/>
          <a:sy n="116" d="100"/>
        </p:scale>
        <p:origin x="211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Relationship Id="rId14" Type="http://schemas.microsoft.com/office/2015/10/relationships/revisionInfo" Target="revisionInfo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9918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592027" y="0"/>
            <a:ext cx="4279918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9309C7-73B6-4D28-A659-A579A19ABE78}" type="datetimeFigureOut">
              <a:rPr lang="ko-KR" altLang="en-US" smtClean="0"/>
              <a:pPr/>
              <a:t>2019-07-04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56699"/>
            <a:ext cx="4279918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592027" y="6456699"/>
            <a:ext cx="4279918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905B4-F1D2-4285-B9C3-70CF0519F28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974818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9148" cy="339613"/>
          </a:xfrm>
          <a:prstGeom prst="rect">
            <a:avLst/>
          </a:prstGeom>
        </p:spPr>
        <p:txBody>
          <a:bodyPr vert="horz" lIns="90955" tIns="45478" rIns="90955" bIns="45478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592803" y="0"/>
            <a:ext cx="4279148" cy="339613"/>
          </a:xfrm>
          <a:prstGeom prst="rect">
            <a:avLst/>
          </a:prstGeom>
        </p:spPr>
        <p:txBody>
          <a:bodyPr vert="horz" lIns="90955" tIns="45478" rIns="90955" bIns="45478" rtlCol="0"/>
          <a:lstStyle>
            <a:lvl1pPr algn="r">
              <a:defRPr sz="1200"/>
            </a:lvl1pPr>
          </a:lstStyle>
          <a:p>
            <a:fld id="{E648E7F1-200C-4A69-805F-2844A46257D0}" type="datetimeFigureOut">
              <a:rPr lang="ko-KR" altLang="en-US" smtClean="0"/>
              <a:pPr/>
              <a:t>2019-07-04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36913" y="509588"/>
            <a:ext cx="3400425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955" tIns="45478" rIns="90955" bIns="45478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86965" y="3229032"/>
            <a:ext cx="7900321" cy="3058683"/>
          </a:xfrm>
          <a:prstGeom prst="rect">
            <a:avLst/>
          </a:prstGeom>
        </p:spPr>
        <p:txBody>
          <a:bodyPr vert="horz" lIns="90955" tIns="45478" rIns="90955" bIns="45478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56978"/>
            <a:ext cx="4279148" cy="339612"/>
          </a:xfrm>
          <a:prstGeom prst="rect">
            <a:avLst/>
          </a:prstGeom>
        </p:spPr>
        <p:txBody>
          <a:bodyPr vert="horz" lIns="90955" tIns="45478" rIns="90955" bIns="45478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592803" y="6456978"/>
            <a:ext cx="4279148" cy="339612"/>
          </a:xfrm>
          <a:prstGeom prst="rect">
            <a:avLst/>
          </a:prstGeom>
        </p:spPr>
        <p:txBody>
          <a:bodyPr vert="horz" lIns="90955" tIns="45478" rIns="90955" bIns="45478" rtlCol="0" anchor="b"/>
          <a:lstStyle>
            <a:lvl1pPr algn="r">
              <a:defRPr sz="1200"/>
            </a:lvl1pPr>
          </a:lstStyle>
          <a:p>
            <a:fld id="{14E2BD8D-2467-4F32-B08E-200AAA9D03F7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782314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4.png"/><Relationship Id="rId7" Type="http://schemas.openxmlformats.org/officeDocument/2006/relationships/image" Target="../media/image6.jpeg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jpg"/><Relationship Id="rId5" Type="http://schemas.openxmlformats.org/officeDocument/2006/relationships/image" Target="../media/image3.png"/><Relationship Id="rId4" Type="http://schemas.openxmlformats.org/officeDocument/2006/relationships/oleObject" Target="../embeddings/oleObject1.bin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0" y="4024313"/>
            <a:ext cx="9144000" cy="2136775"/>
          </a:xfrm>
          <a:prstGeom prst="rect">
            <a:avLst/>
          </a:prstGeom>
          <a:gradFill flip="none" rotWithShape="1">
            <a:gsLst>
              <a:gs pos="0">
                <a:srgbClr val="C0C0C0">
                  <a:alpha val="99000"/>
                </a:srgbClr>
              </a:gs>
              <a:gs pos="100000">
                <a:srgbClr val="C0C0C0">
                  <a:gamma/>
                  <a:tint val="0"/>
                  <a:invGamma/>
                </a:srgbClr>
              </a:gs>
            </a:gsLst>
            <a:lin ang="54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 dirty="0">
              <a:ea typeface="+mn-ea"/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93357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0" y="2286000"/>
          <a:ext cx="9144000" cy="175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Image" r:id="rId4" imgW="7619048" imgH="1460317" progId="">
                  <p:embed/>
                </p:oleObj>
              </mc:Choice>
              <mc:Fallback>
                <p:oleObj name="Image" r:id="rId4" imgW="7619048" imgH="1460317" progId="">
                  <p:embed/>
                  <p:pic>
                    <p:nvPicPr>
                      <p:cNvPr id="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286000"/>
                        <a:ext cx="9144000" cy="175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9144000" cy="1933575"/>
          </a:xfrm>
          <a:prstGeom prst="rect">
            <a:avLst/>
          </a:prstGeom>
          <a:gradFill rotWithShape="0">
            <a:gsLst>
              <a:gs pos="0">
                <a:srgbClr val="C0C0C0"/>
              </a:gs>
              <a:gs pos="100000">
                <a:srgbClr val="C0C0C0">
                  <a:gamma/>
                  <a:tint val="0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 dirty="0">
              <a:ea typeface="+mn-ea"/>
            </a:endParaRPr>
          </a:p>
        </p:txBody>
      </p:sp>
      <p:sp>
        <p:nvSpPr>
          <p:cNvPr id="7" name="Rectangle 24"/>
          <p:cNvSpPr>
            <a:spLocks noChangeArrowheads="1"/>
          </p:cNvSpPr>
          <p:nvPr/>
        </p:nvSpPr>
        <p:spPr bwMode="auto">
          <a:xfrm>
            <a:off x="0" y="4038600"/>
            <a:ext cx="9144000" cy="209550"/>
          </a:xfrm>
          <a:prstGeom prst="rect">
            <a:avLst/>
          </a:prstGeom>
          <a:gradFill rotWithShape="0">
            <a:gsLst>
              <a:gs pos="0">
                <a:srgbClr val="595959"/>
              </a:gs>
              <a:gs pos="100000">
                <a:srgbClr val="C0C0C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ko-KR" altLang="en-US" dirty="0">
              <a:ea typeface="+mn-ea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2335EB72-9D2F-4C55-B88A-FE7E180F0AA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285998"/>
            <a:ext cx="2281561" cy="1752602"/>
          </a:xfrm>
          <a:prstGeom prst="rect">
            <a:avLst/>
          </a:prstGeom>
        </p:spPr>
      </p:pic>
      <p:pic>
        <p:nvPicPr>
          <p:cNvPr id="9" name="그림 35" descr="ui_3_03.jpg">
            <a:extLst>
              <a:ext uri="{FF2B5EF4-FFF2-40B4-BE49-F238E27FC236}">
                <a16:creationId xmlns:a16="http://schemas.microsoft.com/office/drawing/2014/main" id="{244DB07E-6DEC-41B2-BB8E-D968B7ABC029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06400" y="6186433"/>
            <a:ext cx="2284413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E:\각종양식\연구원CI\ci_jpg\wordmark.jpg">
            <a:extLst>
              <a:ext uri="{FF2B5EF4-FFF2-40B4-BE49-F238E27FC236}">
                <a16:creationId xmlns:a16="http://schemas.microsoft.com/office/drawing/2014/main" id="{BA9A652B-F67B-4297-A9AD-78FE961A3A0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2401" y="6257786"/>
            <a:ext cx="1571353" cy="325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125414" y="457200"/>
            <a:ext cx="8018585" cy="762000"/>
          </a:xfrm>
          <a:prstGeom prst="rect">
            <a:avLst/>
          </a:prstGeom>
        </p:spPr>
        <p:txBody>
          <a:bodyPr/>
          <a:lstStyle>
            <a:lvl1pPr>
              <a:defRPr kumimoji="1" lang="ko-KR" altLang="en-US" sz="3200" b="0" baseline="0" dirty="0" smtClean="0">
                <a:solidFill>
                  <a:srgbClr val="0058B0"/>
                </a:solidFill>
                <a:latin typeface="Arial" pitchFamily="34" charset="0"/>
                <a:ea typeface="맑은 고딕" panose="020B0503020000020004" pitchFamily="50" charset="-127"/>
                <a:cs typeface="Arial" pitchFamily="34" charset="0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baseline="0">
                <a:ea typeface="맑은 고딕" panose="020B0503020000020004" pitchFamily="50" charset="-127"/>
              </a:defRPr>
            </a:lvl1pPr>
            <a:lvl2pPr>
              <a:defRPr baseline="0">
                <a:ea typeface="맑은 고딕" panose="020B0503020000020004" pitchFamily="50" charset="-127"/>
              </a:defRPr>
            </a:lvl2pPr>
            <a:lvl3pPr>
              <a:defRPr baseline="0">
                <a:ea typeface="맑은 고딕" panose="020B0503020000020004" pitchFamily="50" charset="-127"/>
              </a:defRPr>
            </a:lvl3pPr>
            <a:lvl4pPr>
              <a:defRPr sz="1800" baseline="0">
                <a:ea typeface="맑은 고딕" panose="020B0503020000020004" pitchFamily="50" charset="-127"/>
              </a:defRPr>
            </a:lvl4pPr>
            <a:lvl5pPr>
              <a:defRPr sz="1600" baseline="0">
                <a:ea typeface="맑은 고딕" panose="020B0503020000020004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  <a:p>
            <a:pPr lvl="4"/>
            <a:endParaRPr lang="en-US" altLang="ko-KR" dirty="0"/>
          </a:p>
          <a:p>
            <a:pPr lvl="4"/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0"/>
          </p:nvPr>
        </p:nvSpPr>
        <p:spPr>
          <a:xfrm>
            <a:off x="0" y="6629400"/>
            <a:ext cx="7315200" cy="228600"/>
          </a:xfrm>
        </p:spPr>
        <p:txBody>
          <a:bodyPr/>
          <a:lstStyle>
            <a:lvl1pPr>
              <a:defRPr/>
            </a:lvl1pPr>
          </a:lstStyle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1"/>
          </p:nvPr>
        </p:nvSpPr>
        <p:spPr>
          <a:xfrm>
            <a:off x="8153400" y="6629400"/>
            <a:ext cx="914400" cy="228600"/>
          </a:xfrm>
        </p:spPr>
        <p:txBody>
          <a:bodyPr/>
          <a:lstStyle>
            <a:lvl1pPr>
              <a:defRPr/>
            </a:lvl1pPr>
          </a:lstStyle>
          <a:p>
            <a:fld id="{B9A40C93-9491-4667-8A00-3D6A92A642C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125414" y="457200"/>
            <a:ext cx="8018585" cy="762000"/>
          </a:xfrm>
          <a:prstGeom prst="rect">
            <a:avLst/>
          </a:prstGeom>
        </p:spPr>
        <p:txBody>
          <a:bodyPr/>
          <a:lstStyle>
            <a:lvl1pPr>
              <a:defRPr kumimoji="1" lang="ko-KR" altLang="en-US" sz="2800" b="1" baseline="0" dirty="0" smtClean="0">
                <a:solidFill>
                  <a:srgbClr val="0058B0"/>
                </a:solidFill>
                <a:latin typeface="Arial" pitchFamily="34" charset="0"/>
                <a:ea typeface="맑은 고딕" panose="020B0503020000020004" pitchFamily="50" charset="-127"/>
                <a:cs typeface="Arial" pitchFamily="34" charset="0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baseline="0">
                <a:ea typeface="맑은 고딕" panose="020B0503020000020004" pitchFamily="50" charset="-127"/>
              </a:defRPr>
            </a:lvl1pPr>
            <a:lvl2pPr>
              <a:defRPr baseline="0">
                <a:ea typeface="맑은 고딕" panose="020B0503020000020004" pitchFamily="50" charset="-127"/>
              </a:defRPr>
            </a:lvl2pPr>
            <a:lvl3pPr>
              <a:defRPr baseline="0">
                <a:ea typeface="맑은 고딕" panose="020B0503020000020004" pitchFamily="50" charset="-127"/>
              </a:defRPr>
            </a:lvl3pPr>
            <a:lvl4pPr>
              <a:defRPr sz="1800" baseline="0">
                <a:ea typeface="맑은 고딕" panose="020B0503020000020004" pitchFamily="50" charset="-127"/>
              </a:defRPr>
            </a:lvl4pPr>
            <a:lvl5pPr>
              <a:defRPr sz="1600" baseline="0">
                <a:ea typeface="맑은 고딕" panose="020B0503020000020004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  <a:p>
            <a:pPr lvl="4"/>
            <a:endParaRPr lang="en-US" altLang="ko-KR" dirty="0"/>
          </a:p>
          <a:p>
            <a:pPr lvl="4"/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0"/>
          </p:nvPr>
        </p:nvSpPr>
        <p:spPr>
          <a:xfrm>
            <a:off x="0" y="6629400"/>
            <a:ext cx="7315200" cy="2286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1"/>
          </p:nvPr>
        </p:nvSpPr>
        <p:spPr>
          <a:xfrm>
            <a:off x="8153400" y="6629400"/>
            <a:ext cx="914400" cy="2286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9A40C93-9491-4667-8A00-3D6A92A642CB}" type="slidenum">
              <a:rPr kumimoji="0" lang="ko-KR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/>
                <a:ea typeface="굴림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8217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24000"/>
            <a:ext cx="82296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ltGray">
          <a:xfrm>
            <a:off x="479425" y="649288"/>
            <a:ext cx="376238" cy="382587"/>
          </a:xfrm>
          <a:prstGeom prst="rect">
            <a:avLst/>
          </a:prstGeom>
          <a:solidFill>
            <a:srgbClr val="FFCF0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 dirty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ltGray">
          <a:xfrm>
            <a:off x="800100" y="647700"/>
            <a:ext cx="328613" cy="384175"/>
          </a:xfrm>
          <a:prstGeom prst="rect">
            <a:avLst/>
          </a:prstGeom>
          <a:gradFill rotWithShape="0">
            <a:gsLst>
              <a:gs pos="0">
                <a:srgbClr val="FFCF01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 dirty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ltGray">
          <a:xfrm>
            <a:off x="541338" y="979488"/>
            <a:ext cx="350837" cy="414337"/>
          </a:xfrm>
          <a:prstGeom prst="rect">
            <a:avLst/>
          </a:prstGeom>
          <a:solidFill>
            <a:srgbClr val="3333C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 dirty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ltGray">
          <a:xfrm>
            <a:off x="892175" y="979488"/>
            <a:ext cx="327025" cy="414337"/>
          </a:xfrm>
          <a:prstGeom prst="rect">
            <a:avLst/>
          </a:prstGeom>
          <a:gradFill rotWithShape="0">
            <a:gsLst>
              <a:gs pos="0">
                <a:srgbClr val="3333CC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 dirty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ltGray">
          <a:xfrm>
            <a:off x="309563" y="906463"/>
            <a:ext cx="377825" cy="382587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0000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 dirty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gray">
          <a:xfrm>
            <a:off x="762000" y="449263"/>
            <a:ext cx="31750" cy="1052512"/>
          </a:xfrm>
          <a:prstGeom prst="rect">
            <a:avLst/>
          </a:prstGeom>
          <a:gradFill rotWithShape="1">
            <a:gsLst>
              <a:gs pos="0">
                <a:srgbClr val="00E4A8">
                  <a:gamma/>
                  <a:tint val="0"/>
                  <a:invGamma/>
                </a:srgbClr>
              </a:gs>
              <a:gs pos="100000">
                <a:srgbClr val="00E4A8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 dirty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gray">
          <a:xfrm>
            <a:off x="442913" y="1228725"/>
            <a:ext cx="8172450" cy="42863"/>
          </a:xfrm>
          <a:prstGeom prst="rect">
            <a:avLst/>
          </a:prstGeom>
          <a:gradFill rotWithShape="0">
            <a:gsLst>
              <a:gs pos="0">
                <a:srgbClr val="0066FF"/>
              </a:gs>
              <a:gs pos="100000">
                <a:srgbClr val="0066FF">
                  <a:gamma/>
                  <a:tint val="10588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 dirty="0">
              <a:solidFill>
                <a:srgbClr val="FF0000"/>
              </a:solidFill>
              <a:ea typeface="+mn-ea"/>
            </a:endParaRPr>
          </a:p>
        </p:txBody>
      </p:sp>
      <p:sp>
        <p:nvSpPr>
          <p:cNvPr id="6154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817563" y="147638"/>
            <a:ext cx="7793037" cy="102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24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>
                <a:latin typeface="+mn-ea"/>
                <a:ea typeface="+mn-ea"/>
              </a:defRPr>
            </a:lvl1pPr>
          </a:lstStyle>
          <a:p>
            <a:fld id="{341E8387-E846-44E3-8FA7-020855FFBDDD}" type="datetimeFigureOut">
              <a:rPr lang="ko-KR" altLang="en-US" smtClean="0"/>
              <a:pPr/>
              <a:t>2019-07-04</a:t>
            </a:fld>
            <a:endParaRPr lang="ko-KR" altLang="en-US" dirty="0"/>
          </a:p>
        </p:txBody>
      </p:sp>
      <p:sp>
        <p:nvSpPr>
          <p:cNvPr id="25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>
                <a:latin typeface="+mn-ea"/>
                <a:ea typeface="+mn-ea"/>
              </a:defRPr>
            </a:lvl1pPr>
          </a:lstStyle>
          <a:p>
            <a:endParaRPr lang="ko-KR" altLang="en-US" dirty="0"/>
          </a:p>
        </p:txBody>
      </p:sp>
      <p:sp>
        <p:nvSpPr>
          <p:cNvPr id="26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>
                <a:latin typeface="+mn-ea"/>
                <a:ea typeface="+mn-ea"/>
              </a:defRPr>
            </a:lvl1pPr>
          </a:lstStyle>
          <a:p>
            <a:fld id="{B9A40C93-9491-4667-8A00-3D6A92A642C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7" name="Rectangle 15"/>
          <p:cNvSpPr>
            <a:spLocks noChangeArrowheads="1"/>
          </p:cNvSpPr>
          <p:nvPr/>
        </p:nvSpPr>
        <p:spPr bwMode="auto">
          <a:xfrm>
            <a:off x="0" y="6577013"/>
            <a:ext cx="9144000" cy="304800"/>
          </a:xfrm>
          <a:prstGeom prst="rect">
            <a:avLst/>
          </a:prstGeom>
          <a:gradFill rotWithShape="0">
            <a:gsLst>
              <a:gs pos="0">
                <a:srgbClr val="0066F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 b="0" kern="0" dirty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28" name="Rectangle 17"/>
          <p:cNvSpPr>
            <a:spLocks noChangeArrowheads="1"/>
          </p:cNvSpPr>
          <p:nvPr/>
        </p:nvSpPr>
        <p:spPr bwMode="gray">
          <a:xfrm>
            <a:off x="4500563" y="6557963"/>
            <a:ext cx="381000" cy="30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204DBEAA-373A-4879-AF69-E984611B7518}" type="slidenum">
              <a:rPr lang="ko-KR" altLang="en-US" sz="1200" kern="0">
                <a:solidFill>
                  <a:srgbClr val="333399"/>
                </a:solidFill>
                <a:latin typeface="Times New Roman" pitchFamily="18" charset="0"/>
                <a:ea typeface="휴먼견출고딕" pitchFamily="18" charset="-127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altLang="ko-KR" sz="1200" kern="0" dirty="0">
              <a:solidFill>
                <a:srgbClr val="333399"/>
              </a:solidFill>
              <a:latin typeface="Times New Roman" pitchFamily="18" charset="0"/>
              <a:ea typeface="휴먼견출고딕" pitchFamily="18" charset="-127"/>
            </a:endParaRPr>
          </a:p>
        </p:txBody>
      </p:sp>
      <p:pic>
        <p:nvPicPr>
          <p:cNvPr id="6160" name="그림 29" descr="ui_3_03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75" y="6565900"/>
            <a:ext cx="1643063" cy="32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9" descr="워드마크">
            <a:extLst>
              <a:ext uri="{FF2B5EF4-FFF2-40B4-BE49-F238E27FC236}">
                <a16:creationId xmlns:a16="http://schemas.microsoft.com/office/drawing/2014/main" id="{A0526789-2AAF-4908-AE78-0E22DAF706C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90037" y="6638842"/>
            <a:ext cx="1058004" cy="219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lr>
          <a:srgbClr val="3333CC"/>
        </a:buClr>
        <a:buSzPct val="70000"/>
        <a:buFont typeface="Wingdings" pitchFamily="2" charset="2"/>
        <a:buChar char="q"/>
        <a:defRPr kumimoji="1" sz="20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lr>
          <a:srgbClr val="FF9900"/>
        </a:buClr>
        <a:buSzPct val="70000"/>
        <a:buFont typeface="Wingdings" pitchFamily="2" charset="2"/>
        <a:buChar char="q"/>
        <a:defRPr kumimoji="1" sz="18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lr>
          <a:srgbClr val="3333CC"/>
        </a:buClr>
        <a:buSzPct val="80000"/>
        <a:buFont typeface="Symbol" pitchFamily="18" charset="2"/>
        <a:buChar char="-"/>
        <a:defRPr kumimoji="1" sz="18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lr>
          <a:srgbClr val="FFCF01"/>
        </a:buClr>
        <a:buSzPct val="55000"/>
        <a:buFont typeface="Wingdings" pitchFamily="2" charset="2"/>
        <a:buChar char="n"/>
        <a:defRPr kumimoji="1" sz="16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lr>
          <a:srgbClr val="00E4A8"/>
        </a:buClr>
        <a:buSzPct val="50000"/>
        <a:buFont typeface="Wingdings" pitchFamily="2" charset="2"/>
        <a:buChar char="n"/>
        <a:defRPr kumimoji="1" sz="14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24000"/>
            <a:ext cx="82296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ltGray">
          <a:xfrm>
            <a:off x="479425" y="649288"/>
            <a:ext cx="376238" cy="382587"/>
          </a:xfrm>
          <a:prstGeom prst="rect">
            <a:avLst/>
          </a:prstGeom>
          <a:solidFill>
            <a:srgbClr val="FFCF0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굴림"/>
              <a:cs typeface="+mn-cs"/>
            </a:endParaRPr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ltGray">
          <a:xfrm>
            <a:off x="800100" y="647700"/>
            <a:ext cx="328613" cy="384175"/>
          </a:xfrm>
          <a:prstGeom prst="rect">
            <a:avLst/>
          </a:prstGeom>
          <a:gradFill rotWithShape="0">
            <a:gsLst>
              <a:gs pos="0">
                <a:srgbClr val="FFCF01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굴림"/>
              <a:cs typeface="+mn-cs"/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ltGray">
          <a:xfrm>
            <a:off x="541338" y="979488"/>
            <a:ext cx="350837" cy="414337"/>
          </a:xfrm>
          <a:prstGeom prst="rect">
            <a:avLst/>
          </a:prstGeom>
          <a:solidFill>
            <a:srgbClr val="3333C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굴림"/>
              <a:cs typeface="+mn-cs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ltGray">
          <a:xfrm>
            <a:off x="892175" y="979488"/>
            <a:ext cx="327025" cy="414337"/>
          </a:xfrm>
          <a:prstGeom prst="rect">
            <a:avLst/>
          </a:prstGeom>
          <a:gradFill rotWithShape="0">
            <a:gsLst>
              <a:gs pos="0">
                <a:srgbClr val="3333CC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굴림"/>
              <a:cs typeface="+mn-cs"/>
            </a:endParaRPr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ltGray">
          <a:xfrm>
            <a:off x="309563" y="906463"/>
            <a:ext cx="377825" cy="382587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0000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굴림"/>
              <a:cs typeface="+mn-cs"/>
            </a:endParaRP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gray">
          <a:xfrm>
            <a:off x="762000" y="449263"/>
            <a:ext cx="31750" cy="1052512"/>
          </a:xfrm>
          <a:prstGeom prst="rect">
            <a:avLst/>
          </a:prstGeom>
          <a:gradFill rotWithShape="1">
            <a:gsLst>
              <a:gs pos="0">
                <a:srgbClr val="00E4A8">
                  <a:gamma/>
                  <a:tint val="0"/>
                  <a:invGamma/>
                </a:srgbClr>
              </a:gs>
              <a:gs pos="100000">
                <a:srgbClr val="00E4A8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굴림"/>
              <a:cs typeface="+mn-cs"/>
            </a:endParaRPr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gray">
          <a:xfrm>
            <a:off x="442913" y="1228725"/>
            <a:ext cx="8172450" cy="42863"/>
          </a:xfrm>
          <a:prstGeom prst="rect">
            <a:avLst/>
          </a:prstGeom>
          <a:gradFill rotWithShape="0">
            <a:gsLst>
              <a:gs pos="0">
                <a:srgbClr val="0066FF"/>
              </a:gs>
              <a:gs pos="100000">
                <a:srgbClr val="0066FF">
                  <a:gamma/>
                  <a:tint val="10588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/>
              <a:ea typeface="굴림"/>
              <a:cs typeface="+mn-cs"/>
            </a:endParaRPr>
          </a:p>
        </p:txBody>
      </p:sp>
      <p:sp>
        <p:nvSpPr>
          <p:cNvPr id="6154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817563" y="147638"/>
            <a:ext cx="7793037" cy="102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24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>
                <a:latin typeface="+mn-ea"/>
                <a:ea typeface="+mn-ea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1E8387-E846-44E3-8FA7-020855FFBDDD}" type="datetimeFigureOut">
              <a:rPr kumimoji="0" lang="ko-KR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/>
                <a:ea typeface="굴림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2019-07-04</a:t>
            </a:fld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25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>
                <a:latin typeface="+mn-ea"/>
                <a:ea typeface="+mn-ea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26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>
                <a:latin typeface="+mn-ea"/>
                <a:ea typeface="+mn-ea"/>
              </a:defRPr>
            </a:lvl1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9A40C93-9491-4667-8A00-3D6A92A642CB}" type="slidenum">
              <a:rPr kumimoji="0" lang="ko-KR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/>
                <a:ea typeface="굴림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27" name="Rectangle 15"/>
          <p:cNvSpPr>
            <a:spLocks noChangeArrowheads="1"/>
          </p:cNvSpPr>
          <p:nvPr/>
        </p:nvSpPr>
        <p:spPr bwMode="auto">
          <a:xfrm>
            <a:off x="0" y="6577013"/>
            <a:ext cx="9144000" cy="304800"/>
          </a:xfrm>
          <a:prstGeom prst="rect">
            <a:avLst/>
          </a:prstGeom>
          <a:gradFill rotWithShape="0">
            <a:gsLst>
              <a:gs pos="0">
                <a:srgbClr val="0066F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굴림"/>
              <a:cs typeface="+mn-cs"/>
            </a:endParaRPr>
          </a:p>
        </p:txBody>
      </p:sp>
      <p:sp>
        <p:nvSpPr>
          <p:cNvPr id="28" name="Rectangle 17"/>
          <p:cNvSpPr>
            <a:spLocks noChangeArrowheads="1"/>
          </p:cNvSpPr>
          <p:nvPr/>
        </p:nvSpPr>
        <p:spPr bwMode="gray">
          <a:xfrm>
            <a:off x="4500563" y="6557963"/>
            <a:ext cx="381000" cy="30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4DBEAA-373A-4879-AF69-E984611B7518}" type="slidenum">
              <a:rPr kumimoji="0" lang="ko-KR" altLang="en-US" sz="1200" b="0" i="0" u="none" strike="noStrike" kern="0" cap="none" spc="0" normalizeH="0" baseline="0" noProof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Times New Roman" pitchFamily="18" charset="0"/>
                <a:ea typeface="휴먼견출고딕" pitchFamily="18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ko-KR" sz="1200" b="0" i="0" u="none" strike="noStrike" kern="0" cap="none" spc="0" normalizeH="0" baseline="0" noProof="0" dirty="0">
              <a:ln>
                <a:noFill/>
              </a:ln>
              <a:solidFill>
                <a:srgbClr val="333399"/>
              </a:solidFill>
              <a:effectLst/>
              <a:uLnTx/>
              <a:uFillTx/>
              <a:latin typeface="Times New Roman" pitchFamily="18" charset="0"/>
              <a:ea typeface="휴먼견출고딕" pitchFamily="18" charset="-127"/>
              <a:cs typeface="+mn-cs"/>
            </a:endParaRPr>
          </a:p>
        </p:txBody>
      </p:sp>
      <p:pic>
        <p:nvPicPr>
          <p:cNvPr id="6160" name="그림 29" descr="ui_3_0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75" y="6565900"/>
            <a:ext cx="1643063" cy="32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그림 22" descr="logo-fs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949505" y="6560419"/>
            <a:ext cx="1194495" cy="312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779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lr>
          <a:srgbClr val="3333CC"/>
        </a:buClr>
        <a:buSzPct val="70000"/>
        <a:buFont typeface="Wingdings" pitchFamily="2" charset="2"/>
        <a:buChar char="q"/>
        <a:defRPr kumimoji="1" sz="20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lr>
          <a:srgbClr val="FF9900"/>
        </a:buClr>
        <a:buSzPct val="70000"/>
        <a:buFont typeface="Wingdings" pitchFamily="2" charset="2"/>
        <a:buChar char="q"/>
        <a:defRPr kumimoji="1" sz="18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lr>
          <a:srgbClr val="3333CC"/>
        </a:buClr>
        <a:buSzPct val="80000"/>
        <a:buFont typeface="Symbol" pitchFamily="18" charset="2"/>
        <a:buChar char="-"/>
        <a:defRPr kumimoji="1" sz="18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lr>
          <a:srgbClr val="FFCF01"/>
        </a:buClr>
        <a:buSzPct val="55000"/>
        <a:buFont typeface="Wingdings" pitchFamily="2" charset="2"/>
        <a:buChar char="n"/>
        <a:defRPr kumimoji="1" sz="16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lr>
          <a:srgbClr val="00E4A8"/>
        </a:buClr>
        <a:buSzPct val="50000"/>
        <a:buFont typeface="Wingdings" pitchFamily="2" charset="2"/>
        <a:buChar char="n"/>
        <a:defRPr kumimoji="1" sz="14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750004" y="4626520"/>
            <a:ext cx="8153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latinLnBrk="0">
              <a:spcBef>
                <a:spcPts val="600"/>
              </a:spcBef>
              <a:spcAft>
                <a:spcPts val="600"/>
              </a:spcAft>
              <a:defRPr/>
            </a:pPr>
            <a:endParaRPr lang="en-US" altLang="ko-KR" b="1" kern="0" dirty="0">
              <a:solidFill>
                <a:srgbClr val="0058B0"/>
              </a:solidFill>
              <a:latin typeface="맑은 고딕" pitchFamily="50" charset="-127"/>
              <a:ea typeface="맑은 고딕" pitchFamily="50" charset="-127"/>
              <a:cs typeface="Tahoma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60734" y="2131803"/>
            <a:ext cx="695325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solidFill>
                  <a:schemeClr val="bg1"/>
                </a:solidFill>
                <a:latin typeface="Arial Narrow" panose="020B0606020202030204" pitchFamily="34" charset="0"/>
                <a:ea typeface="맑은 고딕" panose="020B0503020000020004" pitchFamily="50" charset="-127"/>
              </a:rPr>
              <a:t>Non-CE6: </a:t>
            </a:r>
            <a:br>
              <a:rPr lang="en-US" altLang="ko-KR" sz="4800" b="1" dirty="0">
                <a:solidFill>
                  <a:schemeClr val="bg1"/>
                </a:solidFill>
                <a:latin typeface="Arial Narrow" panose="020B0606020202030204" pitchFamily="34" charset="0"/>
                <a:ea typeface="맑은 고딕" panose="020B0503020000020004" pitchFamily="50" charset="-127"/>
              </a:rPr>
            </a:br>
            <a:r>
              <a:rPr lang="en-US" altLang="ko-KR" sz="4400" b="1" dirty="0">
                <a:solidFill>
                  <a:schemeClr val="bg1"/>
                </a:solidFill>
                <a:latin typeface="Arial Narrow" panose="020B0606020202030204" pitchFamily="34" charset="0"/>
                <a:ea typeface="맑은 고딕" panose="020B0503020000020004" pitchFamily="50" charset="-127"/>
              </a:rPr>
              <a:t>Simplified entropy coding for intra prediction mode</a:t>
            </a:r>
            <a:endParaRPr lang="ko-KR" altLang="en-US" sz="4400" b="1" dirty="0">
              <a:solidFill>
                <a:schemeClr val="bg1"/>
              </a:solidFill>
              <a:latin typeface="Arial Narrow" panose="020B0606020202030204" pitchFamily="34" charset="0"/>
              <a:ea typeface="맑은 고딕" panose="020B0503020000020004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24795FA-199E-49F9-A595-8A2A06A8CD75}"/>
              </a:ext>
            </a:extLst>
          </p:cNvPr>
          <p:cNvSpPr txBox="1"/>
          <p:nvPr/>
        </p:nvSpPr>
        <p:spPr>
          <a:xfrm>
            <a:off x="2225798" y="1923691"/>
            <a:ext cx="1505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JVET-O0476</a:t>
            </a:r>
            <a:endParaRPr lang="ko-KR" alt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53D3E84D-6A5F-4B0F-ABBB-711EAD3FBC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3200" y="0"/>
            <a:ext cx="6400801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b="1" kern="0" dirty="0">
                <a:solidFill>
                  <a:srgbClr val="0058B0"/>
                </a:solidFill>
                <a:latin typeface="맑은 고딕"/>
                <a:ea typeface="맑은 고딕"/>
                <a:cs typeface="+mj-cs"/>
              </a:rPr>
              <a:t>The 15</a:t>
            </a:r>
            <a:r>
              <a:rPr lang="en-US" altLang="ko-KR" sz="1600" b="1" kern="0" baseline="30000" dirty="0">
                <a:solidFill>
                  <a:srgbClr val="0058B0"/>
                </a:solidFill>
                <a:latin typeface="맑은 고딕"/>
                <a:ea typeface="맑은 고딕"/>
                <a:cs typeface="+mj-cs"/>
              </a:rPr>
              <a:t>th</a:t>
            </a:r>
            <a:r>
              <a:rPr lang="en-US" altLang="ko-KR" sz="1600" b="1" kern="0" dirty="0">
                <a:solidFill>
                  <a:srgbClr val="0058B0"/>
                </a:solidFill>
                <a:latin typeface="맑은 고딕"/>
                <a:ea typeface="맑은 고딕"/>
                <a:cs typeface="+mj-cs"/>
              </a:rPr>
              <a:t> JVET Meeting</a:t>
            </a:r>
            <a:endParaRPr kumimoji="0" lang="en-US" altLang="ko-KR" sz="1600" b="1" kern="0" dirty="0">
              <a:solidFill>
                <a:srgbClr val="0058B0"/>
              </a:solidFill>
              <a:latin typeface="맑은 고딕"/>
              <a:ea typeface="맑은 고딕"/>
              <a:cs typeface="+mj-cs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3A6ADAA2-6407-414B-B2D4-A4BD72063B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0358" y="4638243"/>
            <a:ext cx="8153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latinLnBrk="0">
              <a:spcBef>
                <a:spcPts val="600"/>
              </a:spcBef>
              <a:spcAft>
                <a:spcPts val="1200"/>
              </a:spcAft>
              <a:defRPr/>
            </a:pPr>
            <a:r>
              <a:rPr lang="en-US" altLang="ko-KR" sz="2000" b="1" kern="0" dirty="0">
                <a:solidFill>
                  <a:srgbClr val="0058B0"/>
                </a:solidFill>
                <a:latin typeface="Arial" pitchFamily="34" charset="0"/>
                <a:ea typeface="Meiryo UI" pitchFamily="34" charset="-128"/>
                <a:cs typeface="Arial" pitchFamily="34" charset="0"/>
              </a:rPr>
              <a:t>Jul. 2019</a:t>
            </a:r>
          </a:p>
          <a:p>
            <a:pPr lvl="0" algn="ctr" defTabSz="3027619" latinLnBrk="0">
              <a:spcAft>
                <a:spcPts val="600"/>
              </a:spcAft>
            </a:pPr>
            <a:r>
              <a:rPr lang="en-US" altLang="ko-KR" sz="2000" b="1" kern="0" dirty="0">
                <a:solidFill>
                  <a:srgbClr val="0058B0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Dohyeon Park, Yong-Uk Yoon, Jihoon Do Jae-Gon Kim (KAU)</a:t>
            </a:r>
          </a:p>
          <a:p>
            <a:pPr lvl="0" algn="ctr" defTabSz="3027619" latinLnBrk="0">
              <a:spcAft>
                <a:spcPts val="600"/>
              </a:spcAft>
            </a:pPr>
            <a:r>
              <a:rPr lang="en-CA" altLang="ko-KR" sz="2000" b="1" kern="0" dirty="0">
                <a:solidFill>
                  <a:srgbClr val="0058B0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Jinho Lee, Jungwon Kang (ETRI)</a:t>
            </a:r>
            <a:endParaRPr lang="ko-KR" altLang="en-US" sz="2000" b="1" kern="0" dirty="0">
              <a:solidFill>
                <a:srgbClr val="0058B0"/>
              </a:solidFill>
              <a:latin typeface="맑은 고딕" pitchFamily="50" charset="-127"/>
              <a:ea typeface="맑은 고딕" pitchFamily="50" charset="-127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D07D639-B38E-4B5D-912C-027F46FE8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I. Background</a:t>
            </a:r>
            <a:endParaRPr lang="ko-KR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내용 개체 틀 2">
                <a:extLst>
                  <a:ext uri="{FF2B5EF4-FFF2-40B4-BE49-F238E27FC236}">
                    <a16:creationId xmlns:a16="http://schemas.microsoft.com/office/drawing/2014/main" id="{7AD030E3-B28B-475F-AD65-39509D3D9AD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199" y="1524000"/>
                <a:ext cx="8124739" cy="5105400"/>
              </a:xfrm>
            </p:spPr>
            <p:txBody>
              <a:bodyPr/>
              <a:lstStyle/>
              <a:p>
                <a:pPr>
                  <a:spcBef>
                    <a:spcPts val="300"/>
                  </a:spcBef>
                </a:pPr>
                <a:r>
                  <a:rPr lang="en-CA" altLang="ko-KR" dirty="0"/>
                  <a:t>Information related to MPM are signaled with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CA" altLang="ko-KR" i="0" smtClean="0">
                        <a:latin typeface="Cambria Math" panose="02040503050406030204" pitchFamily="18" charset="0"/>
                      </a:rPr>
                      <m:t>intra</m:t>
                    </m:r>
                    <m:r>
                      <a:rPr lang="en-CA" altLang="ko-KR" i="0" smtClean="0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CA" altLang="ko-KR" i="0" smtClean="0">
                        <a:latin typeface="Cambria Math" panose="02040503050406030204" pitchFamily="18" charset="0"/>
                      </a:rPr>
                      <m:t>luma</m:t>
                    </m:r>
                    <m:r>
                      <a:rPr lang="en-CA" altLang="ko-KR" i="0" smtClean="0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CA" altLang="ko-KR" i="0" smtClean="0">
                        <a:latin typeface="Cambria Math" panose="02040503050406030204" pitchFamily="18" charset="0"/>
                      </a:rPr>
                      <m:t>mpm</m:t>
                    </m:r>
                    <m:r>
                      <a:rPr lang="en-CA" altLang="ko-KR" i="0" smtClean="0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CA" altLang="ko-KR" i="0">
                        <a:latin typeface="Cambria Math" panose="02040503050406030204" pitchFamily="18" charset="0"/>
                      </a:rPr>
                      <m:t>flag</m:t>
                    </m:r>
                    <m:r>
                      <a:rPr lang="en-CA" altLang="ko-KR" i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CA" altLang="ko-KR" dirty="0"/>
                  <a:t>and </a:t>
                </a:r>
                <a:r>
                  <a:rPr lang="en-CA" altLang="ko-KR" dirty="0">
                    <a:latin typeface="Cambria Math" panose="02040503050406030204" pitchFamily="18" charset="0"/>
                  </a:rPr>
                  <a:t>intra_luma_not_planar_flag </a:t>
                </a:r>
              </a:p>
              <a:p>
                <a:pPr lvl="1">
                  <a:spcBef>
                    <a:spcPts val="300"/>
                  </a:spcBef>
                </a:pPr>
                <a:r>
                  <a:rPr lang="en-CA" altLang="ko-KR" dirty="0">
                    <a:latin typeface="Cambria Math" panose="02040503050406030204" pitchFamily="18" charset="0"/>
                  </a:rPr>
                  <a:t>intra_luma_mpm_flag </a:t>
                </a:r>
                <a:r>
                  <a:rPr lang="en-CA" altLang="ko-KR" dirty="0"/>
                  <a:t>is regular coded with 1 context model</a:t>
                </a:r>
              </a:p>
              <a:p>
                <a:pPr lvl="1">
                  <a:spcBef>
                    <a:spcPts val="300"/>
                  </a:spcBef>
                </a:pPr>
                <a:r>
                  <a:rPr lang="en-CA" altLang="ko-KR" dirty="0">
                    <a:latin typeface="Cambria Math" panose="02040503050406030204" pitchFamily="18" charset="0"/>
                  </a:rPr>
                  <a:t>intra_luma_not_planar_flag </a:t>
                </a:r>
                <a:r>
                  <a:rPr lang="en-CA" altLang="ko-KR" dirty="0"/>
                  <a:t>is regular coded with 2 context model based on the ISP mode</a:t>
                </a:r>
              </a:p>
              <a:p>
                <a:pPr marL="0" indent="0">
                  <a:spcBef>
                    <a:spcPts val="300"/>
                  </a:spcBef>
                  <a:buNone/>
                </a:pPr>
                <a:endParaRPr lang="en-US" altLang="ko-KR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" name="내용 개체 틀 2">
                <a:extLst>
                  <a:ext uri="{FF2B5EF4-FFF2-40B4-BE49-F238E27FC236}">
                    <a16:creationId xmlns:a16="http://schemas.microsoft.com/office/drawing/2014/main" id="{7AD030E3-B28B-475F-AD65-39509D3D9AD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199" y="1524000"/>
                <a:ext cx="8124739" cy="5105400"/>
              </a:xfrm>
              <a:blipFill>
                <a:blip r:embed="rId2"/>
                <a:stretch>
                  <a:fillRect l="-75" t="-477" r="-45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B042C1BD-E456-40E3-9CAB-B4AD31490BF5}"/>
              </a:ext>
            </a:extLst>
          </p:cNvPr>
          <p:cNvGraphicFramePr>
            <a:graphicFrameLocks noGrp="1"/>
          </p:cNvGraphicFramePr>
          <p:nvPr/>
        </p:nvGraphicFramePr>
        <p:xfrm>
          <a:off x="623792" y="3566160"/>
          <a:ext cx="7896416" cy="1444625"/>
        </p:xfrm>
        <a:graphic>
          <a:graphicData uri="http://schemas.openxmlformats.org/drawingml/2006/table">
            <a:tbl>
              <a:tblPr firstRow="1" firstCol="1" bandRow="1"/>
              <a:tblGrid>
                <a:gridCol w="2289593">
                  <a:extLst>
                    <a:ext uri="{9D8B030D-6E8A-4147-A177-3AD203B41FA5}">
                      <a16:colId xmlns:a16="http://schemas.microsoft.com/office/drawing/2014/main" val="456855618"/>
                    </a:ext>
                  </a:extLst>
                </a:gridCol>
                <a:gridCol w="1400587">
                  <a:extLst>
                    <a:ext uri="{9D8B030D-6E8A-4147-A177-3AD203B41FA5}">
                      <a16:colId xmlns:a16="http://schemas.microsoft.com/office/drawing/2014/main" val="1857318686"/>
                    </a:ext>
                  </a:extLst>
                </a:gridCol>
                <a:gridCol w="892584">
                  <a:extLst>
                    <a:ext uri="{9D8B030D-6E8A-4147-A177-3AD203B41FA5}">
                      <a16:colId xmlns:a16="http://schemas.microsoft.com/office/drawing/2014/main" val="4049564795"/>
                    </a:ext>
                  </a:extLst>
                </a:gridCol>
                <a:gridCol w="892584">
                  <a:extLst>
                    <a:ext uri="{9D8B030D-6E8A-4147-A177-3AD203B41FA5}">
                      <a16:colId xmlns:a16="http://schemas.microsoft.com/office/drawing/2014/main" val="3698830358"/>
                    </a:ext>
                  </a:extLst>
                </a:gridCol>
                <a:gridCol w="891690">
                  <a:extLst>
                    <a:ext uri="{9D8B030D-6E8A-4147-A177-3AD203B41FA5}">
                      <a16:colId xmlns:a16="http://schemas.microsoft.com/office/drawing/2014/main" val="3886524374"/>
                    </a:ext>
                  </a:extLst>
                </a:gridCol>
                <a:gridCol w="764689">
                  <a:extLst>
                    <a:ext uri="{9D8B030D-6E8A-4147-A177-3AD203B41FA5}">
                      <a16:colId xmlns:a16="http://schemas.microsoft.com/office/drawing/2014/main" val="3003805307"/>
                    </a:ext>
                  </a:extLst>
                </a:gridCol>
                <a:gridCol w="764689">
                  <a:extLst>
                    <a:ext uri="{9D8B030D-6E8A-4147-A177-3AD203B41FA5}">
                      <a16:colId xmlns:a16="http://schemas.microsoft.com/office/drawing/2014/main" val="3217515548"/>
                    </a:ext>
                  </a:extLst>
                </a:gridCol>
              </a:tblGrid>
              <a:tr h="129540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Syntax element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binIdx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0746584"/>
                  </a:ext>
                </a:extLst>
              </a:tr>
              <a:tr h="20256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2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3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4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&gt;=  5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1103089"/>
                  </a:ext>
                </a:extLst>
              </a:tr>
              <a:tr h="530225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intra_luma_mpm_flag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[ ][ ]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na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na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na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na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na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6959211"/>
                  </a:ext>
                </a:extLst>
              </a:tr>
              <a:tr h="528955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intra_luma_not_planar_flag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[ ][ ]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intra_subpartitions_mode_flag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na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na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na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na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na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86254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905508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B27D44D-CB25-492F-AACA-DA10661AB9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II. Proposed Simplification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F90228D-9F29-4049-B2C3-CF87B16D31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</a:pPr>
            <a:r>
              <a:rPr lang="en-CA" altLang="ko-KR" dirty="0"/>
              <a:t>Proposed simplification</a:t>
            </a:r>
          </a:p>
          <a:p>
            <a:pPr lvl="1">
              <a:spcBef>
                <a:spcPts val="300"/>
              </a:spcBef>
            </a:pPr>
            <a:r>
              <a:rPr lang="en-CA" altLang="ko-KR" dirty="0"/>
              <a:t>The number of context models of </a:t>
            </a:r>
            <a:r>
              <a:rPr lang="en-CA" altLang="ko-KR" dirty="0">
                <a:latin typeface="Cambria Math" panose="02040503050406030204" pitchFamily="18" charset="0"/>
              </a:rPr>
              <a:t>intra_luma_not_planar_flag </a:t>
            </a:r>
            <a:r>
              <a:rPr lang="en-CA" altLang="ko-KR" dirty="0"/>
              <a:t>is reduced to one without any condition</a:t>
            </a:r>
          </a:p>
          <a:p>
            <a:pPr lvl="1">
              <a:spcBef>
                <a:spcPts val="300"/>
              </a:spcBef>
            </a:pPr>
            <a:r>
              <a:rPr lang="en-CA" altLang="ko-KR" dirty="0"/>
              <a:t>The initial value of the kept context model is the same as that of the regular planar mode in WD5</a:t>
            </a:r>
            <a:endParaRPr lang="en-US" altLang="ko-KR" dirty="0"/>
          </a:p>
          <a:p>
            <a:endParaRPr lang="ko-KR" altLang="en-US" dirty="0"/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3E563F40-4A83-4E29-A24E-F5FBEB847D92}"/>
              </a:ext>
            </a:extLst>
          </p:cNvPr>
          <p:cNvGraphicFramePr>
            <a:graphicFrameLocks noGrp="1"/>
          </p:cNvGraphicFramePr>
          <p:nvPr/>
        </p:nvGraphicFramePr>
        <p:xfrm>
          <a:off x="623792" y="3429000"/>
          <a:ext cx="7896416" cy="1444625"/>
        </p:xfrm>
        <a:graphic>
          <a:graphicData uri="http://schemas.openxmlformats.org/drawingml/2006/table">
            <a:tbl>
              <a:tblPr firstRow="1" firstCol="1" bandRow="1"/>
              <a:tblGrid>
                <a:gridCol w="2289593">
                  <a:extLst>
                    <a:ext uri="{9D8B030D-6E8A-4147-A177-3AD203B41FA5}">
                      <a16:colId xmlns:a16="http://schemas.microsoft.com/office/drawing/2014/main" val="456855618"/>
                    </a:ext>
                  </a:extLst>
                </a:gridCol>
                <a:gridCol w="1400587">
                  <a:extLst>
                    <a:ext uri="{9D8B030D-6E8A-4147-A177-3AD203B41FA5}">
                      <a16:colId xmlns:a16="http://schemas.microsoft.com/office/drawing/2014/main" val="1857318686"/>
                    </a:ext>
                  </a:extLst>
                </a:gridCol>
                <a:gridCol w="892584">
                  <a:extLst>
                    <a:ext uri="{9D8B030D-6E8A-4147-A177-3AD203B41FA5}">
                      <a16:colId xmlns:a16="http://schemas.microsoft.com/office/drawing/2014/main" val="4049564795"/>
                    </a:ext>
                  </a:extLst>
                </a:gridCol>
                <a:gridCol w="892584">
                  <a:extLst>
                    <a:ext uri="{9D8B030D-6E8A-4147-A177-3AD203B41FA5}">
                      <a16:colId xmlns:a16="http://schemas.microsoft.com/office/drawing/2014/main" val="3698830358"/>
                    </a:ext>
                  </a:extLst>
                </a:gridCol>
                <a:gridCol w="891690">
                  <a:extLst>
                    <a:ext uri="{9D8B030D-6E8A-4147-A177-3AD203B41FA5}">
                      <a16:colId xmlns:a16="http://schemas.microsoft.com/office/drawing/2014/main" val="3886524374"/>
                    </a:ext>
                  </a:extLst>
                </a:gridCol>
                <a:gridCol w="764689">
                  <a:extLst>
                    <a:ext uri="{9D8B030D-6E8A-4147-A177-3AD203B41FA5}">
                      <a16:colId xmlns:a16="http://schemas.microsoft.com/office/drawing/2014/main" val="3003805307"/>
                    </a:ext>
                  </a:extLst>
                </a:gridCol>
                <a:gridCol w="764689">
                  <a:extLst>
                    <a:ext uri="{9D8B030D-6E8A-4147-A177-3AD203B41FA5}">
                      <a16:colId xmlns:a16="http://schemas.microsoft.com/office/drawing/2014/main" val="3217515548"/>
                    </a:ext>
                  </a:extLst>
                </a:gridCol>
              </a:tblGrid>
              <a:tr h="129540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Syntax element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binIdx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0746584"/>
                  </a:ext>
                </a:extLst>
              </a:tr>
              <a:tr h="20256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2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3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4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&gt;=  5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1103089"/>
                  </a:ext>
                </a:extLst>
              </a:tr>
              <a:tr h="530225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intra_luma_mpm_flag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[ ][ ]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na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na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na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na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na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6959211"/>
                  </a:ext>
                </a:extLst>
              </a:tr>
              <a:tr h="528955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intra_luma_not_planar_flag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[ ][ ]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intra_subpartitions_mode_flag</a:t>
                      </a: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8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na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na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na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na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na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86254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84852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9A90B23-1333-4FE6-8C36-B214A9CD0F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III. Experimental Results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D41BB39-5F94-4B42-9DE0-689D2E8682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Experimental results</a:t>
            </a:r>
          </a:p>
          <a:p>
            <a:pPr lvl="1"/>
            <a:r>
              <a:rPr lang="en-US" altLang="ko-KR" dirty="0"/>
              <a:t>Anchor: VTM5.0 with CTC</a:t>
            </a:r>
          </a:p>
          <a:p>
            <a:pPr lvl="1"/>
            <a:r>
              <a:rPr lang="en-US" altLang="ko-KR" dirty="0"/>
              <a:t>Test: Anchor + proposed method</a:t>
            </a:r>
          </a:p>
          <a:p>
            <a:endParaRPr lang="en-US" altLang="ko-KR" b="1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912C9916-5B81-4E38-A089-353A00E6C0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6339840"/>
              </p:ext>
            </p:extLst>
          </p:nvPr>
        </p:nvGraphicFramePr>
        <p:xfrm>
          <a:off x="571774" y="2912564"/>
          <a:ext cx="4423619" cy="1948815"/>
        </p:xfrm>
        <a:graphic>
          <a:graphicData uri="http://schemas.openxmlformats.org/drawingml/2006/table">
            <a:tbl>
              <a:tblPr/>
              <a:tblGrid>
                <a:gridCol w="1056894">
                  <a:extLst>
                    <a:ext uri="{9D8B030D-6E8A-4147-A177-3AD203B41FA5}">
                      <a16:colId xmlns:a16="http://schemas.microsoft.com/office/drawing/2014/main" val="4234754100"/>
                    </a:ext>
                  </a:extLst>
                </a:gridCol>
                <a:gridCol w="673345">
                  <a:extLst>
                    <a:ext uri="{9D8B030D-6E8A-4147-A177-3AD203B41FA5}">
                      <a16:colId xmlns:a16="http://schemas.microsoft.com/office/drawing/2014/main" val="2914907715"/>
                    </a:ext>
                  </a:extLst>
                </a:gridCol>
                <a:gridCol w="673345">
                  <a:extLst>
                    <a:ext uri="{9D8B030D-6E8A-4147-A177-3AD203B41FA5}">
                      <a16:colId xmlns:a16="http://schemas.microsoft.com/office/drawing/2014/main" val="3265523629"/>
                    </a:ext>
                  </a:extLst>
                </a:gridCol>
                <a:gridCol w="673345">
                  <a:extLst>
                    <a:ext uri="{9D8B030D-6E8A-4147-A177-3AD203B41FA5}">
                      <a16:colId xmlns:a16="http://schemas.microsoft.com/office/drawing/2014/main" val="2142136484"/>
                    </a:ext>
                  </a:extLst>
                </a:gridCol>
                <a:gridCol w="673345">
                  <a:extLst>
                    <a:ext uri="{9D8B030D-6E8A-4147-A177-3AD203B41FA5}">
                      <a16:colId xmlns:a16="http://schemas.microsoft.com/office/drawing/2014/main" val="575084701"/>
                    </a:ext>
                  </a:extLst>
                </a:gridCol>
                <a:gridCol w="673345">
                  <a:extLst>
                    <a:ext uri="{9D8B030D-6E8A-4147-A177-3AD203B41FA5}">
                      <a16:colId xmlns:a16="http://schemas.microsoft.com/office/drawing/2014/main" val="1280652177"/>
                    </a:ext>
                  </a:extLst>
                </a:gridCol>
              </a:tblGrid>
              <a:tr h="121414"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All Intra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0401023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Over VTM-5.0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2739865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2719487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4283570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8032858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836117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134%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2924300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4895938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7871323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4274301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2754801"/>
                  </a:ext>
                </a:extLst>
              </a:tr>
            </a:tbl>
          </a:graphicData>
        </a:graphic>
      </p:graphicFrame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7D06CA51-A3F0-4DEB-9512-4CFB2B67B0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1212492"/>
              </p:ext>
            </p:extLst>
          </p:nvPr>
        </p:nvGraphicFramePr>
        <p:xfrm>
          <a:off x="4995393" y="2912563"/>
          <a:ext cx="3368350" cy="1948815"/>
        </p:xfrm>
        <a:graphic>
          <a:graphicData uri="http://schemas.openxmlformats.org/drawingml/2006/table">
            <a:tbl>
              <a:tblPr/>
              <a:tblGrid>
                <a:gridCol w="673670">
                  <a:extLst>
                    <a:ext uri="{9D8B030D-6E8A-4147-A177-3AD203B41FA5}">
                      <a16:colId xmlns:a16="http://schemas.microsoft.com/office/drawing/2014/main" val="3541881859"/>
                    </a:ext>
                  </a:extLst>
                </a:gridCol>
                <a:gridCol w="673670">
                  <a:extLst>
                    <a:ext uri="{9D8B030D-6E8A-4147-A177-3AD203B41FA5}">
                      <a16:colId xmlns:a16="http://schemas.microsoft.com/office/drawing/2014/main" val="3496285871"/>
                    </a:ext>
                  </a:extLst>
                </a:gridCol>
                <a:gridCol w="673670">
                  <a:extLst>
                    <a:ext uri="{9D8B030D-6E8A-4147-A177-3AD203B41FA5}">
                      <a16:colId xmlns:a16="http://schemas.microsoft.com/office/drawing/2014/main" val="483002822"/>
                    </a:ext>
                  </a:extLst>
                </a:gridCol>
                <a:gridCol w="673670">
                  <a:extLst>
                    <a:ext uri="{9D8B030D-6E8A-4147-A177-3AD203B41FA5}">
                      <a16:colId xmlns:a16="http://schemas.microsoft.com/office/drawing/2014/main" val="206597652"/>
                    </a:ext>
                  </a:extLst>
                </a:gridCol>
                <a:gridCol w="673670">
                  <a:extLst>
                    <a:ext uri="{9D8B030D-6E8A-4147-A177-3AD203B41FA5}">
                      <a16:colId xmlns:a16="http://schemas.microsoft.com/office/drawing/2014/main" val="2726104178"/>
                    </a:ext>
                  </a:extLst>
                </a:gridCol>
              </a:tblGrid>
              <a:tr h="161925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Random Access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0232"/>
                  </a:ext>
                </a:extLst>
              </a:tr>
              <a:tr h="161925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VTM-5.0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37196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07022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85576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83466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73615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32607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72602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50959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78650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67324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56059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CCA790-45C2-4CB0-B79A-F69651155B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IV. Conclusions</a:t>
            </a:r>
            <a:endParaRPr lang="ko-KR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내용 개체 틀 2">
                <a:extLst>
                  <a:ext uri="{FF2B5EF4-FFF2-40B4-BE49-F238E27FC236}">
                    <a16:creationId xmlns:a16="http://schemas.microsoft.com/office/drawing/2014/main" id="{C63F2CB3-323C-45E6-8501-2E8AC676A24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200" y="1524000"/>
                <a:ext cx="8293608" cy="5105400"/>
              </a:xfrm>
            </p:spPr>
            <p:txBody>
              <a:bodyPr/>
              <a:lstStyle/>
              <a:p>
                <a:r>
                  <a:rPr lang="en-US" altLang="ko-KR" dirty="0"/>
                  <a:t>Proposed method</a:t>
                </a:r>
              </a:p>
              <a:p>
                <a:pPr lvl="1"/>
                <a:r>
                  <a:rPr lang="en-CA" altLang="ko-KR" dirty="0"/>
                  <a:t>The simplified regular coding method of a planar flag to reduce the number of context models without dependency between ISP flag and planar flag</a:t>
                </a:r>
              </a:p>
              <a:p>
                <a:endParaRPr lang="en-CA" altLang="ko-KR" dirty="0"/>
              </a:p>
              <a:p>
                <a:r>
                  <a:rPr lang="en-CA" altLang="ko-KR" dirty="0"/>
                  <a:t>Experimental results show 0.00% and 0.00% luma BD-rate performance for AI and RA, respectively</a:t>
                </a:r>
              </a:p>
              <a:p>
                <a:endParaRPr lang="en-CA" altLang="ko-KR" dirty="0"/>
              </a:p>
              <a:p>
                <a:r>
                  <a:rPr lang="en-CA" altLang="ko-KR" dirty="0"/>
                  <a:t>The proposed regular coding method is simpler than the current design of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CA" altLang="ko-KR" i="0" smtClean="0">
                        <a:latin typeface="Cambria Math" panose="02040503050406030204" pitchFamily="18" charset="0"/>
                      </a:rPr>
                      <m:t>intra</m:t>
                    </m:r>
                    <m:r>
                      <a:rPr lang="en-CA" altLang="ko-KR" i="0" smtClean="0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CA" altLang="ko-KR" i="0">
                        <a:latin typeface="Cambria Math" panose="02040503050406030204" pitchFamily="18" charset="0"/>
                      </a:rPr>
                      <m:t>luma</m:t>
                    </m:r>
                    <m:r>
                      <a:rPr lang="en-CA" altLang="ko-KR" i="0" smtClean="0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CA" altLang="ko-KR" i="0" smtClean="0">
                        <a:latin typeface="Cambria Math" panose="02040503050406030204" pitchFamily="18" charset="0"/>
                      </a:rPr>
                      <m:t>not</m:t>
                    </m:r>
                    <m:r>
                      <a:rPr lang="en-CA" altLang="ko-KR" i="0" smtClean="0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CA" altLang="ko-KR" i="0" smtClean="0">
                        <a:latin typeface="Cambria Math" panose="02040503050406030204" pitchFamily="18" charset="0"/>
                      </a:rPr>
                      <m:t>planar</m:t>
                    </m:r>
                    <m:r>
                      <a:rPr lang="en-CA" altLang="ko-KR" i="0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CA" altLang="ko-KR" i="0" smtClean="0">
                        <a:latin typeface="Cambria Math" panose="02040503050406030204" pitchFamily="18" charset="0"/>
                      </a:rPr>
                      <m:t>flag</m:t>
                    </m:r>
                  </m:oMath>
                </a14:m>
                <a:r>
                  <a:rPr lang="en-CA" altLang="ko-KR" dirty="0"/>
                  <a:t> without BD-rate loss</a:t>
                </a:r>
              </a:p>
            </p:txBody>
          </p:sp>
        </mc:Choice>
        <mc:Fallback xmlns="">
          <p:sp>
            <p:nvSpPr>
              <p:cNvPr id="3" name="내용 개체 틀 2">
                <a:extLst>
                  <a:ext uri="{FF2B5EF4-FFF2-40B4-BE49-F238E27FC236}">
                    <a16:creationId xmlns:a16="http://schemas.microsoft.com/office/drawing/2014/main" id="{C63F2CB3-323C-45E6-8501-2E8AC676A24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524000"/>
                <a:ext cx="8293608" cy="5105400"/>
              </a:xfrm>
              <a:blipFill>
                <a:blip r:embed="rId2"/>
                <a:stretch>
                  <a:fillRect l="-73" t="-477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04001541"/>
      </p:ext>
    </p:extLst>
  </p:cSld>
  <p:clrMapOvr>
    <a:masterClrMapping/>
  </p:clrMapOvr>
</p:sld>
</file>

<file path=ppt/theme/theme1.xml><?xml version="1.0" encoding="utf-8"?>
<a:theme xmlns:a="http://schemas.openxmlformats.org/drawingml/2006/main" name="1_모자이크">
  <a:themeElements>
    <a:clrScheme name="모자이크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모자이크">
      <a:majorFont>
        <a:latin typeface="Times New Roman"/>
        <a:ea typeface="굴림"/>
        <a:cs typeface=""/>
      </a:majorFont>
      <a:minorFont>
        <a:latin typeface="Times New Roman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lackadder ITC" pitchFamily="82" charset="0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lackadder ITC" pitchFamily="82" charset="0"/>
            <a:ea typeface="굴림" pitchFamily="50" charset="-127"/>
          </a:defRPr>
        </a:defPPr>
      </a:lstStyle>
    </a:lnDef>
  </a:objectDefaults>
  <a:extraClrSchemeLst>
    <a:extraClrScheme>
      <a:clrScheme name="모자이크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모자이크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모자이크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모자이크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모자이크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모자이크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모자이크">
  <a:themeElements>
    <a:clrScheme name="모자이크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모자이크">
      <a:majorFont>
        <a:latin typeface="Times New Roman"/>
        <a:ea typeface="굴림"/>
        <a:cs typeface=""/>
      </a:majorFont>
      <a:minorFont>
        <a:latin typeface="Times New Roman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</a:ln>
        <a:effectLst/>
      </a:spPr>
      <a:bodyPr vert="horz" wrap="squar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FontTx/>
          <a:buNone/>
          <a:defRPr kumimoji="1" lang="ko-KR" altLang="en-US" sz="1800" b="1" i="0" u="none" strike="noStrike" cap="none" normalizeH="0" baseline="0" smtClean="0">
            <a:solidFill>
              <a:schemeClr val="tx1"/>
            </a:solidFill>
            <a:effectLst/>
            <a:latin typeface="Blackadder ITC"/>
            <a:ea typeface="굴림"/>
          </a:defRPr>
        </a:defPPr>
      </a:lstStyle>
    </a:spDef>
    <a:lnDef>
      <a:spPr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</a:ln>
        <a:effectLst/>
      </a:spPr>
      <a:bodyPr vert="horz" wrap="squar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FontTx/>
          <a:buNone/>
          <a:defRPr kumimoji="1" lang="ko-KR" altLang="en-US" sz="1800" b="1" i="0" u="none" strike="noStrike" cap="none" normalizeH="0" baseline="0" smtClean="0">
            <a:solidFill>
              <a:schemeClr val="tx1"/>
            </a:solidFill>
            <a:effectLst/>
            <a:latin typeface="Blackadder ITC"/>
            <a:ea typeface="굴림"/>
          </a:defRPr>
        </a:defPPr>
      </a:lstStyle>
    </a:lnDef>
    <a:txDef>
      <a:spPr/>
      <a:bodyPr/>
      <a:lstStyle/>
    </a:txDef>
  </a:objectDefaults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525</Words>
  <Application>Microsoft Office PowerPoint</Application>
  <PresentationFormat>화면 슬라이드 쇼(4:3)</PresentationFormat>
  <Paragraphs>173</Paragraphs>
  <Slides>5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2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6" baseType="lpstr">
      <vt:lpstr>굴림</vt:lpstr>
      <vt:lpstr>맑은 고딕</vt:lpstr>
      <vt:lpstr>Arial</vt:lpstr>
      <vt:lpstr>Arial Narrow</vt:lpstr>
      <vt:lpstr>Cambria Math</vt:lpstr>
      <vt:lpstr>Symbol</vt:lpstr>
      <vt:lpstr>Times New Roman</vt:lpstr>
      <vt:lpstr>Wingdings</vt:lpstr>
      <vt:lpstr>1_모자이크</vt:lpstr>
      <vt:lpstr>2_모자이크</vt:lpstr>
      <vt:lpstr>Image</vt:lpstr>
      <vt:lpstr>PowerPoint 프레젠테이션</vt:lpstr>
      <vt:lpstr>I. Background</vt:lpstr>
      <vt:lpstr>II. Proposed Simplification</vt:lpstr>
      <vt:lpstr>III. Experimental Results</vt:lpstr>
      <vt:lpstr>IV. Conclusions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2016-12-12T04:22:20Z</dcterms:created>
  <dcterms:modified xsi:type="dcterms:W3CDTF">2019-07-04T12:49:59Z</dcterms:modified>
</cp:coreProperties>
</file>