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  <p:sldMasterId id="2147483663" r:id="rId2"/>
  </p:sldMasterIdLst>
  <p:notesMasterIdLst>
    <p:notesMasterId r:id="rId9"/>
  </p:notesMasterIdLst>
  <p:handoutMasterIdLst>
    <p:handoutMasterId r:id="rId10"/>
  </p:handoutMasterIdLst>
  <p:sldIdLst>
    <p:sldId id="256" r:id="rId3"/>
    <p:sldId id="394" r:id="rId4"/>
    <p:sldId id="385" r:id="rId5"/>
    <p:sldId id="387" r:id="rId6"/>
    <p:sldId id="395" r:id="rId7"/>
    <p:sldId id="392" r:id="rId8"/>
  </p:sldIdLst>
  <p:sldSz cx="9144000" cy="6858000" type="screen4x3"/>
  <p:notesSz cx="9874250" cy="6797675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E2C0D7E5-8404-4900-94C9-D21D7113D6D5}">
          <p14:sldIdLst>
            <p14:sldId id="256"/>
            <p14:sldId id="394"/>
            <p14:sldId id="385"/>
            <p14:sldId id="387"/>
            <p14:sldId id="395"/>
            <p14:sldId id="39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626"/>
    <a:srgbClr val="336699"/>
    <a:srgbClr val="FF7C80"/>
    <a:srgbClr val="99CCFF"/>
    <a:srgbClr val="CCCCFF"/>
    <a:srgbClr val="FFFFCC"/>
    <a:srgbClr val="CCFF99"/>
    <a:srgbClr val="E5F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B139CB-4A19-40FC-B84E-98FBCE856CF1}" v="29" dt="2019-07-05T18:00:12.596"/>
    <p1510:client id="{E3524F40-0C93-4C30-A29B-F8197EE42093}" v="22" dt="2019-07-05T18:02:05.687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284E427A-3D55-4303-BF80-6455036E1DE7}" styleName="테마 스타일 1 - 강조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테마 스타일 1 - 강조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보통 스타일 2 - 강조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FD0F851-EC5A-4D38-B0AD-8093EC10F338}" styleName="밝은 스타일 1 - 강조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09" autoAdjust="0"/>
    <p:restoredTop sz="93792" autoAdjust="0"/>
  </p:normalViewPr>
  <p:slideViewPr>
    <p:cSldViewPr snapToGrid="0">
      <p:cViewPr varScale="1">
        <p:scale>
          <a:sx n="114" d="100"/>
          <a:sy n="114" d="100"/>
        </p:scale>
        <p:origin x="167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16" d="100"/>
          <a:sy n="116" d="100"/>
        </p:scale>
        <p:origin x="2112" y="8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microsoft.com/office/2015/10/relationships/revisionInfo" Target="revisionInfo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image" Target="../media/image9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5592027" y="0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9309C7-73B6-4D28-A659-A579A19ABE78}" type="datetimeFigureOut">
              <a:rPr lang="ko-KR" altLang="en-US" smtClean="0"/>
              <a:pPr/>
              <a:t>2019-07-06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5592027" y="6456699"/>
            <a:ext cx="4279918" cy="33988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7905B4-F1D2-4285-B9C3-70CF0519F28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7974818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5592803" y="0"/>
            <a:ext cx="4279148" cy="339613"/>
          </a:xfrm>
          <a:prstGeom prst="rect">
            <a:avLst/>
          </a:prstGeom>
        </p:spPr>
        <p:txBody>
          <a:bodyPr vert="horz" lIns="90955" tIns="45478" rIns="90955" bIns="45478" rtlCol="0"/>
          <a:lstStyle>
            <a:lvl1pPr algn="r">
              <a:defRPr sz="1200"/>
            </a:lvl1pPr>
          </a:lstStyle>
          <a:p>
            <a:fld id="{E648E7F1-200C-4A69-805F-2844A46257D0}" type="datetimeFigureOut">
              <a:rPr lang="ko-KR" altLang="en-US" smtClean="0"/>
              <a:pPr/>
              <a:t>2019-07-05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236913" y="509588"/>
            <a:ext cx="3400425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55" tIns="45478" rIns="90955" bIns="45478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986965" y="3229032"/>
            <a:ext cx="7900321" cy="3058683"/>
          </a:xfrm>
          <a:prstGeom prst="rect">
            <a:avLst/>
          </a:prstGeom>
        </p:spPr>
        <p:txBody>
          <a:bodyPr vert="horz" lIns="90955" tIns="45478" rIns="90955" bIns="45478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5592803" y="6456978"/>
            <a:ext cx="4279148" cy="339612"/>
          </a:xfrm>
          <a:prstGeom prst="rect">
            <a:avLst/>
          </a:prstGeom>
        </p:spPr>
        <p:txBody>
          <a:bodyPr vert="horz" lIns="90955" tIns="45478" rIns="90955" bIns="45478" rtlCol="0" anchor="b"/>
          <a:lstStyle>
            <a:lvl1pPr algn="r">
              <a:defRPr sz="1200"/>
            </a:lvl1pPr>
          </a:lstStyle>
          <a:p>
            <a:fld id="{14E2BD8D-2467-4F32-B08E-200AAA9D03F7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782314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E2BD8D-2467-4F32-B08E-200AAA9D03F7}" type="slidenum">
              <a:rPr lang="ko-KR" altLang="en-US" smtClean="0"/>
              <a:pPr/>
              <a:t>2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559498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4.png"/><Relationship Id="rId7" Type="http://schemas.openxmlformats.org/officeDocument/2006/relationships/image" Target="../media/image6.jpeg"/><Relationship Id="rId2" Type="http://schemas.openxmlformats.org/officeDocument/2006/relationships/slideMaster" Target="../slideMasters/slideMaster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g"/><Relationship Id="rId5" Type="http://schemas.openxmlformats.org/officeDocument/2006/relationships/image" Target="../media/image3.png"/><Relationship Id="rId4" Type="http://schemas.openxmlformats.org/officeDocument/2006/relationships/oleObject" Target="../embeddings/oleObject1.bin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0" y="4024313"/>
            <a:ext cx="9144000" cy="2136775"/>
          </a:xfrm>
          <a:prstGeom prst="rect">
            <a:avLst/>
          </a:prstGeom>
          <a:gradFill flip="none" rotWithShape="1">
            <a:gsLst>
              <a:gs pos="0">
                <a:srgbClr val="C0C0C0">
                  <a:alpha val="99000"/>
                </a:srgbClr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  <a:tileRect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" y="1933575"/>
            <a:ext cx="9144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4" name="Object 2"/>
          <p:cNvGraphicFramePr>
            <a:graphicFrameLocks noChangeAspect="1"/>
          </p:cNvGraphicFramePr>
          <p:nvPr/>
        </p:nvGraphicFramePr>
        <p:xfrm>
          <a:off x="0" y="2286000"/>
          <a:ext cx="9144000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Image" r:id="rId4" imgW="7619048" imgH="1460317" progId="">
                  <p:embed/>
                </p:oleObj>
              </mc:Choice>
              <mc:Fallback>
                <p:oleObj name="Image" r:id="rId4" imgW="7619048" imgH="1460317" progId="">
                  <p:embed/>
                  <p:pic>
                    <p:nvPicPr>
                      <p:cNvPr id="4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86000"/>
                        <a:ext cx="9144000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0" y="0"/>
            <a:ext cx="9144000" cy="1933575"/>
          </a:xfrm>
          <a:prstGeom prst="rect">
            <a:avLst/>
          </a:prstGeom>
          <a:gradFill rotWithShape="0">
            <a:gsLst>
              <a:gs pos="0">
                <a:srgbClr val="C0C0C0"/>
              </a:gs>
              <a:gs pos="100000">
                <a:srgbClr val="C0C0C0">
                  <a:gamma/>
                  <a:tint val="0"/>
                  <a:invGamma/>
                </a:srgb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0" y="4038600"/>
            <a:ext cx="9144000" cy="209550"/>
          </a:xfrm>
          <a:prstGeom prst="rect">
            <a:avLst/>
          </a:prstGeom>
          <a:gradFill rotWithShape="0">
            <a:gsLst>
              <a:gs pos="0">
                <a:srgbClr val="595959"/>
              </a:gs>
              <a:gs pos="100000">
                <a:srgbClr val="C0C0C0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ko-KR" altLang="en-US">
              <a:ea typeface="+mn-ea"/>
            </a:endParaRPr>
          </a:p>
        </p:txBody>
      </p:sp>
      <p:pic>
        <p:nvPicPr>
          <p:cNvPr id="10" name="그림 9">
            <a:extLst>
              <a:ext uri="{FF2B5EF4-FFF2-40B4-BE49-F238E27FC236}">
                <a16:creationId xmlns:a16="http://schemas.microsoft.com/office/drawing/2014/main" id="{2335EB72-9D2F-4C55-B88A-FE7E180F0AA5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2285998"/>
            <a:ext cx="2281561" cy="1752602"/>
          </a:xfrm>
          <a:prstGeom prst="rect">
            <a:avLst/>
          </a:prstGeom>
        </p:spPr>
      </p:pic>
      <p:pic>
        <p:nvPicPr>
          <p:cNvPr id="9" name="그림 35" descr="ui_3_03.jpg">
            <a:extLst>
              <a:ext uri="{FF2B5EF4-FFF2-40B4-BE49-F238E27FC236}">
                <a16:creationId xmlns:a16="http://schemas.microsoft.com/office/drawing/2014/main" id="{244DB07E-6DEC-41B2-BB8E-D968B7ABC029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06400" y="6186433"/>
            <a:ext cx="2284413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E:\각종양식\연구원CI\ci_jpg\wordmark.jpg">
            <a:extLst>
              <a:ext uri="{FF2B5EF4-FFF2-40B4-BE49-F238E27FC236}">
                <a16:creationId xmlns:a16="http://schemas.microsoft.com/office/drawing/2014/main" id="{BA9A652B-F67B-4297-A9AD-78FE961A3A0D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2401" y="6257786"/>
            <a:ext cx="1571353" cy="3258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200" b="0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125414" y="457200"/>
            <a:ext cx="8018585" cy="762000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2800" b="1" baseline="0" dirty="0" smtClean="0">
                <a:solidFill>
                  <a:srgbClr val="0058B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 baseline="0">
                <a:ea typeface="맑은 고딕" panose="020B0503020000020004" pitchFamily="50" charset="-127"/>
              </a:defRPr>
            </a:lvl1pPr>
            <a:lvl2pPr>
              <a:defRPr baseline="0">
                <a:ea typeface="맑은 고딕" panose="020B0503020000020004" pitchFamily="50" charset="-127"/>
              </a:defRPr>
            </a:lvl2pPr>
            <a:lvl3pPr>
              <a:defRPr baseline="0">
                <a:ea typeface="맑은 고딕" panose="020B0503020000020004" pitchFamily="50" charset="-127"/>
              </a:defRPr>
            </a:lvl3pPr>
            <a:lvl4pPr>
              <a:defRPr sz="1800" baseline="0">
                <a:ea typeface="맑은 고딕" panose="020B0503020000020004" pitchFamily="50" charset="-127"/>
              </a:defRPr>
            </a:lvl4pPr>
            <a:lvl5pPr>
              <a:defRPr sz="1600" baseline="0">
                <a:ea typeface="맑은 고딕" panose="020B0503020000020004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  <a:p>
            <a:pPr lvl="4"/>
            <a:endParaRPr lang="en-US" altLang="ko-KR" dirty="0"/>
          </a:p>
          <a:p>
            <a:pPr lvl="4"/>
            <a:endParaRPr lang="ko-KR" altLang="en-US" dirty="0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0"/>
          </p:nvPr>
        </p:nvSpPr>
        <p:spPr>
          <a:xfrm>
            <a:off x="0" y="6629400"/>
            <a:ext cx="73152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1"/>
          </p:nvPr>
        </p:nvSpPr>
        <p:spPr>
          <a:xfrm>
            <a:off x="8153400" y="6629400"/>
            <a:ext cx="914400" cy="228600"/>
          </a:xfrm>
        </p:spPr>
        <p:txBody>
          <a:bodyPr/>
          <a:lstStyle>
            <a:lvl1pPr>
              <a:defRPr/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88217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2400" b="0" kern="0">
              <a:solidFill>
                <a:srgbClr val="FF0000"/>
              </a:solidFill>
              <a:ea typeface="+mn-ea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fld id="{341E8387-E846-44E3-8FA7-020855FFBDDD}" type="datetimeFigureOut">
              <a:rPr lang="ko-KR" altLang="en-US" smtClean="0"/>
              <a:pPr/>
              <a:t>2019-07-05</a:t>
            </a:fld>
            <a:endParaRPr lang="ko-KR" altLang="en-US"/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endParaRPr lang="ko-KR" altLang="en-US"/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fld id="{B9A40C93-9491-4667-8A00-3D6A92A642CB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ko-KR" altLang="en-US" sz="1800" b="0" kern="0">
              <a:solidFill>
                <a:sysClr val="windowText" lastClr="000000"/>
              </a:solidFill>
              <a:ea typeface="+mn-ea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204DBEAA-373A-4879-AF69-E984611B7518}" type="slidenum">
              <a:rPr lang="ko-KR" altLang="en-US" sz="1200" kern="0">
                <a:solidFill>
                  <a:srgbClr val="333399"/>
                </a:solidFill>
                <a:latin typeface="Times New Roman" pitchFamily="18" charset="0"/>
                <a:ea typeface="휴먼견출고딕" pitchFamily="18" charset="-127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‹#›</a:t>
            </a:fld>
            <a:endParaRPr lang="en-US" altLang="ko-KR" sz="1200" kern="0">
              <a:solidFill>
                <a:srgbClr val="333399"/>
              </a:solidFill>
              <a:latin typeface="Times New Roman" pitchFamily="18" charset="0"/>
              <a:ea typeface="휴먼견출고딕" pitchFamily="18" charset="-127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Picture 9" descr="워드마크">
            <a:extLst>
              <a:ext uri="{FF2B5EF4-FFF2-40B4-BE49-F238E27FC236}">
                <a16:creationId xmlns:a16="http://schemas.microsoft.com/office/drawing/2014/main" id="{A0526789-2AAF-4908-AE78-0E22DAF706C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990037" y="6638842"/>
            <a:ext cx="1058004" cy="2191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5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24000"/>
            <a:ext cx="8229600" cy="510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16" name="Rectangle 2"/>
          <p:cNvSpPr>
            <a:spLocks noChangeArrowheads="1"/>
          </p:cNvSpPr>
          <p:nvPr/>
        </p:nvSpPr>
        <p:spPr bwMode="ltGray">
          <a:xfrm>
            <a:off x="479425" y="649288"/>
            <a:ext cx="376238" cy="382587"/>
          </a:xfrm>
          <a:prstGeom prst="rect">
            <a:avLst/>
          </a:prstGeom>
          <a:solidFill>
            <a:srgbClr val="FFCF0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7" name="Rectangle 3"/>
          <p:cNvSpPr>
            <a:spLocks noChangeArrowheads="1"/>
          </p:cNvSpPr>
          <p:nvPr/>
        </p:nvSpPr>
        <p:spPr bwMode="ltGray">
          <a:xfrm>
            <a:off x="800100" y="647700"/>
            <a:ext cx="328613" cy="384175"/>
          </a:xfrm>
          <a:prstGeom prst="rect">
            <a:avLst/>
          </a:prstGeom>
          <a:gradFill rotWithShape="0">
            <a:gsLst>
              <a:gs pos="0">
                <a:srgbClr val="FFCF01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8" name="Rectangle 4"/>
          <p:cNvSpPr>
            <a:spLocks noChangeArrowheads="1"/>
          </p:cNvSpPr>
          <p:nvPr/>
        </p:nvSpPr>
        <p:spPr bwMode="ltGray">
          <a:xfrm>
            <a:off x="541338" y="979488"/>
            <a:ext cx="350837" cy="414337"/>
          </a:xfrm>
          <a:prstGeom prst="rect">
            <a:avLst/>
          </a:prstGeom>
          <a:solidFill>
            <a:srgbClr val="3333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19" name="Rectangle 5"/>
          <p:cNvSpPr>
            <a:spLocks noChangeArrowheads="1"/>
          </p:cNvSpPr>
          <p:nvPr/>
        </p:nvSpPr>
        <p:spPr bwMode="ltGray">
          <a:xfrm>
            <a:off x="892175" y="979488"/>
            <a:ext cx="327025" cy="414337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0" name="Rectangle 6"/>
          <p:cNvSpPr>
            <a:spLocks noChangeArrowheads="1"/>
          </p:cNvSpPr>
          <p:nvPr/>
        </p:nvSpPr>
        <p:spPr bwMode="ltGray">
          <a:xfrm>
            <a:off x="309563" y="906463"/>
            <a:ext cx="377825" cy="382587"/>
          </a:xfrm>
          <a:prstGeom prst="rect">
            <a:avLst/>
          </a:prstGeom>
          <a:gradFill rotWithShape="0">
            <a:gsLst>
              <a:gs pos="0">
                <a:srgbClr val="FFFFFF"/>
              </a:gs>
              <a:gs pos="100000">
                <a:srgbClr val="FF0000"/>
              </a:gs>
            </a:gsLst>
            <a:lin ang="189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1" name="Rectangle 7"/>
          <p:cNvSpPr>
            <a:spLocks noChangeArrowheads="1"/>
          </p:cNvSpPr>
          <p:nvPr/>
        </p:nvSpPr>
        <p:spPr bwMode="gray">
          <a:xfrm>
            <a:off x="762000" y="449263"/>
            <a:ext cx="31750" cy="1052512"/>
          </a:xfrm>
          <a:prstGeom prst="rect">
            <a:avLst/>
          </a:prstGeom>
          <a:gradFill rotWithShape="1">
            <a:gsLst>
              <a:gs pos="0">
                <a:srgbClr val="00E4A8">
                  <a:gamma/>
                  <a:tint val="0"/>
                  <a:invGamma/>
                </a:srgbClr>
              </a:gs>
              <a:gs pos="100000">
                <a:srgbClr val="00E4A8"/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gray">
          <a:xfrm>
            <a:off x="442913" y="1228725"/>
            <a:ext cx="8172450" cy="42863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0066FF">
                  <a:gamma/>
                  <a:tint val="1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2400" b="0" i="0" u="none" strike="noStrike" kern="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6154" name="Rectangle 9"/>
          <p:cNvSpPr>
            <a:spLocks noGrp="1" noChangeArrowheads="1"/>
          </p:cNvSpPr>
          <p:nvPr>
            <p:ph type="title"/>
          </p:nvPr>
        </p:nvSpPr>
        <p:spPr bwMode="auto">
          <a:xfrm>
            <a:off x="817563" y="147638"/>
            <a:ext cx="7793037" cy="1020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ko-KR" altLang="en-US" dirty="0"/>
              <a:t>마스터 제목 스타일 편집</a:t>
            </a:r>
          </a:p>
        </p:txBody>
      </p:sp>
      <p:sp>
        <p:nvSpPr>
          <p:cNvPr id="24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1E8387-E846-44E3-8FA7-020855FFBDDD}" type="datetimeFigureOut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2019-07-05</a:t>
            </a:fld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5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52800" y="63246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6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324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400">
                <a:latin typeface="+mn-ea"/>
                <a:ea typeface="+mn-ea"/>
              </a:defRPr>
            </a:lvl1pPr>
          </a:lstStyle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A40C93-9491-4667-8A00-3D6A92A642CB}" type="slidenum">
              <a:rPr kumimoji="0" lang="ko-KR" altLang="en-US" sz="1400" b="0" i="0" u="none" strike="noStrike" kern="120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굴림"/>
                <a:ea typeface="굴림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ko-KR" altLang="en-US" sz="14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굴림"/>
              <a:ea typeface="굴림"/>
              <a:cs typeface="+mn-cs"/>
            </a:endParaRPr>
          </a:p>
        </p:txBody>
      </p:sp>
      <p:sp>
        <p:nvSpPr>
          <p:cNvPr id="27" name="Rectangle 15"/>
          <p:cNvSpPr>
            <a:spLocks noChangeArrowheads="1"/>
          </p:cNvSpPr>
          <p:nvPr/>
        </p:nvSpPr>
        <p:spPr bwMode="auto">
          <a:xfrm>
            <a:off x="0" y="6577013"/>
            <a:ext cx="9144000" cy="304800"/>
          </a:xfrm>
          <a:prstGeom prst="rect">
            <a:avLst/>
          </a:prstGeom>
          <a:gradFill rotWithShape="0">
            <a:gsLst>
              <a:gs pos="0">
                <a:srgbClr val="0066FF"/>
              </a:gs>
              <a:gs pos="100000">
                <a:srgbClr val="FFFFFF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Times New Roman"/>
              <a:ea typeface="굴림"/>
              <a:cs typeface="+mn-cs"/>
            </a:endParaRPr>
          </a:p>
        </p:txBody>
      </p:sp>
      <p:sp>
        <p:nvSpPr>
          <p:cNvPr id="28" name="Rectangle 17"/>
          <p:cNvSpPr>
            <a:spLocks noChangeArrowheads="1"/>
          </p:cNvSpPr>
          <p:nvPr/>
        </p:nvSpPr>
        <p:spPr bwMode="gray">
          <a:xfrm>
            <a:off x="4500563" y="6557963"/>
            <a:ext cx="381000" cy="309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04DBEAA-373A-4879-AF69-E984611B7518}" type="slidenum">
              <a:rPr kumimoji="0" lang="ko-KR" altLang="en-US" sz="1200" b="0" i="0" u="none" strike="noStrike" kern="0" cap="none" spc="0" normalizeH="0" baseline="0" noProof="0">
                <a:ln>
                  <a:noFill/>
                </a:ln>
                <a:solidFill>
                  <a:srgbClr val="333399"/>
                </a:solidFill>
                <a:effectLst/>
                <a:uLnTx/>
                <a:uFillTx/>
                <a:latin typeface="Times New Roman" pitchFamily="18" charset="0"/>
                <a:ea typeface="휴먼견출고딕" pitchFamily="18" charset="-127"/>
                <a:cs typeface="+mn-cs"/>
              </a:rPr>
              <a:pPr marL="0" marR="0" lvl="0" indent="0" algn="l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altLang="ko-KR" sz="1200" b="0" i="0" u="none" strike="noStrike" kern="0" cap="none" spc="0" normalizeH="0" baseline="0" noProof="0">
              <a:ln>
                <a:noFill/>
              </a:ln>
              <a:solidFill>
                <a:srgbClr val="333399"/>
              </a:solidFill>
              <a:effectLst/>
              <a:uLnTx/>
              <a:uFillTx/>
              <a:latin typeface="Times New Roman" pitchFamily="18" charset="0"/>
              <a:ea typeface="휴먼견출고딕" pitchFamily="18" charset="-127"/>
              <a:cs typeface="+mn-cs"/>
            </a:endParaRPr>
          </a:p>
        </p:txBody>
      </p:sp>
      <p:pic>
        <p:nvPicPr>
          <p:cNvPr id="6160" name="그림 29" descr="ui_3_03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75" y="6565900"/>
            <a:ext cx="1643063" cy="32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그림 22" descr="logo-fss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949505" y="6560419"/>
            <a:ext cx="1194495" cy="312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790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p:txStyles>
    <p:titleStyle>
      <a:lvl1pPr algn="l" rtl="0" eaLnBrk="1" fontAlgn="base" latinLnBrk="1" hangingPunct="1">
        <a:spcBef>
          <a:spcPct val="0"/>
        </a:spcBef>
        <a:spcAft>
          <a:spcPct val="0"/>
        </a:spcAft>
        <a:defRPr kumimoji="1" sz="28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2pPr>
      <a:lvl3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3pPr>
      <a:lvl4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4pPr>
      <a:lvl5pPr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5pPr>
      <a:lvl6pPr marL="4572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6pPr>
      <a:lvl7pPr marL="9144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7pPr>
      <a:lvl8pPr marL="13716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8pPr>
      <a:lvl9pPr marL="1828800" algn="l" rtl="0" eaLnBrk="1" fontAlgn="base" latinLnBrk="1" hangingPunct="1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Times New Roman" pitchFamily="18" charset="0"/>
          <a:ea typeface="굴림" pitchFamily="50" charset="-127"/>
        </a:defRPr>
      </a:lvl9pPr>
    </p:titleStyle>
    <p:bodyStyle>
      <a:lvl1pPr marL="342900" indent="-3429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70000"/>
        <a:buFont typeface="Wingdings" pitchFamily="2" charset="2"/>
        <a:buChar char="q"/>
        <a:defRPr kumimoji="1" sz="20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rtl="0" eaLnBrk="1" fontAlgn="base" latinLnBrk="1" hangingPunct="1">
        <a:spcBef>
          <a:spcPct val="20000"/>
        </a:spcBef>
        <a:spcAft>
          <a:spcPct val="0"/>
        </a:spcAft>
        <a:buClr>
          <a:srgbClr val="FF9900"/>
        </a:buClr>
        <a:buSzPct val="70000"/>
        <a:buFont typeface="Wingdings" pitchFamily="2" charset="2"/>
        <a:buChar char="q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3333CC"/>
        </a:buClr>
        <a:buSzPct val="80000"/>
        <a:buFont typeface="Symbol" pitchFamily="18" charset="2"/>
        <a:buChar char="-"/>
        <a:defRPr kumimoji="1" sz="18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FFCF01"/>
        </a:buClr>
        <a:buSzPct val="55000"/>
        <a:buFont typeface="Wingdings" pitchFamily="2" charset="2"/>
        <a:buChar char="n"/>
        <a:defRPr kumimoji="1" sz="16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rtl="0" eaLnBrk="1" fontAlgn="base" latinLnBrk="1" hangingPunct="1">
        <a:spcBef>
          <a:spcPct val="20000"/>
        </a:spcBef>
        <a:spcAft>
          <a:spcPct val="0"/>
        </a:spcAft>
        <a:buClr>
          <a:srgbClr val="00E4A8"/>
        </a:buClr>
        <a:buSzPct val="50000"/>
        <a:buFont typeface="Wingdings" pitchFamily="2" charset="2"/>
        <a:buChar char="n"/>
        <a:defRPr kumimoji="1" sz="14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latinLnBrk="1" hangingPunct="1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emf"/><Relationship Id="rId3" Type="http://schemas.openxmlformats.org/officeDocument/2006/relationships/image" Target="../media/image11.pn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e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 txBox="1">
            <a:spLocks noChangeArrowheads="1"/>
          </p:cNvSpPr>
          <p:nvPr/>
        </p:nvSpPr>
        <p:spPr bwMode="auto">
          <a:xfrm>
            <a:off x="750004" y="4626520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600"/>
              </a:spcAft>
              <a:defRPr/>
            </a:pPr>
            <a:endParaRPr lang="en-US" altLang="ko-KR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19350" y="2304746"/>
            <a:ext cx="695325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6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Non-CE6: </a:t>
            </a:r>
            <a:br>
              <a:rPr lang="en-US" altLang="ko-KR" sz="48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</a:br>
            <a:r>
              <a:rPr lang="en-US" altLang="ko-KR" sz="4800" b="1" dirty="0">
                <a:solidFill>
                  <a:schemeClr val="bg1"/>
                </a:solidFill>
                <a:latin typeface="Arial Narrow" panose="020B0606020202030204" pitchFamily="34" charset="0"/>
                <a:ea typeface="맑은 고딕" panose="020B0503020000020004" pitchFamily="50" charset="-127"/>
              </a:rPr>
              <a:t>Syntax Change for LFNST</a:t>
            </a:r>
            <a:endParaRPr lang="ko-KR" altLang="en-US" sz="4800" b="1" dirty="0">
              <a:solidFill>
                <a:schemeClr val="bg1"/>
              </a:solidFill>
              <a:latin typeface="Arial Narrow" panose="020B0606020202030204" pitchFamily="34" charset="0"/>
              <a:ea typeface="맑은 고딕" panose="020B0503020000020004" pitchFamily="50" charset="-127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824795FA-199E-49F9-A595-8A2A06A8CD75}"/>
              </a:ext>
            </a:extLst>
          </p:cNvPr>
          <p:cNvSpPr txBox="1"/>
          <p:nvPr/>
        </p:nvSpPr>
        <p:spPr>
          <a:xfrm>
            <a:off x="2225798" y="1923691"/>
            <a:ext cx="15056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JVET-O0476</a:t>
            </a:r>
            <a:endParaRPr lang="ko-KR" altLang="en-US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Rectangle 2">
            <a:extLst>
              <a:ext uri="{FF2B5EF4-FFF2-40B4-BE49-F238E27FC236}">
                <a16:creationId xmlns:a16="http://schemas.microsoft.com/office/drawing/2014/main" id="{53D3E84D-6A5F-4B0F-ABBB-711EAD3FBC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43200" y="0"/>
            <a:ext cx="6400801" cy="357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The 15</a:t>
            </a:r>
            <a:r>
              <a:rPr lang="en-US" altLang="ko-KR" sz="1600" b="1" kern="0" baseline="3000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th</a:t>
            </a:r>
            <a:r>
              <a:rPr lang="en-US" altLang="ko-KR" sz="1600" b="1" kern="0" dirty="0">
                <a:solidFill>
                  <a:srgbClr val="0058B0"/>
                </a:solidFill>
                <a:latin typeface="맑은 고딕"/>
                <a:ea typeface="맑은 고딕"/>
                <a:cs typeface="+mj-cs"/>
              </a:rPr>
              <a:t> JVET Meeting</a:t>
            </a:r>
            <a:endParaRPr kumimoji="0" lang="en-US" altLang="ko-KR" sz="1600" b="1" kern="0" dirty="0">
              <a:solidFill>
                <a:srgbClr val="0058B0"/>
              </a:solidFill>
              <a:latin typeface="맑은 고딕"/>
              <a:ea typeface="맑은 고딕"/>
              <a:cs typeface="+mj-cs"/>
            </a:endParaRPr>
          </a:p>
        </p:txBody>
      </p:sp>
      <p:sp>
        <p:nvSpPr>
          <p:cNvPr id="6" name="Rectangle 2">
            <a:extLst>
              <a:ext uri="{FF2B5EF4-FFF2-40B4-BE49-F238E27FC236}">
                <a16:creationId xmlns:a16="http://schemas.microsoft.com/office/drawing/2014/main" id="{3A6ADAA2-6407-414B-B2D4-A4BD72063B4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0358" y="4638243"/>
            <a:ext cx="8153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latinLnBrk="0">
              <a:spcBef>
                <a:spcPts val="600"/>
              </a:spcBef>
              <a:spcAft>
                <a:spcPts val="1200"/>
              </a:spcAft>
              <a:defRPr/>
            </a:pPr>
            <a:r>
              <a:rPr lang="en-US" altLang="ko-KR" sz="2000" b="1" kern="0">
                <a:solidFill>
                  <a:srgbClr val="0058B0"/>
                </a:solidFill>
                <a:latin typeface="Arial" pitchFamily="34" charset="0"/>
                <a:ea typeface="Meiryo UI" pitchFamily="34" charset="-128"/>
                <a:cs typeface="Arial" pitchFamily="34" charset="0"/>
              </a:rPr>
              <a:t>Jul. 2019</a:t>
            </a:r>
            <a:endParaRPr lang="en-US" altLang="ko-KR" sz="2000" b="1" kern="0" dirty="0">
              <a:solidFill>
                <a:srgbClr val="0058B0"/>
              </a:solidFill>
              <a:latin typeface="Arial" pitchFamily="34" charset="0"/>
              <a:ea typeface="Meiryo UI" pitchFamily="34" charset="-128"/>
              <a:cs typeface="Arial" pitchFamily="34" charset="0"/>
            </a:endParaRPr>
          </a:p>
          <a:p>
            <a:pPr lvl="0" algn="ctr" defTabSz="3027619" latinLnBrk="0">
              <a:spcAft>
                <a:spcPts val="600"/>
              </a:spcAft>
            </a:pP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Dohyeon Park, Yong-Uk Yoon, Jae-</a:t>
            </a:r>
            <a:r>
              <a:rPr lang="en-US" altLang="ko-KR" sz="2000" b="1" kern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Gon</a:t>
            </a:r>
            <a:r>
              <a:rPr lang="en-US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Kim (KAU)</a:t>
            </a:r>
            <a:endParaRPr lang="en-US" altLang="ko-KR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  <a:p>
            <a:pPr lvl="0" algn="ctr" defTabSz="3027619" latinLnBrk="0">
              <a:spcAft>
                <a:spcPts val="600"/>
              </a:spcAft>
            </a:pPr>
            <a:r>
              <a:rPr lang="en-CA" altLang="ko-KR" sz="2000" b="1" kern="0" dirty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Jinho</a:t>
            </a:r>
            <a:r>
              <a:rPr lang="en-CA" altLang="ko-KR" sz="2000" b="1" kern="0" dirty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Lee, </a:t>
            </a:r>
            <a:r>
              <a:rPr lang="en-CA" altLang="ko-KR" sz="2000" b="1" kern="0" err="1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Jungwon</a:t>
            </a:r>
            <a:r>
              <a:rPr lang="en-CA" altLang="ko-KR" sz="2000" b="1" kern="0">
                <a:solidFill>
                  <a:srgbClr val="0058B0"/>
                </a:solidFill>
                <a:latin typeface="맑은 고딕" pitchFamily="50" charset="-127"/>
                <a:ea typeface="맑은 고딕" pitchFamily="50" charset="-127"/>
                <a:cs typeface="Tahoma" pitchFamily="34" charset="0"/>
              </a:rPr>
              <a:t> Kang (ETRI)</a:t>
            </a:r>
            <a:endParaRPr lang="ko-KR" altLang="en-US" sz="2000" b="1" kern="0" dirty="0">
              <a:solidFill>
                <a:srgbClr val="0058B0"/>
              </a:solidFill>
              <a:latin typeface="맑은 고딕" pitchFamily="50" charset="-127"/>
              <a:ea typeface="맑은 고딕" pitchFamily="50" charset="-127"/>
              <a:cs typeface="Tahoma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F39165F8-2333-4439-B585-DBA89A191D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I. Background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E7BD85B-DEC6-4896-B3D2-41CFBA34383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199" y="1524000"/>
                <a:ext cx="8508125" cy="5105400"/>
              </a:xfrm>
            </p:spPr>
            <p:txBody>
              <a:bodyPr/>
              <a:lstStyle/>
              <a:p>
                <a:r>
                  <a:rPr lang="en-CA" altLang="ko-KR"/>
                  <a:t>In the current VVC WD 5.0,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idx</m:t>
                    </m:r>
                  </m:oMath>
                </a14:m>
                <a:r>
                  <a:rPr lang="en-CA" altLang="ko-KR"/>
                  <a:t> is parsed at the end of the syntax structure of the coding unit</a:t>
                </a:r>
              </a:p>
              <a:p>
                <a:pPr lvl="1"/>
                <a:r>
                  <a:rPr lang="en-CA" altLang="ko-KR"/>
                  <a:t>For the 128x128 CU, CU is divided into multiple TUs (e.g., 64x64)</a:t>
                </a:r>
              </a:p>
              <a:p>
                <a:pPr lvl="1"/>
                <a:r>
                  <a:rPr lang="en-CA" altLang="ko-KR"/>
                  <a:t>Decoding of each TU is delayed until to know the value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idx</m:t>
                    </m:r>
                  </m:oMath>
                </a14:m>
                <a:endParaRPr lang="en-CA" altLang="ko-KR"/>
              </a:p>
              <a:p>
                <a:pPr lvl="1"/>
                <a:r>
                  <a:rPr lang="en-CA" altLang="ko-KR"/>
                  <a:t>Additional 4x buffer is needed to keep all TU’s information during the delay</a:t>
                </a:r>
              </a:p>
              <a:p>
                <a:pPr marL="457200" lvl="1" indent="0">
                  <a:buNone/>
                </a:pPr>
                <a:endParaRPr lang="ko-KR" altLang="en-US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E7BD85B-DEC6-4896-B3D2-41CFBA3438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199" y="1524000"/>
                <a:ext cx="8508125" cy="5105400"/>
              </a:xfrm>
              <a:blipFill>
                <a:blip r:embed="rId3"/>
                <a:stretch>
                  <a:fillRect l="-72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42080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제목 1">
                <a:extLst>
                  <a:ext uri="{FF2B5EF4-FFF2-40B4-BE49-F238E27FC236}">
                    <a16:creationId xmlns:a16="http://schemas.microsoft.com/office/drawing/2014/main" id="{4940F721-445C-4A66-8C90-DFF5A981C3B3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altLang="ko-KR"/>
                  <a:t>II. Proposed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 i="0" smtClean="0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US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altLang="ko-KR" i="0" smtClean="0">
                        <a:latin typeface="Cambria Math" panose="02040503050406030204" pitchFamily="18" charset="0"/>
                      </a:rPr>
                      <m:t>idx</m:t>
                    </m:r>
                  </m:oMath>
                </a14:m>
                <a:r>
                  <a:rPr lang="en-US" altLang="ko-KR"/>
                  <a:t> Parsing</a:t>
                </a:r>
                <a:endParaRPr lang="ko-KR" altLang="en-US"/>
              </a:p>
            </p:txBody>
          </p:sp>
        </mc:Choice>
        <mc:Fallback xmlns="">
          <p:sp>
            <p:nvSpPr>
              <p:cNvPr id="2" name="제목 1">
                <a:extLst>
                  <a:ext uri="{FF2B5EF4-FFF2-40B4-BE49-F238E27FC236}">
                    <a16:creationId xmlns:a16="http://schemas.microsoft.com/office/drawing/2014/main" id="{4940F721-445C-4A66-8C90-DFF5A981C3B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1977" b="-26400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6BAD50D-E2D8-4692-A042-750A02D1CE30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0"/>
                <a:ext cx="8229600" cy="5105400"/>
              </a:xfrm>
            </p:spPr>
            <p:txBody>
              <a:bodyPr/>
              <a:lstStyle/>
              <a:p>
                <a:r>
                  <a:rPr lang="en-CA" altLang="ko-KR"/>
                  <a:t>Alternative syntax structure that moves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CA" altLang="ko-KR" i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idx</m:t>
                    </m:r>
                  </m:oMath>
                </a14:m>
                <a:r>
                  <a:rPr lang="en-CA" altLang="ko-KR"/>
                  <a:t> from at the end of the CU syntax to the end of the TU syntax</a:t>
                </a:r>
              </a:p>
              <a:p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idx</m:t>
                    </m:r>
                  </m:oMath>
                </a14:m>
                <a:r>
                  <a:rPr lang="en-CA" altLang="ko-KR"/>
                  <a:t> is parsed only at the first TU of the current CU</a:t>
                </a:r>
                <a:endParaRPr lang="en-US" altLang="ko-KR" dirty="0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86BAD50D-E2D8-4692-A042-750A02D1CE3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0"/>
                <a:ext cx="8229600" cy="5105400"/>
              </a:xfrm>
              <a:blipFill>
                <a:blip r:embed="rId4"/>
                <a:stretch>
                  <a:fillRect l="-74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" name="개체 6">
            <a:extLst>
              <a:ext uri="{FF2B5EF4-FFF2-40B4-BE49-F238E27FC236}">
                <a16:creationId xmlns:a16="http://schemas.microsoft.com/office/drawing/2014/main" id="{11EB1485-D337-4763-B5C8-8D1960B5C96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4230139"/>
              </p:ext>
            </p:extLst>
          </p:nvPr>
        </p:nvGraphicFramePr>
        <p:xfrm>
          <a:off x="859507" y="2432269"/>
          <a:ext cx="3633872" cy="36321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Visio" r:id="rId5" imgW="3293678" imgH="3293065" progId="Visio.Drawing.11">
                  <p:embed/>
                </p:oleObj>
              </mc:Choice>
              <mc:Fallback>
                <p:oleObj name="Visio" r:id="rId5" imgW="3293678" imgH="3293065" progId="Visio.Drawing.11">
                  <p:embed/>
                  <p:pic>
                    <p:nvPicPr>
                      <p:cNvPr id="7" name="개체 6">
                        <a:extLst>
                          <a:ext uri="{FF2B5EF4-FFF2-40B4-BE49-F238E27FC236}">
                            <a16:creationId xmlns:a16="http://schemas.microsoft.com/office/drawing/2014/main" id="{11EB1485-D337-4763-B5C8-8D1960B5C96E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59507" y="2432269"/>
                        <a:ext cx="3633872" cy="36321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개체 7">
            <a:extLst>
              <a:ext uri="{FF2B5EF4-FFF2-40B4-BE49-F238E27FC236}">
                <a16:creationId xmlns:a16="http://schemas.microsoft.com/office/drawing/2014/main" id="{5C4FEE30-A23B-433B-9B1B-281AC608CDDA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72203311"/>
              </p:ext>
            </p:extLst>
          </p:nvPr>
        </p:nvGraphicFramePr>
        <p:xfrm>
          <a:off x="4856534" y="2432270"/>
          <a:ext cx="3633872" cy="36321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" name="Visio" r:id="rId7" imgW="3293678" imgH="3293065" progId="Visio.Drawing.11">
                  <p:embed/>
                </p:oleObj>
              </mc:Choice>
              <mc:Fallback>
                <p:oleObj name="Visio" r:id="rId7" imgW="3293678" imgH="3293065" progId="Visio.Drawing.11">
                  <p:embed/>
                  <p:pic>
                    <p:nvPicPr>
                      <p:cNvPr id="8" name="개체 7">
                        <a:extLst>
                          <a:ext uri="{FF2B5EF4-FFF2-40B4-BE49-F238E27FC236}">
                            <a16:creationId xmlns:a16="http://schemas.microsoft.com/office/drawing/2014/main" id="{5C4FEE30-A23B-433B-9B1B-281AC608CDDA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56534" y="2432270"/>
                        <a:ext cx="3633872" cy="36321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직사각형 10">
            <a:extLst>
              <a:ext uri="{FF2B5EF4-FFF2-40B4-BE49-F238E27FC236}">
                <a16:creationId xmlns:a16="http://schemas.microsoft.com/office/drawing/2014/main" id="{B758F8EF-61E4-4FA3-91B7-973195AA05E7}"/>
              </a:ext>
            </a:extLst>
          </p:cNvPr>
          <p:cNvSpPr/>
          <p:nvPr/>
        </p:nvSpPr>
        <p:spPr>
          <a:xfrm>
            <a:off x="621014" y="5675852"/>
            <a:ext cx="4100375" cy="9618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  <a:buClr>
                <a:srgbClr val="3333CC"/>
              </a:buClr>
              <a:buSzPct val="80000"/>
            </a:pPr>
            <a:r>
              <a:rPr kumimoji="1" lang="en-US" altLang="ko-KR" kern="0">
                <a:solidFill>
                  <a:srgbClr val="0070C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  <a:t>Test 1:</a:t>
            </a:r>
            <a:br>
              <a:rPr kumimoji="1" lang="en-US" altLang="ko-KR" kern="0">
                <a:solidFill>
                  <a:srgbClr val="0070C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</a:br>
            <a:r>
              <a:rPr kumimoji="1" lang="en-US" altLang="ko-KR" kern="0">
                <a:solidFill>
                  <a:srgbClr val="0070C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  <a:t> LFNST is applied to the first TU only</a:t>
            </a:r>
          </a:p>
          <a:p>
            <a:pPr fontAlgn="base">
              <a:spcBef>
                <a:spcPts val="300"/>
              </a:spcBef>
              <a:spcAft>
                <a:spcPct val="0"/>
              </a:spcAft>
              <a:buClr>
                <a:srgbClr val="3333CC"/>
              </a:buClr>
              <a:buSzPct val="80000"/>
            </a:pPr>
            <a:endParaRPr kumimoji="1" lang="en-US" altLang="ko-KR" kern="0">
              <a:solidFill>
                <a:srgbClr val="0070C0"/>
              </a:solidFill>
              <a:latin typeface="Arial" pitchFamily="34" charset="0"/>
              <a:ea typeface="맑은 고딕" panose="020B0503020000020004" pitchFamily="50" charset="-127"/>
              <a:cs typeface="Arial" pitchFamily="34" charset="0"/>
            </a:endParaRPr>
          </a:p>
        </p:txBody>
      </p:sp>
      <p:sp>
        <p:nvSpPr>
          <p:cNvPr id="14" name="직사각형 13">
            <a:extLst>
              <a:ext uri="{FF2B5EF4-FFF2-40B4-BE49-F238E27FC236}">
                <a16:creationId xmlns:a16="http://schemas.microsoft.com/office/drawing/2014/main" id="{01F86078-EB62-4A7E-95CB-E773F912BC9F}"/>
              </a:ext>
            </a:extLst>
          </p:cNvPr>
          <p:cNvSpPr/>
          <p:nvPr/>
        </p:nvSpPr>
        <p:spPr>
          <a:xfrm>
            <a:off x="4721389" y="5689135"/>
            <a:ext cx="390416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base">
              <a:spcBef>
                <a:spcPts val="300"/>
              </a:spcBef>
              <a:spcAft>
                <a:spcPct val="0"/>
              </a:spcAft>
              <a:buClr>
                <a:srgbClr val="FF9900"/>
              </a:buClr>
              <a:buSzPct val="70000"/>
            </a:pPr>
            <a:r>
              <a:rPr kumimoji="1" lang="en-US" altLang="ko-KR" kern="0">
                <a:solidFill>
                  <a:srgbClr val="0070C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  <a:t>Test 2: </a:t>
            </a:r>
            <a:br>
              <a:rPr kumimoji="1" lang="en-US" altLang="ko-KR" kern="0">
                <a:solidFill>
                  <a:srgbClr val="0070C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</a:br>
            <a:r>
              <a:rPr kumimoji="1" lang="en-US" altLang="ko-KR" kern="0">
                <a:solidFill>
                  <a:srgbClr val="0070C0"/>
                </a:solidFill>
                <a:latin typeface="Arial" pitchFamily="34" charset="0"/>
                <a:ea typeface="맑은 고딕" panose="020B0503020000020004" pitchFamily="50" charset="-127"/>
                <a:cs typeface="Arial" pitchFamily="34" charset="0"/>
              </a:rPr>
              <a:t>LFNST of TU0 is applied to all TUs</a:t>
            </a:r>
          </a:p>
        </p:txBody>
      </p:sp>
    </p:spTree>
    <p:extLst>
      <p:ext uri="{BB962C8B-B14F-4D97-AF65-F5344CB8AC3E}">
        <p14:creationId xmlns:p14="http://schemas.microsoft.com/office/powerpoint/2010/main" val="30591084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III. Experimental Results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1D41BB39-5F94-4B42-9DE0-689D2E8682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US" altLang="ko-KR"/>
                  <a:t>Test 1: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US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altLang="ko-KR">
                        <a:latin typeface="Cambria Math" panose="02040503050406030204" pitchFamily="18" charset="0"/>
                      </a:rPr>
                      <m:t>idx</m:t>
                    </m:r>
                    <m:r>
                      <a:rPr lang="en-US" altLang="ko-KR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/>
                  <a:t>for the first TU</a:t>
                </a:r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1D41BB39-5F94-4B42-9DE0-689D2E8682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4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/>
        </p:nvGraphicFramePr>
        <p:xfrm>
          <a:off x="608350" y="2062172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 IntraMain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84%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76%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/>
        </p:nvGraphicFramePr>
        <p:xfrm>
          <a:off x="5031969" y="2062171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843911A-0E8D-4807-9858-67AC095734BB}"/>
              </a:ext>
            </a:extLst>
          </p:cNvPr>
          <p:cNvGraphicFramePr>
            <a:graphicFrameLocks noGrp="1"/>
          </p:cNvGraphicFramePr>
          <p:nvPr/>
        </p:nvGraphicFramePr>
        <p:xfrm>
          <a:off x="2292525" y="4152237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656059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9A90B23-1333-4FE6-8C36-B214A9CD0F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Experimental Results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1D41BB39-5F94-4B42-9DE0-689D2E86823C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pPr>
                  <a:spcBef>
                    <a:spcPts val="300"/>
                  </a:spcBef>
                </a:pPr>
                <a:r>
                  <a:rPr lang="en-US" altLang="ko-KR"/>
                  <a:t>Test 2: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ko-KR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US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US" altLang="ko-KR">
                        <a:latin typeface="Cambria Math" panose="02040503050406030204" pitchFamily="18" charset="0"/>
                      </a:rPr>
                      <m:t>idx</m:t>
                    </m:r>
                    <m:r>
                      <a:rPr lang="en-US" altLang="ko-KR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altLang="ko-KR"/>
                  <a:t>shared by all TUs in the current CU </a:t>
                </a:r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  <a:p>
                <a:endParaRPr lang="en-US" altLang="ko-KR"/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1D41BB39-5F94-4B42-9DE0-689D2E8682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l="-74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4" name="표 3">
            <a:extLst>
              <a:ext uri="{FF2B5EF4-FFF2-40B4-BE49-F238E27FC236}">
                <a16:creationId xmlns:a16="http://schemas.microsoft.com/office/drawing/2014/main" id="{912C9916-5B81-4E38-A089-353A00E6C087}"/>
              </a:ext>
            </a:extLst>
          </p:cNvPr>
          <p:cNvGraphicFramePr>
            <a:graphicFrameLocks noGrp="1"/>
          </p:cNvGraphicFramePr>
          <p:nvPr/>
        </p:nvGraphicFramePr>
        <p:xfrm>
          <a:off x="608350" y="2062172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All IntraMain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  <p:graphicFrame>
        <p:nvGraphicFramePr>
          <p:cNvPr id="5" name="표 4">
            <a:extLst>
              <a:ext uri="{FF2B5EF4-FFF2-40B4-BE49-F238E27FC236}">
                <a16:creationId xmlns:a16="http://schemas.microsoft.com/office/drawing/2014/main" id="{7D06CA51-A3F0-4DEB-9512-4CFB2B67B026}"/>
              </a:ext>
            </a:extLst>
          </p:cNvPr>
          <p:cNvGraphicFramePr>
            <a:graphicFrameLocks noGrp="1"/>
          </p:cNvGraphicFramePr>
          <p:nvPr/>
        </p:nvGraphicFramePr>
        <p:xfrm>
          <a:off x="5031969" y="2062171"/>
          <a:ext cx="3368350" cy="1948815"/>
        </p:xfrm>
        <a:graphic>
          <a:graphicData uri="http://schemas.openxmlformats.org/drawingml/2006/table">
            <a:tbl>
              <a:tblPr/>
              <a:tblGrid>
                <a:gridCol w="673670">
                  <a:extLst>
                    <a:ext uri="{9D8B030D-6E8A-4147-A177-3AD203B41FA5}">
                      <a16:colId xmlns:a16="http://schemas.microsoft.com/office/drawing/2014/main" val="3541881859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3496285871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48300282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06597652"/>
                    </a:ext>
                  </a:extLst>
                </a:gridCol>
                <a:gridCol w="673670">
                  <a:extLst>
                    <a:ext uri="{9D8B030D-6E8A-4147-A177-3AD203B41FA5}">
                      <a16:colId xmlns:a16="http://schemas.microsoft.com/office/drawing/2014/main" val="2726104178"/>
                    </a:ext>
                  </a:extLst>
                </a:gridCol>
              </a:tblGrid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0232"/>
                  </a:ext>
                </a:extLst>
              </a:tr>
              <a:tr h="161925"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237196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70222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6855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783466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273615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63260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9726029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509591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378650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6732468"/>
                  </a:ext>
                </a:extLst>
              </a:tr>
            </a:tbl>
          </a:graphicData>
        </a:graphic>
      </p:graphicFrame>
      <p:graphicFrame>
        <p:nvGraphicFramePr>
          <p:cNvPr id="6" name="표 5">
            <a:extLst>
              <a:ext uri="{FF2B5EF4-FFF2-40B4-BE49-F238E27FC236}">
                <a16:creationId xmlns:a16="http://schemas.microsoft.com/office/drawing/2014/main" id="{A843911A-0E8D-4807-9858-67AC095734BB}"/>
              </a:ext>
            </a:extLst>
          </p:cNvPr>
          <p:cNvGraphicFramePr>
            <a:graphicFrameLocks noGrp="1"/>
          </p:cNvGraphicFramePr>
          <p:nvPr/>
        </p:nvGraphicFramePr>
        <p:xfrm>
          <a:off x="2292525" y="4152237"/>
          <a:ext cx="4423619" cy="1948815"/>
        </p:xfrm>
        <a:graphic>
          <a:graphicData uri="http://schemas.openxmlformats.org/drawingml/2006/table">
            <a:tbl>
              <a:tblPr/>
              <a:tblGrid>
                <a:gridCol w="1056894">
                  <a:extLst>
                    <a:ext uri="{9D8B030D-6E8A-4147-A177-3AD203B41FA5}">
                      <a16:colId xmlns:a16="http://schemas.microsoft.com/office/drawing/2014/main" val="4234754100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914907715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3265523629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2142136484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575084701"/>
                    </a:ext>
                  </a:extLst>
                </a:gridCol>
                <a:gridCol w="673345">
                  <a:extLst>
                    <a:ext uri="{9D8B030D-6E8A-4147-A177-3AD203B41FA5}">
                      <a16:colId xmlns:a16="http://schemas.microsoft.com/office/drawing/2014/main" val="1280652177"/>
                    </a:ext>
                  </a:extLst>
                </a:gridCol>
              </a:tblGrid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204010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 VTM-5.0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782739865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6271948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428357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ko-KR" altLang="en-US" sz="11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alt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　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803285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6836117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2924300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04895938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57871323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4274301"/>
                  </a:ext>
                </a:extLst>
              </a:tr>
              <a:tr h="121414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  <a:cs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맑은 고딕" panose="020B0503020000020004" pitchFamily="50" charset="-127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627548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775203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0BCCA790-45C2-4CB0-B79A-F69651155B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IV. Conclusions</a:t>
            </a:r>
            <a:endParaRPr lang="ko-KR" alt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C63F2CB3-323C-45E6-8501-2E8AC676A24A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457200" y="1524000"/>
                <a:ext cx="8460297" cy="5105400"/>
              </a:xfrm>
            </p:spPr>
            <p:txBody>
              <a:bodyPr/>
              <a:lstStyle/>
              <a:p>
                <a:r>
                  <a:rPr lang="en-US" altLang="ko-KR"/>
                  <a:t>Proposed two syntax changes for LFNST</a:t>
                </a:r>
              </a:p>
              <a:p>
                <a:pPr lvl="1"/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 i="0" smtClean="0">
                        <a:latin typeface="Cambria Math" panose="02040503050406030204" pitchFamily="18" charset="0"/>
                      </a:rPr>
                      <m:t>idx</m:t>
                    </m:r>
                    <m:r>
                      <a:rPr lang="en-CA" altLang="ko-KR" i="0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CA" altLang="ko-KR"/>
                  <a:t>is modified to be parsed at the first TU of the current CU</a:t>
                </a:r>
                <a:endParaRPr lang="en-US" altLang="ko-KR" dirty="0"/>
              </a:p>
              <a:p>
                <a:pPr lvl="2"/>
                <a:r>
                  <a:rPr lang="en-US" altLang="ko-KR"/>
                  <a:t>Applying the LFNST for the first TU only (</a:t>
                </a:r>
                <a:r>
                  <a:rPr lang="en-US" altLang="ko-KR" dirty="0"/>
                  <a:t>Test 1)</a:t>
                </a:r>
              </a:p>
              <a:p>
                <a:pPr lvl="2"/>
                <a:r>
                  <a:rPr lang="en-CA" altLang="ko-KR"/>
                  <a:t>Sharing the LFNST index with all TUs </a:t>
                </a:r>
                <a:r>
                  <a:rPr lang="en-CA" altLang="ko-KR" dirty="0"/>
                  <a:t>(Test </a:t>
                </a:r>
                <a:r>
                  <a:rPr lang="en-CA" altLang="ko-KR"/>
                  <a:t>2)</a:t>
                </a:r>
              </a:p>
              <a:p>
                <a:endParaRPr lang="en-CA" altLang="ko-KR"/>
              </a:p>
              <a:p>
                <a:r>
                  <a:rPr lang="en-CA" altLang="ko-KR"/>
                  <a:t>Experimental results of Test 1 and Test 2 do not show any BD-rate changes in CTC</a:t>
                </a:r>
              </a:p>
              <a:p>
                <a:endParaRPr lang="en-CA" altLang="ko-KR"/>
              </a:p>
              <a:p>
                <a:r>
                  <a:rPr lang="en-US" altLang="ko-KR"/>
                  <a:t>It solves the pipelining issue of signaling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lfnst</m:t>
                    </m:r>
                    <m:r>
                      <a:rPr lang="en-CA" altLang="ko-KR">
                        <a:latin typeface="Cambria Math" panose="02040503050406030204" pitchFamily="18" charset="0"/>
                      </a:rPr>
                      <m:t>_</m:t>
                    </m:r>
                    <m:r>
                      <m:rPr>
                        <m:sty m:val="p"/>
                      </m:rPr>
                      <a:rPr lang="en-CA" altLang="ko-KR">
                        <a:latin typeface="Cambria Math" panose="02040503050406030204" pitchFamily="18" charset="0"/>
                      </a:rPr>
                      <m:t>idx</m:t>
                    </m:r>
                  </m:oMath>
                </a14:m>
                <a:r>
                  <a:rPr lang="en-US" altLang="ko-KR"/>
                  <a:t> in a 128x128 CU</a:t>
                </a:r>
                <a:endParaRPr lang="en-CA" altLang="ko-KR"/>
              </a:p>
              <a:p>
                <a:endParaRPr lang="en-CA" altLang="ko-KR">
                  <a:highlight>
                    <a:srgbClr val="FFFF00"/>
                  </a:highlight>
                </a:endParaRPr>
              </a:p>
            </p:txBody>
          </p:sp>
        </mc:Choice>
        <mc:Fallback xmlns="">
          <p:sp>
            <p:nvSpPr>
              <p:cNvPr id="3" name="내용 개체 틀 2">
                <a:extLst>
                  <a:ext uri="{FF2B5EF4-FFF2-40B4-BE49-F238E27FC236}">
                    <a16:creationId xmlns:a16="http://schemas.microsoft.com/office/drawing/2014/main" id="{C63F2CB3-323C-45E6-8501-2E8AC676A24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524000"/>
                <a:ext cx="8460297" cy="5105400"/>
              </a:xfrm>
              <a:blipFill>
                <a:blip r:embed="rId2"/>
                <a:stretch>
                  <a:fillRect l="-72" t="-477"/>
                </a:stretch>
              </a:blipFill>
            </p:spPr>
            <p:txBody>
              <a:bodyPr/>
              <a:lstStyle/>
              <a:p>
                <a:r>
                  <a:rPr lang="ko-KR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4001541"/>
      </p:ext>
    </p:extLst>
  </p:cSld>
  <p:clrMapOvr>
    <a:masterClrMapping/>
  </p:clrMapOvr>
</p:sld>
</file>

<file path=ppt/theme/theme1.xml><?xml version="1.0" encoding="utf-8"?>
<a:theme xmlns:a="http://schemas.openxmlformats.org/drawingml/2006/main" name="1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ko-KR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Blackadder ITC" pitchFamily="82" charset="0"/>
            <a:ea typeface="굴림" pitchFamily="50" charset="-127"/>
          </a:defRPr>
        </a:defPPr>
      </a:lstStyle>
    </a:lnDef>
  </a:objectDefaults>
  <a:extraClrSchemeLst>
    <a:extraClrScheme>
      <a:clrScheme name="모자이크 1">
        <a:dk1>
          <a:srgbClr val="0066FF"/>
        </a:dk1>
        <a:lt1>
          <a:srgbClr val="FFFFFF"/>
        </a:lt1>
        <a:dk2>
          <a:srgbClr val="000066"/>
        </a:dk2>
        <a:lt2>
          <a:srgbClr val="FFFFFF"/>
        </a:lt2>
        <a:accent1>
          <a:srgbClr val="6699FF"/>
        </a:accent1>
        <a:accent2>
          <a:srgbClr val="3333FF"/>
        </a:accent2>
        <a:accent3>
          <a:srgbClr val="AAAAB8"/>
        </a:accent3>
        <a:accent4>
          <a:srgbClr val="DADADA"/>
        </a:accent4>
        <a:accent5>
          <a:srgbClr val="B8CAFF"/>
        </a:accent5>
        <a:accent6>
          <a:srgbClr val="2D2DE7"/>
        </a:accent6>
        <a:hlink>
          <a:srgbClr val="FFCC00"/>
        </a:hlink>
        <a:folHlink>
          <a:srgbClr val="00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2">
        <a:dk1>
          <a:srgbClr val="009999"/>
        </a:dk1>
        <a:lt1>
          <a:srgbClr val="FFFFFF"/>
        </a:lt1>
        <a:dk2>
          <a:srgbClr val="334B49"/>
        </a:dk2>
        <a:lt2>
          <a:srgbClr val="FFFFFF"/>
        </a:lt2>
        <a:accent1>
          <a:srgbClr val="33CCCC"/>
        </a:accent1>
        <a:accent2>
          <a:srgbClr val="008080"/>
        </a:accent2>
        <a:accent3>
          <a:srgbClr val="ADB1B1"/>
        </a:accent3>
        <a:accent4>
          <a:srgbClr val="DADADA"/>
        </a:accent4>
        <a:accent5>
          <a:srgbClr val="ADE2E2"/>
        </a:accent5>
        <a:accent6>
          <a:srgbClr val="007373"/>
        </a:accent6>
        <a:hlink>
          <a:srgbClr val="FFCC00"/>
        </a:hlink>
        <a:folHlink>
          <a:srgbClr val="0066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3">
        <a:dk1>
          <a:srgbClr val="006699"/>
        </a:dk1>
        <a:lt1>
          <a:srgbClr val="FFFFFF"/>
        </a:lt1>
        <a:dk2>
          <a:srgbClr val="333399"/>
        </a:dk2>
        <a:lt2>
          <a:srgbClr val="FFFFFF"/>
        </a:lt2>
        <a:accent1>
          <a:srgbClr val="0099CC"/>
        </a:accent1>
        <a:accent2>
          <a:srgbClr val="0386AF"/>
        </a:accent2>
        <a:accent3>
          <a:srgbClr val="ADADCA"/>
        </a:accent3>
        <a:accent4>
          <a:srgbClr val="DADADA"/>
        </a:accent4>
        <a:accent5>
          <a:srgbClr val="AACAE2"/>
        </a:accent5>
        <a:accent6>
          <a:srgbClr val="02799E"/>
        </a:accent6>
        <a:hlink>
          <a:srgbClr val="FFCC00"/>
        </a:hlink>
        <a:folHlink>
          <a:srgbClr val="66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4">
        <a:dk1>
          <a:srgbClr val="008080"/>
        </a:dk1>
        <a:lt1>
          <a:srgbClr val="FFFFFF"/>
        </a:lt1>
        <a:dk2>
          <a:srgbClr val="2F978D"/>
        </a:dk2>
        <a:lt2>
          <a:srgbClr val="FFFFFF"/>
        </a:lt2>
        <a:accent1>
          <a:srgbClr val="0099FF"/>
        </a:accent1>
        <a:accent2>
          <a:srgbClr val="009999"/>
        </a:accent2>
        <a:accent3>
          <a:srgbClr val="ADC9C5"/>
        </a:accent3>
        <a:accent4>
          <a:srgbClr val="DADADA"/>
        </a:accent4>
        <a:accent5>
          <a:srgbClr val="AACAFF"/>
        </a:accent5>
        <a:accent6>
          <a:srgbClr val="008A8A"/>
        </a:accent6>
        <a:hlink>
          <a:srgbClr val="FFFFCC"/>
        </a:hlink>
        <a:folHlink>
          <a:srgbClr val="70CAC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5">
        <a:dk1>
          <a:srgbClr val="822504"/>
        </a:dk1>
        <a:lt1>
          <a:srgbClr val="FFFFFF"/>
        </a:lt1>
        <a:dk2>
          <a:srgbClr val="330000"/>
        </a:dk2>
        <a:lt2>
          <a:srgbClr val="FFFFFF"/>
        </a:lt2>
        <a:accent1>
          <a:srgbClr val="FF9900"/>
        </a:accent1>
        <a:accent2>
          <a:srgbClr val="9E2A06"/>
        </a:accent2>
        <a:accent3>
          <a:srgbClr val="ADAAAA"/>
        </a:accent3>
        <a:accent4>
          <a:srgbClr val="DADADA"/>
        </a:accent4>
        <a:accent5>
          <a:srgbClr val="FFCAAA"/>
        </a:accent5>
        <a:accent6>
          <a:srgbClr val="8F2505"/>
        </a:accent6>
        <a:hlink>
          <a:srgbClr val="FF3300"/>
        </a:hlink>
        <a:folHlink>
          <a:srgbClr val="7C070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6">
        <a:dk1>
          <a:srgbClr val="336600"/>
        </a:dk1>
        <a:lt1>
          <a:srgbClr val="FFFFFF"/>
        </a:lt1>
        <a:dk2>
          <a:srgbClr val="4A7911"/>
        </a:dk2>
        <a:lt2>
          <a:srgbClr val="FFFFFF"/>
        </a:lt2>
        <a:accent1>
          <a:srgbClr val="666633"/>
        </a:accent1>
        <a:accent2>
          <a:srgbClr val="669900"/>
        </a:accent2>
        <a:accent3>
          <a:srgbClr val="B1BEAA"/>
        </a:accent3>
        <a:accent4>
          <a:srgbClr val="DADADA"/>
        </a:accent4>
        <a:accent5>
          <a:srgbClr val="B8B8AD"/>
        </a:accent5>
        <a:accent6>
          <a:srgbClr val="5C8A00"/>
        </a:accent6>
        <a:hlink>
          <a:srgbClr val="FFCC00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모자이크 7">
        <a:dk1>
          <a:srgbClr val="000000"/>
        </a:dk1>
        <a:lt1>
          <a:srgbClr val="FFFFFF"/>
        </a:lt1>
        <a:dk2>
          <a:srgbClr val="000000"/>
        </a:dk2>
        <a:lt2>
          <a:srgbClr val="CC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6633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8">
        <a:dk1>
          <a:srgbClr val="003300"/>
        </a:dk1>
        <a:lt1>
          <a:srgbClr val="FFFFFF"/>
        </a:lt1>
        <a:dk2>
          <a:srgbClr val="000000"/>
        </a:dk2>
        <a:lt2>
          <a:srgbClr val="336600"/>
        </a:lt2>
        <a:accent1>
          <a:srgbClr val="CCCC00"/>
        </a:accent1>
        <a:accent2>
          <a:srgbClr val="669900"/>
        </a:accent2>
        <a:accent3>
          <a:srgbClr val="FFFFFF"/>
        </a:accent3>
        <a:accent4>
          <a:srgbClr val="002A00"/>
        </a:accent4>
        <a:accent5>
          <a:srgbClr val="E2E2AA"/>
        </a:accent5>
        <a:accent6>
          <a:srgbClr val="5C8A00"/>
        </a:accent6>
        <a:hlink>
          <a:srgbClr val="333300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9">
        <a:dk1>
          <a:srgbClr val="000000"/>
        </a:dk1>
        <a:lt1>
          <a:srgbClr val="FFFFFF"/>
        </a:lt1>
        <a:dk2>
          <a:srgbClr val="000000"/>
        </a:dk2>
        <a:lt2>
          <a:srgbClr val="440044"/>
        </a:lt2>
        <a:accent1>
          <a:srgbClr val="FFCCCC"/>
        </a:accent1>
        <a:accent2>
          <a:srgbClr val="790571"/>
        </a:accent2>
        <a:accent3>
          <a:srgbClr val="FFFFFF"/>
        </a:accent3>
        <a:accent4>
          <a:srgbClr val="000000"/>
        </a:accent4>
        <a:accent5>
          <a:srgbClr val="FFE2E2"/>
        </a:accent5>
        <a:accent6>
          <a:srgbClr val="6D0466"/>
        </a:accent6>
        <a:hlink>
          <a:srgbClr val="993366"/>
        </a:hlink>
        <a:folHlink>
          <a:srgbClr val="9F83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0">
        <a:dk1>
          <a:srgbClr val="000000"/>
        </a:dk1>
        <a:lt1>
          <a:srgbClr val="FFFFFF"/>
        </a:lt1>
        <a:dk2>
          <a:srgbClr val="000000"/>
        </a:dk2>
        <a:lt2>
          <a:srgbClr val="FF9900"/>
        </a:lt2>
        <a:accent1>
          <a:srgbClr val="FFCC99"/>
        </a:accent1>
        <a:accent2>
          <a:srgbClr val="FBA313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E39310"/>
        </a:accent6>
        <a:hlink>
          <a:srgbClr val="CC3300"/>
        </a:hlink>
        <a:folHlink>
          <a:srgbClr val="FCC66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1">
        <a:dk1>
          <a:srgbClr val="000000"/>
        </a:dk1>
        <a:lt1>
          <a:srgbClr val="FFFFFF"/>
        </a:lt1>
        <a:dk2>
          <a:srgbClr val="000000"/>
        </a:dk2>
        <a:lt2>
          <a:srgbClr val="779F92"/>
        </a:lt2>
        <a:accent1>
          <a:srgbClr val="33CCCC"/>
        </a:accent1>
        <a:accent2>
          <a:srgbClr val="9DC2D7"/>
        </a:accent2>
        <a:accent3>
          <a:srgbClr val="FFFFFF"/>
        </a:accent3>
        <a:accent4>
          <a:srgbClr val="000000"/>
        </a:accent4>
        <a:accent5>
          <a:srgbClr val="ADE2E2"/>
        </a:accent5>
        <a:accent6>
          <a:srgbClr val="8EB0C3"/>
        </a:accent6>
        <a:hlink>
          <a:srgbClr val="006666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모자이크 12">
        <a:dk1>
          <a:srgbClr val="000000"/>
        </a:dk1>
        <a:lt1>
          <a:srgbClr val="FFFFFF"/>
        </a:lt1>
        <a:dk2>
          <a:srgbClr val="000000"/>
        </a:dk2>
        <a:lt2>
          <a:srgbClr val="00007D"/>
        </a:lt2>
        <a:accent1>
          <a:srgbClr val="9999FF"/>
        </a:accent1>
        <a:accent2>
          <a:srgbClr val="9999CC"/>
        </a:accent2>
        <a:accent3>
          <a:srgbClr val="FFFFFF"/>
        </a:accent3>
        <a:accent4>
          <a:srgbClr val="000000"/>
        </a:accent4>
        <a:accent5>
          <a:srgbClr val="CACAFF"/>
        </a:accent5>
        <a:accent6>
          <a:srgbClr val="8A8AB9"/>
        </a:accent6>
        <a:hlink>
          <a:srgbClr val="666699"/>
        </a:hlink>
        <a:folHlink>
          <a:srgbClr val="CCCC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모자이크">
  <a:themeElements>
    <a:clrScheme name="모자이크 12">
      <a:dk1>
        <a:srgbClr val="000000"/>
      </a:dk1>
      <a:lt1>
        <a:srgbClr val="FFFFFF"/>
      </a:lt1>
      <a:dk2>
        <a:srgbClr val="000000"/>
      </a:dk2>
      <a:lt2>
        <a:srgbClr val="00007D"/>
      </a:lt2>
      <a:accent1>
        <a:srgbClr val="9999FF"/>
      </a:accent1>
      <a:accent2>
        <a:srgbClr val="9999CC"/>
      </a:accent2>
      <a:accent3>
        <a:srgbClr val="FFFFFF"/>
      </a:accent3>
      <a:accent4>
        <a:srgbClr val="000000"/>
      </a:accent4>
      <a:accent5>
        <a:srgbClr val="CACAFF"/>
      </a:accent5>
      <a:accent6>
        <a:srgbClr val="8A8AB9"/>
      </a:accent6>
      <a:hlink>
        <a:srgbClr val="666699"/>
      </a:hlink>
      <a:folHlink>
        <a:srgbClr val="CCCCE6"/>
      </a:folHlink>
    </a:clrScheme>
    <a:fontScheme name="모자이크">
      <a:majorFont>
        <a:latin typeface="Times New Roman"/>
        <a:ea typeface="굴림"/>
        <a:cs typeface=""/>
      </a:majorFont>
      <a:minorFont>
        <a:latin typeface="Times New Roman"/>
        <a:ea typeface="굴림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spDef>
    <a:lnDef>
      <a:spPr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</a:ln>
        <a:effectLst/>
      </a:spPr>
      <a:bodyPr vert="horz" wrap="square" lIns="90000" tIns="46800" rIns="90000" bIns="4680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1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FontTx/>
          <a:buNone/>
          <a:defRPr kumimoji="1" lang="ko-KR" altLang="en-US" sz="1800" b="1" i="0" u="none" strike="noStrike" cap="none" normalizeH="0" baseline="0" smtClean="0">
            <a:solidFill>
              <a:schemeClr val="tx1"/>
            </a:solidFill>
            <a:effectLst/>
            <a:latin typeface="Blackadder ITC"/>
            <a:ea typeface="굴림"/>
          </a:defRPr>
        </a:defPPr>
      </a:lstStyle>
    </a:lnDef>
    <a:txDef>
      <a:spPr/>
      <a:bodyPr/>
      <a:lstStyle/>
    </a:txDef>
  </a:objectDefaults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804</Words>
  <Application>Microsoft Office PowerPoint</Application>
  <PresentationFormat>화면 슬라이드 쇼(4:3)</PresentationFormat>
  <Paragraphs>347</Paragraphs>
  <Slides>6</Slides>
  <Notes>1</Notes>
  <HiddenSlides>0</HiddenSlides>
  <MMClips>0</MMClips>
  <ScaleCrop>false</ScaleCrop>
  <HeadingPairs>
    <vt:vector size="8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2</vt:i4>
      </vt:variant>
      <vt:variant>
        <vt:lpstr>포함된 OLE 서버</vt:lpstr>
      </vt:variant>
      <vt:variant>
        <vt:i4>2</vt:i4>
      </vt:variant>
      <vt:variant>
        <vt:lpstr>슬라이드 제목</vt:lpstr>
      </vt:variant>
      <vt:variant>
        <vt:i4>6</vt:i4>
      </vt:variant>
    </vt:vector>
  </HeadingPairs>
  <TitlesOfParts>
    <vt:vector size="18" baseType="lpstr">
      <vt:lpstr>굴림</vt:lpstr>
      <vt:lpstr>맑은 고딕</vt:lpstr>
      <vt:lpstr>Arial</vt:lpstr>
      <vt:lpstr>Arial Narrow</vt:lpstr>
      <vt:lpstr>Cambria Math</vt:lpstr>
      <vt:lpstr>Symbol</vt:lpstr>
      <vt:lpstr>Times New Roman</vt:lpstr>
      <vt:lpstr>Wingdings</vt:lpstr>
      <vt:lpstr>1_모자이크</vt:lpstr>
      <vt:lpstr>2_모자이크</vt:lpstr>
      <vt:lpstr>Image</vt:lpstr>
      <vt:lpstr>Visio</vt:lpstr>
      <vt:lpstr>PowerPoint 프레젠테이션</vt:lpstr>
      <vt:lpstr>I. Background</vt:lpstr>
      <vt:lpstr>II. Proposed lfnst_idx Parsing</vt:lpstr>
      <vt:lpstr>III. Experimental Results</vt:lpstr>
      <vt:lpstr>Experimental Results</vt:lpstr>
      <vt:lpstr>IV. Conclusions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2016-12-12T04:22:20Z</dcterms:created>
  <dcterms:modified xsi:type="dcterms:W3CDTF">2019-07-05T18:04:12Z</dcterms:modified>
</cp:coreProperties>
</file>