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1"/>
  </p:notesMasterIdLst>
  <p:handoutMasterIdLst>
    <p:handoutMasterId r:id="rId12"/>
  </p:handoutMasterIdLst>
  <p:sldIdLst>
    <p:sldId id="446" r:id="rId6"/>
    <p:sldId id="418" r:id="rId7"/>
    <p:sldId id="447" r:id="rId8"/>
    <p:sldId id="453" r:id="rId9"/>
    <p:sldId id="452" r:id="rId10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Fabrice Leleannec" initials="FL" lastIdx="1" clrIdx="12">
    <p:extLst>
      <p:ext uri="{19B8F6BF-5375-455C-9EA6-DF929625EA0E}">
        <p15:presenceInfo xmlns:p15="http://schemas.microsoft.com/office/powerpoint/2012/main" userId="Fabrice Leleanne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125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120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768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242047" y="483823"/>
            <a:ext cx="8606118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Non-CE4 : simplified SMVD mode coding</a:t>
            </a:r>
          </a:p>
          <a:p>
            <a:endParaRPr lang="en-US" sz="4000" b="0" dirty="0"/>
          </a:p>
          <a:p>
            <a:r>
              <a:rPr lang="en-US" sz="4000" b="0" dirty="0"/>
              <a:t>JVET-O0468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VTM-5.0 SMVD mode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One CU-level flag indicates the use of SMVD (Symmetrical Motion Vector Difference)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CA" sz="2000" dirty="0">
                <a:latin typeface="Century Gothic" panose="020B0502020202020204" pitchFamily="34" charset="0"/>
              </a:rPr>
              <a:t>The flag </a:t>
            </a:r>
            <a:r>
              <a:rPr lang="en-CA" sz="2000" b="1" dirty="0" err="1">
                <a:latin typeface="Century Gothic" panose="020B0502020202020204" pitchFamily="34" charset="0"/>
              </a:rPr>
              <a:t>sym_mvd_flag</a:t>
            </a:r>
            <a:r>
              <a:rPr lang="en-CA" sz="2000" dirty="0">
                <a:latin typeface="Century Gothic" panose="020B0502020202020204" pitchFamily="34" charset="0"/>
              </a:rPr>
              <a:t> is context-based coded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CB6E62-4652-4894-8AFB-29292B5A8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JVET-O0468: simplified SMVD mode coding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CF1EAA8-610E-47A5-B8D6-473FAB68A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372205"/>
              </p:ext>
            </p:extLst>
          </p:nvPr>
        </p:nvGraphicFramePr>
        <p:xfrm>
          <a:off x="1717284" y="3051649"/>
          <a:ext cx="5918835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1485900">
                  <a:extLst>
                    <a:ext uri="{9D8B030D-6E8A-4147-A177-3AD203B41FA5}">
                      <a16:colId xmlns:a16="http://schemas.microsoft.com/office/drawing/2014/main" val="1455627132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316237413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48017268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995541514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2898333041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3748350016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6647615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binIdx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385052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&gt;=  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4183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764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sym_mvd_flag[ ][ 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noStrike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6227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820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493717" y="1103176"/>
            <a:ext cx="8193083" cy="78996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Proposal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Bypass coding of t</a:t>
            </a:r>
            <a:r>
              <a:rPr lang="en-CA" sz="2000" dirty="0">
                <a:latin typeface="Century Gothic" panose="020B0502020202020204" pitchFamily="34" charset="0"/>
              </a:rPr>
              <a:t>he flag </a:t>
            </a:r>
            <a:r>
              <a:rPr lang="en-CA" sz="2000" b="1" dirty="0" err="1">
                <a:latin typeface="Century Gothic" panose="020B0502020202020204" pitchFamily="34" charset="0"/>
              </a:rPr>
              <a:t>sym_mvd_flag</a:t>
            </a:r>
            <a:endParaRPr lang="en-CA" sz="20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D6EC244-E703-4309-BB18-E44CC668E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JVET-O0468: simplified SMVD mode coding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784DDFE-45D9-488C-9A5B-C0DDFC5E1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421131"/>
              </p:ext>
            </p:extLst>
          </p:nvPr>
        </p:nvGraphicFramePr>
        <p:xfrm>
          <a:off x="1815006" y="2842244"/>
          <a:ext cx="5918835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1485900">
                  <a:extLst>
                    <a:ext uri="{9D8B030D-6E8A-4147-A177-3AD203B41FA5}">
                      <a16:colId xmlns:a16="http://schemas.microsoft.com/office/drawing/2014/main" val="1057190995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39959468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29075398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50158166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2082178094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138758700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202225369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Syntax element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binIdx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13592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&gt;=  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8554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737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sym_mvd_flag[ ][ 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bypass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9194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181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905824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18FBC-C42F-415C-BF76-DEA2114D3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JVET-O0468: simplified SMVD mode 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10908-7FF1-4562-9BBE-101BA96C2B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090114"/>
            <a:ext cx="8245078" cy="729943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b="1" dirty="0"/>
              <a:t>Results</a:t>
            </a:r>
          </a:p>
          <a:p>
            <a:pPr lvl="1"/>
            <a:r>
              <a:rPr lang="en-US" sz="2000" dirty="0"/>
              <a:t>RA: 0.01%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6DB907-98F8-4F89-9753-B20F2D8458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A455A-2C34-446C-AA6D-BD25B21AA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A281017-4D95-4243-98FA-1857944E3952}"/>
              </a:ext>
            </a:extLst>
          </p:cNvPr>
          <p:cNvGraphicFramePr>
            <a:graphicFrameLocks noGrp="1"/>
          </p:cNvGraphicFramePr>
          <p:nvPr/>
        </p:nvGraphicFramePr>
        <p:xfrm>
          <a:off x="2330132" y="1929606"/>
          <a:ext cx="4483735" cy="21431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68109201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964081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53693421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472565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603076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519836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044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184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91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732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995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192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720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048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4696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341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927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120716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73296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000" b="1" dirty="0">
                <a:latin typeface="Century Gothic" panose="020B0502020202020204" pitchFamily="34" charset="0"/>
              </a:rPr>
              <a:t>Conclusion</a:t>
            </a: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dirty="0">
                <a:latin typeface="Century Gothic" panose="020B0502020202020204" pitchFamily="34" charset="0"/>
              </a:rPr>
              <a:t>Propose to code the </a:t>
            </a:r>
            <a:r>
              <a:rPr lang="en-CA" b="1" dirty="0" err="1">
                <a:latin typeface="Century Gothic" panose="020B0502020202020204" pitchFamily="34" charset="0"/>
              </a:rPr>
              <a:t>sym_mvd_flag</a:t>
            </a:r>
            <a:r>
              <a:rPr lang="en-CA" dirty="0">
                <a:latin typeface="Century Gothic" panose="020B0502020202020204" pitchFamily="34" charset="0"/>
              </a:rPr>
              <a:t> element </a:t>
            </a:r>
            <a:r>
              <a:rPr lang="en-CA" b="1" dirty="0">
                <a:latin typeface="Century Gothic" panose="020B0502020202020204" pitchFamily="34" charset="0"/>
              </a:rPr>
              <a:t>bypass mode</a:t>
            </a: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endParaRPr lang="en-CA" dirty="0">
              <a:latin typeface="Century Gothic" panose="020B0502020202020204" pitchFamily="34" charset="0"/>
            </a:endParaRP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CA" dirty="0">
                <a:latin typeface="Century Gothic" panose="020B0502020202020204" pitchFamily="34" charset="0"/>
              </a:rPr>
              <a:t>Minor impact on coding efficiency</a:t>
            </a: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endParaRPr lang="en-CA" dirty="0">
              <a:latin typeface="Century Gothic" panose="020B0502020202020204" pitchFamily="34" charset="0"/>
            </a:endParaRP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CA" dirty="0">
                <a:latin typeface="Century Gothic" panose="020B0502020202020204" pitchFamily="34" charset="0"/>
              </a:rPr>
              <a:t>Suggestion: Adopt in VTM-6</a:t>
            </a: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endParaRPr lang="en-CA" dirty="0">
              <a:latin typeface="Century Gothic" panose="020B0502020202020204" pitchFamily="34" charset="0"/>
            </a:endParaRP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CA" dirty="0">
                <a:latin typeface="Century Gothic" panose="020B0502020202020204" pitchFamily="34" charset="0"/>
              </a:rPr>
              <a:t>We thank </a:t>
            </a:r>
            <a:r>
              <a:rPr lang="en-US" dirty="0">
                <a:latin typeface="Century Gothic" panose="020B0502020202020204" pitchFamily="34" charset="0"/>
              </a:rPr>
              <a:t> LGE for cross-checking</a:t>
            </a: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CCA1E2-021B-44E7-B3EA-AC7D8B94B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JVET-O0468: simplified SMVD mode coding</a:t>
            </a:r>
          </a:p>
        </p:txBody>
      </p:sp>
    </p:spTree>
    <p:extLst>
      <p:ext uri="{BB962C8B-B14F-4D97-AF65-F5344CB8AC3E}">
        <p14:creationId xmlns:p14="http://schemas.microsoft.com/office/powerpoint/2010/main" val="13247015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11847</TotalTime>
  <Words>320</Words>
  <Application>Microsoft Office PowerPoint</Application>
  <PresentationFormat>On-screen Show (16:9)</PresentationFormat>
  <Paragraphs>153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JVET-O0468: simplified SMVD mode coding</vt:lpstr>
      <vt:lpstr>JVET-O0468: simplified SMVD mode coding</vt:lpstr>
      <vt:lpstr>JVET-O0468: simplified SMVD mode coding</vt:lpstr>
      <vt:lpstr>JVET-O0468: simplified SMVD mode coding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1074</cp:revision>
  <cp:lastPrinted>2018-02-07T16:54:36Z</cp:lastPrinted>
  <dcterms:created xsi:type="dcterms:W3CDTF">2015-05-07T16:31:13Z</dcterms:created>
  <dcterms:modified xsi:type="dcterms:W3CDTF">2019-07-02T21:20:09Z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