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55" r:id="rId7"/>
    <p:sldId id="469" r:id="rId8"/>
    <p:sldId id="470" r:id="rId9"/>
    <p:sldId id="471" r:id="rId10"/>
    <p:sldId id="472" r:id="rId11"/>
    <p:sldId id="473" r:id="rId12"/>
    <p:sldId id="468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36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401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015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661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686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00147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Non-CE3: Simplified MRL and ISP mode coding</a:t>
            </a:r>
          </a:p>
          <a:p>
            <a:r>
              <a:rPr lang="en-US" sz="2000" dirty="0"/>
              <a:t>JVET-O0467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85246" y="858290"/>
            <a:ext cx="7772640" cy="2133918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>
                <a:latin typeface="Century Gothic" panose="020B0502020202020204" pitchFamily="34" charset="0"/>
              </a:rPr>
              <a:t>VTM-5.0 MRL (Multiple Reference Line) mode: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dirty="0">
                <a:latin typeface="Century Gothic" panose="020B0502020202020204" pitchFamily="34" charset="0"/>
              </a:rPr>
              <a:t>2 </a:t>
            </a:r>
            <a:r>
              <a:rPr lang="fr-FR" dirty="0" err="1">
                <a:latin typeface="Century Gothic" panose="020B0502020202020204" pitchFamily="34" charset="0"/>
              </a:rPr>
              <a:t>bins</a:t>
            </a:r>
            <a:r>
              <a:rPr lang="fr-FR" dirty="0">
                <a:latin typeface="Century Gothic" panose="020B0502020202020204" pitchFamily="34" charset="0"/>
              </a:rPr>
              <a:t> are </a:t>
            </a:r>
            <a:r>
              <a:rPr lang="fr-FR" dirty="0" err="1">
                <a:latin typeface="Century Gothic" panose="020B0502020202020204" pitchFamily="34" charset="0"/>
              </a:rPr>
              <a:t>used</a:t>
            </a:r>
            <a:r>
              <a:rPr lang="fr-FR" dirty="0">
                <a:latin typeface="Century Gothic" panose="020B0502020202020204" pitchFamily="34" charset="0"/>
              </a:rPr>
              <a:t> to signal the </a:t>
            </a:r>
            <a:r>
              <a:rPr lang="fr-FR" dirty="0" err="1">
                <a:latin typeface="Century Gothic" panose="020B0502020202020204" pitchFamily="34" charset="0"/>
              </a:rPr>
              <a:t>reference</a:t>
            </a:r>
            <a:r>
              <a:rPr lang="fr-FR" dirty="0">
                <a:latin typeface="Century Gothic" panose="020B0502020202020204" pitchFamily="34" charset="0"/>
              </a:rPr>
              <a:t> line (</a:t>
            </a:r>
            <a:r>
              <a:rPr lang="fr-FR" dirty="0" err="1">
                <a:latin typeface="Century Gothic" panose="020B0502020202020204" pitchFamily="34" charset="0"/>
              </a:rPr>
              <a:t>intra_luma_ref_idx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syntax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element</a:t>
            </a:r>
            <a:r>
              <a:rPr lang="fr-FR" dirty="0">
                <a:latin typeface="Century Gothic" panose="020B0502020202020204" pitchFamily="34" charset="0"/>
              </a:rPr>
              <a:t>):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First bin indicates the reference line is different from the default one (index 0) 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If true,  second bin indicates if the reference line index is equal to 1 or 3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fr-FR" sz="1400" dirty="0" err="1">
                <a:latin typeface="Century Gothic" panose="020B0502020202020204" pitchFamily="34" charset="0"/>
              </a:rPr>
              <a:t>Both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bins</a:t>
            </a:r>
            <a:r>
              <a:rPr lang="fr-FR" sz="1400" dirty="0">
                <a:latin typeface="Century Gothic" panose="020B0502020202020204" pitchFamily="34" charset="0"/>
              </a:rPr>
              <a:t> are </a:t>
            </a:r>
            <a:r>
              <a:rPr lang="fr-FR" sz="1400" dirty="0" err="1">
                <a:latin typeface="Century Gothic" panose="020B0502020202020204" pitchFamily="34" charset="0"/>
              </a:rPr>
              <a:t>context-based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coded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F6A6C2-3447-4219-9099-8341C3860D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111850"/>
              </p:ext>
            </p:extLst>
          </p:nvPr>
        </p:nvGraphicFramePr>
        <p:xfrm>
          <a:off x="1521840" y="3344816"/>
          <a:ext cx="5918835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1485900">
                  <a:extLst>
                    <a:ext uri="{9D8B030D-6E8A-4147-A177-3AD203B41FA5}">
                      <a16:colId xmlns:a16="http://schemas.microsoft.com/office/drawing/2014/main" val="1220737965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395331507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3576373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69635899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933913154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192770592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07239722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1089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267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117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intra_luma_ref_idx[ ][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326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68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85382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728405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 err="1">
                <a:latin typeface="Century Gothic" panose="020B0502020202020204" pitchFamily="34" charset="0"/>
              </a:rPr>
              <a:t>Proposal</a:t>
            </a:r>
            <a:r>
              <a:rPr lang="fr-FR" sz="2000" dirty="0">
                <a:latin typeface="Century Gothic" panose="020B0502020202020204" pitchFamily="34" charset="0"/>
              </a:rPr>
              <a:t> 1: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dirty="0">
                <a:latin typeface="Century Gothic" panose="020B0502020202020204" pitchFamily="34" charset="0"/>
              </a:rPr>
              <a:t>Bypass </a:t>
            </a:r>
            <a:r>
              <a:rPr lang="fr-FR" dirty="0" err="1">
                <a:latin typeface="Century Gothic" panose="020B0502020202020204" pitchFamily="34" charset="0"/>
              </a:rPr>
              <a:t>coding</a:t>
            </a:r>
            <a:r>
              <a:rPr lang="fr-FR" dirty="0">
                <a:latin typeface="Century Gothic" panose="020B0502020202020204" pitchFamily="34" charset="0"/>
              </a:rPr>
              <a:t> of the second bin of </a:t>
            </a:r>
            <a:r>
              <a:rPr lang="fr-FR" b="1" dirty="0" err="1">
                <a:latin typeface="Century Gothic" panose="020B0502020202020204" pitchFamily="34" charset="0"/>
              </a:rPr>
              <a:t>intra_luma_ref_idx</a:t>
            </a:r>
            <a:endParaRPr lang="fr-FR" sz="105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77AAFC-DB00-48F9-B9B1-1199C295DD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82611"/>
              </p:ext>
            </p:extLst>
          </p:nvPr>
        </p:nvGraphicFramePr>
        <p:xfrm>
          <a:off x="1441393" y="2912046"/>
          <a:ext cx="5918835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1485900">
                  <a:extLst>
                    <a:ext uri="{9D8B030D-6E8A-4147-A177-3AD203B41FA5}">
                      <a16:colId xmlns:a16="http://schemas.microsoft.com/office/drawing/2014/main" val="440468592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57791026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09243874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824361909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803956350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3609352087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18110441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7895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4949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1550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intra_luma_ref_idx[ ][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60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95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3439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 err="1">
                <a:latin typeface="Century Gothic" panose="020B0502020202020204" pitchFamily="34" charset="0"/>
              </a:rPr>
              <a:t>Results</a:t>
            </a:r>
            <a:r>
              <a:rPr lang="fr-FR" sz="2000" dirty="0">
                <a:latin typeface="Century Gothic" panose="020B0502020202020204" pitchFamily="34" charset="0"/>
              </a:rPr>
              <a:t>:</a:t>
            </a:r>
            <a:endParaRPr lang="fr-FR" sz="105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F807D2-024C-4F82-B9E8-02D13ABBB1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77828"/>
              </p:ext>
            </p:extLst>
          </p:nvPr>
        </p:nvGraphicFramePr>
        <p:xfrm>
          <a:off x="2562168" y="1045258"/>
          <a:ext cx="4264363" cy="3274175"/>
        </p:xfrm>
        <a:graphic>
          <a:graphicData uri="http://schemas.openxmlformats.org/drawingml/2006/table">
            <a:tbl>
              <a:tblPr firstRow="1" firstCol="1" bandRow="1"/>
              <a:tblGrid>
                <a:gridCol w="880690">
                  <a:extLst>
                    <a:ext uri="{9D8B030D-6E8A-4147-A177-3AD203B41FA5}">
                      <a16:colId xmlns:a16="http://schemas.microsoft.com/office/drawing/2014/main" val="1618361506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1930802474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2286650134"/>
                    </a:ext>
                  </a:extLst>
                </a:gridCol>
                <a:gridCol w="1106769">
                  <a:extLst>
                    <a:ext uri="{9D8B030D-6E8A-4147-A177-3AD203B41FA5}">
                      <a16:colId xmlns:a16="http://schemas.microsoft.com/office/drawing/2014/main" val="99958621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954930240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3266125229"/>
                    </a:ext>
                  </a:extLst>
                </a:gridCol>
              </a:tblGrid>
              <a:tr h="154658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925333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51459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004673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23144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52111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61056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81768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42553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45137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50719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63263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73164"/>
                  </a:ext>
                </a:extLst>
              </a:tr>
              <a:tr h="23198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52444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8804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70290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5458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0026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928242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69887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394832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88439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97285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76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1856919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>
                <a:latin typeface="Century Gothic" panose="020B0502020202020204" pitchFamily="34" charset="0"/>
              </a:rPr>
              <a:t>VTM-5.0 ISP (Intra </a:t>
            </a:r>
            <a:r>
              <a:rPr lang="fr-FR" sz="2000" dirty="0" err="1">
                <a:latin typeface="Century Gothic" panose="020B0502020202020204" pitchFamily="34" charset="0"/>
              </a:rPr>
              <a:t>sub</a:t>
            </a:r>
            <a:r>
              <a:rPr lang="fr-FR" sz="2000" dirty="0">
                <a:latin typeface="Century Gothic" panose="020B0502020202020204" pitchFamily="34" charset="0"/>
              </a:rPr>
              <a:t>-partition) mode </a:t>
            </a:r>
            <a:r>
              <a:rPr lang="fr-FR" sz="2000" dirty="0" err="1">
                <a:latin typeface="Century Gothic" panose="020B0502020202020204" pitchFamily="34" charset="0"/>
              </a:rPr>
              <a:t>coding</a:t>
            </a:r>
            <a:r>
              <a:rPr lang="fr-FR" sz="2000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dirty="0">
                <a:latin typeface="Century Gothic" panose="020B0502020202020204" pitchFamily="34" charset="0"/>
              </a:rPr>
              <a:t>2 flags are </a:t>
            </a:r>
            <a:r>
              <a:rPr lang="fr-FR" dirty="0" err="1">
                <a:latin typeface="Century Gothic" panose="020B0502020202020204" pitchFamily="34" charset="0"/>
              </a:rPr>
              <a:t>used</a:t>
            </a:r>
            <a:r>
              <a:rPr lang="fr-FR" dirty="0">
                <a:latin typeface="Century Gothic" panose="020B0502020202020204" pitchFamily="34" charset="0"/>
              </a:rPr>
              <a:t> to signal ISP mode: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intra_subpartitions_mode</a:t>
            </a:r>
            <a:r>
              <a:rPr lang="en-US" sz="1400" dirty="0" err="1">
                <a:latin typeface="Century Gothic" panose="020B0502020202020204" pitchFamily="34" charset="0"/>
              </a:rPr>
              <a:t>_flag</a:t>
            </a:r>
            <a:r>
              <a:rPr lang="en-US" sz="1400" dirty="0">
                <a:latin typeface="Century Gothic" panose="020B0502020202020204" pitchFamily="34" charset="0"/>
              </a:rPr>
              <a:t>  indicates the use of ISP 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intra_subpartitions_split_flag</a:t>
            </a:r>
            <a:r>
              <a:rPr lang="en-US" sz="1400" dirty="0">
                <a:latin typeface="Century Gothic" panose="020B0502020202020204" pitchFamily="34" charset="0"/>
              </a:rPr>
              <a:t> indicates the horizontal or vertical split orientation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fr-FR" sz="1400" dirty="0" err="1">
                <a:latin typeface="Century Gothic" panose="020B0502020202020204" pitchFamily="34" charset="0"/>
              </a:rPr>
              <a:t>Both</a:t>
            </a:r>
            <a:r>
              <a:rPr lang="fr-FR" sz="1400" dirty="0">
                <a:latin typeface="Century Gothic" panose="020B0502020202020204" pitchFamily="34" charset="0"/>
              </a:rPr>
              <a:t> flags are </a:t>
            </a:r>
            <a:r>
              <a:rPr lang="fr-FR" sz="1400" dirty="0" err="1">
                <a:latin typeface="Century Gothic" panose="020B0502020202020204" pitchFamily="34" charset="0"/>
              </a:rPr>
              <a:t>context-based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coded</a:t>
            </a:r>
            <a:endParaRPr lang="fr-FR" sz="11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B8535D8-D8DB-41DE-804C-64DC83A44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208572"/>
              </p:ext>
            </p:extLst>
          </p:nvPr>
        </p:nvGraphicFramePr>
        <p:xfrm>
          <a:off x="1207566" y="3342072"/>
          <a:ext cx="6728866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1689255">
                  <a:extLst>
                    <a:ext uri="{9D8B030D-6E8A-4147-A177-3AD203B41FA5}">
                      <a16:colId xmlns:a16="http://schemas.microsoft.com/office/drawing/2014/main" val="1244006667"/>
                    </a:ext>
                  </a:extLst>
                </a:gridCol>
                <a:gridCol w="1624285">
                  <a:extLst>
                    <a:ext uri="{9D8B030D-6E8A-4147-A177-3AD203B41FA5}">
                      <a16:colId xmlns:a16="http://schemas.microsoft.com/office/drawing/2014/main" val="2637268709"/>
                    </a:ext>
                  </a:extLst>
                </a:gridCol>
                <a:gridCol w="649713">
                  <a:extLst>
                    <a:ext uri="{9D8B030D-6E8A-4147-A177-3AD203B41FA5}">
                      <a16:colId xmlns:a16="http://schemas.microsoft.com/office/drawing/2014/main" val="1048918839"/>
                    </a:ext>
                  </a:extLst>
                </a:gridCol>
                <a:gridCol w="649713">
                  <a:extLst>
                    <a:ext uri="{9D8B030D-6E8A-4147-A177-3AD203B41FA5}">
                      <a16:colId xmlns:a16="http://schemas.microsoft.com/office/drawing/2014/main" val="3596437466"/>
                    </a:ext>
                  </a:extLst>
                </a:gridCol>
                <a:gridCol w="705300">
                  <a:extLst>
                    <a:ext uri="{9D8B030D-6E8A-4147-A177-3AD203B41FA5}">
                      <a16:colId xmlns:a16="http://schemas.microsoft.com/office/drawing/2014/main" val="756585851"/>
                    </a:ext>
                  </a:extLst>
                </a:gridCol>
                <a:gridCol w="705300">
                  <a:extLst>
                    <a:ext uri="{9D8B030D-6E8A-4147-A177-3AD203B41FA5}">
                      <a16:colId xmlns:a16="http://schemas.microsoft.com/office/drawing/2014/main" val="676338354"/>
                    </a:ext>
                  </a:extLst>
                </a:gridCol>
                <a:gridCol w="705300">
                  <a:extLst>
                    <a:ext uri="{9D8B030D-6E8A-4147-A177-3AD203B41FA5}">
                      <a16:colId xmlns:a16="http://schemas.microsoft.com/office/drawing/2014/main" val="37599319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5563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8782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016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intra_subpartitions_mode_flag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395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intra_subpartitions_split_flag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606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932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5237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728405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 err="1">
                <a:latin typeface="Century Gothic" panose="020B0502020202020204" pitchFamily="34" charset="0"/>
              </a:rPr>
              <a:t>Proposal</a:t>
            </a:r>
            <a:r>
              <a:rPr lang="fr-FR" sz="2000" dirty="0">
                <a:latin typeface="Century Gothic" panose="020B0502020202020204" pitchFamily="34" charset="0"/>
              </a:rPr>
              <a:t> 2: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dirty="0">
                <a:latin typeface="Century Gothic" panose="020B0502020202020204" pitchFamily="34" charset="0"/>
              </a:rPr>
              <a:t>Bypass </a:t>
            </a:r>
            <a:r>
              <a:rPr lang="fr-FR" dirty="0" err="1">
                <a:latin typeface="Century Gothic" panose="020B0502020202020204" pitchFamily="34" charset="0"/>
              </a:rPr>
              <a:t>coding</a:t>
            </a:r>
            <a:r>
              <a:rPr lang="fr-FR" dirty="0">
                <a:latin typeface="Century Gothic" panose="020B0502020202020204" pitchFamily="34" charset="0"/>
              </a:rPr>
              <a:t> of the flag </a:t>
            </a:r>
            <a:r>
              <a:rPr lang="fr-FR" b="1" dirty="0" err="1">
                <a:latin typeface="Century Gothic" panose="020B0502020202020204" pitchFamily="34" charset="0"/>
              </a:rPr>
              <a:t>intra_subpartitions_split_flag</a:t>
            </a:r>
            <a:endParaRPr lang="fr-FR" sz="105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729ADAA-EC8C-46B9-8D4A-CAA6FBB15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709072"/>
              </p:ext>
            </p:extLst>
          </p:nvPr>
        </p:nvGraphicFramePr>
        <p:xfrm>
          <a:off x="1102863" y="2529999"/>
          <a:ext cx="6693966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1680494">
                  <a:extLst>
                    <a:ext uri="{9D8B030D-6E8A-4147-A177-3AD203B41FA5}">
                      <a16:colId xmlns:a16="http://schemas.microsoft.com/office/drawing/2014/main" val="2104421399"/>
                    </a:ext>
                  </a:extLst>
                </a:gridCol>
                <a:gridCol w="1615860">
                  <a:extLst>
                    <a:ext uri="{9D8B030D-6E8A-4147-A177-3AD203B41FA5}">
                      <a16:colId xmlns:a16="http://schemas.microsoft.com/office/drawing/2014/main" val="20479797"/>
                    </a:ext>
                  </a:extLst>
                </a:gridCol>
                <a:gridCol w="646343">
                  <a:extLst>
                    <a:ext uri="{9D8B030D-6E8A-4147-A177-3AD203B41FA5}">
                      <a16:colId xmlns:a16="http://schemas.microsoft.com/office/drawing/2014/main" val="2161215224"/>
                    </a:ext>
                  </a:extLst>
                </a:gridCol>
                <a:gridCol w="646343">
                  <a:extLst>
                    <a:ext uri="{9D8B030D-6E8A-4147-A177-3AD203B41FA5}">
                      <a16:colId xmlns:a16="http://schemas.microsoft.com/office/drawing/2014/main" val="3033146058"/>
                    </a:ext>
                  </a:extLst>
                </a:gridCol>
                <a:gridCol w="701642">
                  <a:extLst>
                    <a:ext uri="{9D8B030D-6E8A-4147-A177-3AD203B41FA5}">
                      <a16:colId xmlns:a16="http://schemas.microsoft.com/office/drawing/2014/main" val="2705942993"/>
                    </a:ext>
                  </a:extLst>
                </a:gridCol>
                <a:gridCol w="701642">
                  <a:extLst>
                    <a:ext uri="{9D8B030D-6E8A-4147-A177-3AD203B41FA5}">
                      <a16:colId xmlns:a16="http://schemas.microsoft.com/office/drawing/2014/main" val="2558488630"/>
                    </a:ext>
                  </a:extLst>
                </a:gridCol>
                <a:gridCol w="701642">
                  <a:extLst>
                    <a:ext uri="{9D8B030D-6E8A-4147-A177-3AD203B41FA5}">
                      <a16:colId xmlns:a16="http://schemas.microsoft.com/office/drawing/2014/main" val="318914620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795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285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54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intra_subpartitions_mode_flag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6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intra_subpartitions_split_flag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853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34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21960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78069" y="1045258"/>
            <a:ext cx="7772640" cy="369332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 err="1">
                <a:latin typeface="Century Gothic" panose="020B0502020202020204" pitchFamily="34" charset="0"/>
              </a:rPr>
              <a:t>Results</a:t>
            </a:r>
            <a:r>
              <a:rPr lang="fr-FR" sz="1800" dirty="0">
                <a:latin typeface="Century Gothic" panose="020B0502020202020204" pitchFamily="34" charset="0"/>
              </a:rPr>
              <a:t> (</a:t>
            </a:r>
            <a:r>
              <a:rPr lang="fr-FR" sz="1800" dirty="0" err="1">
                <a:latin typeface="Century Gothic" panose="020B0502020202020204" pitchFamily="34" charset="0"/>
              </a:rPr>
              <a:t>Proposals</a:t>
            </a:r>
            <a:r>
              <a:rPr lang="fr-FR" sz="1800" dirty="0">
                <a:latin typeface="Century Gothic" panose="020B0502020202020204" pitchFamily="34" charset="0"/>
              </a:rPr>
              <a:t> 1 + 2):</a:t>
            </a:r>
            <a:endParaRPr lang="fr-FR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1A4A46-9DA0-4079-9235-170513D28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576833"/>
              </p:ext>
            </p:extLst>
          </p:nvPr>
        </p:nvGraphicFramePr>
        <p:xfrm>
          <a:off x="3199672" y="1045258"/>
          <a:ext cx="4264363" cy="3274175"/>
        </p:xfrm>
        <a:graphic>
          <a:graphicData uri="http://schemas.openxmlformats.org/drawingml/2006/table">
            <a:tbl>
              <a:tblPr firstRow="1" firstCol="1" bandRow="1"/>
              <a:tblGrid>
                <a:gridCol w="880690">
                  <a:extLst>
                    <a:ext uri="{9D8B030D-6E8A-4147-A177-3AD203B41FA5}">
                      <a16:colId xmlns:a16="http://schemas.microsoft.com/office/drawing/2014/main" val="2400671049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3426174559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191340285"/>
                    </a:ext>
                  </a:extLst>
                </a:gridCol>
                <a:gridCol w="1106769">
                  <a:extLst>
                    <a:ext uri="{9D8B030D-6E8A-4147-A177-3AD203B41FA5}">
                      <a16:colId xmlns:a16="http://schemas.microsoft.com/office/drawing/2014/main" val="2984327711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2456513387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2942594201"/>
                    </a:ext>
                  </a:extLst>
                </a:gridCol>
              </a:tblGrid>
              <a:tr h="154658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44388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18644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91218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85701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51070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84697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28315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74934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79815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21228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40819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2990846"/>
                  </a:ext>
                </a:extLst>
              </a:tr>
              <a:tr h="23198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709901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32131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83610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224583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6785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78855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348894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24357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6062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7285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325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74787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JVET-O0467: Simplified MRL and ISP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307776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000" b="1" dirty="0">
                <a:latin typeface="Century Gothic" panose="020B0502020202020204" pitchFamily="34" charset="0"/>
              </a:rPr>
              <a:t>Conclusion</a:t>
            </a:r>
            <a:endParaRPr lang="en-US" sz="20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Proposal 1: code the second bin of MRL index in bypass mode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Proposal 2: code the flag </a:t>
            </a:r>
            <a:r>
              <a:rPr lang="en-US" sz="1600" b="1" dirty="0" err="1">
                <a:latin typeface="Century Gothic" panose="020B0502020202020204" pitchFamily="34" charset="0"/>
              </a:rPr>
              <a:t>intra_subpartitions_split_flag</a:t>
            </a:r>
            <a:r>
              <a:rPr lang="en-US" sz="1600" b="1" dirty="0">
                <a:latin typeface="Century Gothic" panose="020B0502020202020204" pitchFamily="34" charset="0"/>
              </a:rPr>
              <a:t> </a:t>
            </a:r>
            <a:r>
              <a:rPr lang="en-US" sz="1600" dirty="0">
                <a:latin typeface="Century Gothic" panose="020B0502020202020204" pitchFamily="34" charset="0"/>
              </a:rPr>
              <a:t>in bypass mode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Very small impact on the coding efficiency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Suggestion: adopt in VTM-6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We thank </a:t>
            </a:r>
            <a:r>
              <a:rPr lang="en-US" sz="1600" dirty="0" err="1">
                <a:latin typeface="Century Gothic" panose="020B0502020202020204" pitchFamily="34" charset="0"/>
              </a:rPr>
              <a:t>ByteDance</a:t>
            </a:r>
            <a:r>
              <a:rPr lang="en-US" sz="1600" dirty="0">
                <a:latin typeface="Century Gothic" panose="020B0502020202020204" pitchFamily="34" charset="0"/>
              </a:rPr>
              <a:t> for cross-checking this contribution</a:t>
            </a:r>
            <a:endParaRPr lang="en-US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12960</TotalTime>
  <Words>964</Words>
  <Application>Microsoft Office PowerPoint</Application>
  <PresentationFormat>On-screen Show (16:9)</PresentationFormat>
  <Paragraphs>438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JVET-O0467: Simplified MRL and ISP mode coding</vt:lpstr>
      <vt:lpstr>JVET-O0467: Simplified MRL and ISP mode coding</vt:lpstr>
      <vt:lpstr>JVET-O0467: Simplified MRL and ISP mode coding</vt:lpstr>
      <vt:lpstr>JVET-O0467: Simplified MRL and ISP mode coding</vt:lpstr>
      <vt:lpstr>JVET-O0467: Simplified MRL and ISP mode coding</vt:lpstr>
      <vt:lpstr>JVET-O0467: Simplified MRL and ISP mode coding</vt:lpstr>
      <vt:lpstr>JVET-O0467: Simplified MRL and ISP mode coding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1079</cp:revision>
  <cp:lastPrinted>2018-02-07T16:54:36Z</cp:lastPrinted>
  <dcterms:created xsi:type="dcterms:W3CDTF">2015-05-07T16:31:13Z</dcterms:created>
  <dcterms:modified xsi:type="dcterms:W3CDTF">2019-07-02T21:19:26Z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