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6"/>
  </p:notesMasterIdLst>
  <p:handoutMasterIdLst>
    <p:handoutMasterId r:id="rId17"/>
  </p:handoutMasterIdLst>
  <p:sldIdLst>
    <p:sldId id="446" r:id="rId6"/>
    <p:sldId id="418" r:id="rId7"/>
    <p:sldId id="458" r:id="rId8"/>
    <p:sldId id="459" r:id="rId9"/>
    <p:sldId id="460" r:id="rId10"/>
    <p:sldId id="455" r:id="rId11"/>
    <p:sldId id="461" r:id="rId12"/>
    <p:sldId id="462" r:id="rId13"/>
    <p:sldId id="463" r:id="rId14"/>
    <p:sldId id="451" r:id="rId1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7" autoAdjust="0"/>
    <p:restoredTop sz="94150" autoAdjust="0"/>
  </p:normalViewPr>
  <p:slideViewPr>
    <p:cSldViewPr snapToGrid="0">
      <p:cViewPr varScale="1">
        <p:scale>
          <a:sx n="136" d="100"/>
          <a:sy n="136" d="100"/>
        </p:scale>
        <p:origin x="126" y="28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4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06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323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2854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269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147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0228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178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7001473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Non-CE6: Interaction between MTS and LFNST</a:t>
            </a:r>
          </a:p>
          <a:p>
            <a:endParaRPr lang="en-US" sz="4000" dirty="0"/>
          </a:p>
          <a:p>
            <a:r>
              <a:rPr lang="en-US" sz="2800" dirty="0"/>
              <a:t>JVET-O0466</a:t>
            </a: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JVET-O0466: interaction between MTS and LFNST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285247" y="815423"/>
            <a:ext cx="8413458" cy="3985706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 </a:t>
            </a:r>
            <a:r>
              <a:rPr lang="en-GB" sz="2400" dirty="0">
                <a:latin typeface="Century Gothic" panose="020B0502020202020204" pitchFamily="34" charset="0"/>
              </a:rPr>
              <a:t>In VTM-5.0, the conditions for LFNST usage are: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CU prediction mode is intra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Transform skip mode flag is 0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ISP is not used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MIP intra prediction mode is not used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The CU is not a chroma CU in dual tree mode with width or height &lt;4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No non-zero parsed coefficient present beyond a scanning position that depends on transform block size</a:t>
            </a:r>
          </a:p>
          <a:p>
            <a:pPr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2000" b="1" dirty="0">
                <a:latin typeface="Century Gothic" panose="020B0502020202020204" pitchFamily="34" charset="0"/>
              </a:rPr>
              <a:t>Observation</a:t>
            </a:r>
            <a:r>
              <a:rPr lang="en-US" sz="2000" dirty="0">
                <a:latin typeface="Century Gothic" panose="020B0502020202020204" pitchFamily="34" charset="0"/>
              </a:rPr>
              <a:t>: LFNST is rarely used for MTS indices different from MTS_DCT2_DCT2 and MTS_DST7_DST7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62100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JVET-O0466: interaction between MTS and LFNST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170099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b="1" dirty="0">
                <a:latin typeface="Century Gothic" panose="020B0502020202020204" pitchFamily="34" charset="0"/>
              </a:rPr>
              <a:t>Proposal</a:t>
            </a:r>
            <a:r>
              <a:rPr lang="en-GB" sz="2000" dirty="0">
                <a:latin typeface="Century Gothic" panose="020B0502020202020204" pitchFamily="34" charset="0"/>
              </a:rPr>
              <a:t>: normative further restrictions on LFNST usage</a:t>
            </a:r>
          </a:p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b="1" dirty="0">
                <a:latin typeface="Century Gothic" panose="020B0502020202020204" pitchFamily="34" charset="0"/>
              </a:rPr>
              <a:t>Option 1</a:t>
            </a:r>
            <a:r>
              <a:rPr lang="en-GB" sz="2000" dirty="0">
                <a:latin typeface="Century Gothic" panose="020B0502020202020204" pitchFamily="34" charset="0"/>
              </a:rPr>
              <a:t>: </a:t>
            </a:r>
            <a:r>
              <a:rPr lang="en-US" sz="2000" dirty="0">
                <a:latin typeface="Century Gothic" panose="020B0502020202020204" pitchFamily="34" charset="0"/>
              </a:rPr>
              <a:t>LFNST is inferred to 0 if MTS index is different from 0 (DCT2_DCT2)</a:t>
            </a:r>
          </a:p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US" sz="2000" b="1" dirty="0">
                <a:latin typeface="Century Gothic" panose="020B0502020202020204" pitchFamily="34" charset="0"/>
              </a:rPr>
              <a:t>Option 2</a:t>
            </a:r>
            <a:r>
              <a:rPr lang="en-US" sz="2000" dirty="0">
                <a:latin typeface="Century Gothic" panose="020B0502020202020204" pitchFamily="34" charset="0"/>
              </a:rPr>
              <a:t>: LFNST is inferred to 0 if MTS index is different from 0 (DCT2_DCT2) and different from 2 (DST7_DST7)</a:t>
            </a:r>
          </a:p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The option used is signaled with a 2-bit SPS syntax element </a:t>
            </a:r>
            <a:r>
              <a:rPr lang="en-US" sz="2000" b="1" dirty="0" err="1">
                <a:latin typeface="Century Gothic" panose="020B0502020202020204" pitchFamily="34" charset="0"/>
              </a:rPr>
              <a:t>mts_lfnst_interaction</a:t>
            </a:r>
            <a:endParaRPr lang="en-US" sz="2000" b="1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11704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JVET-O0466: interaction between MTS and LFNST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400110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Modified coding unit syntax table (option 1):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C3102E-A462-49AB-8B36-DD56679CB7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58581"/>
              </p:ext>
            </p:extLst>
          </p:nvPr>
        </p:nvGraphicFramePr>
        <p:xfrm>
          <a:off x="643596" y="1498209"/>
          <a:ext cx="7856807" cy="1694764"/>
        </p:xfrm>
        <a:graphic>
          <a:graphicData uri="http://schemas.openxmlformats.org/drawingml/2006/table">
            <a:tbl>
              <a:tblPr/>
              <a:tblGrid>
                <a:gridCol w="7213867">
                  <a:extLst>
                    <a:ext uri="{9D8B030D-6E8A-4147-A177-3AD203B41FA5}">
                      <a16:colId xmlns:a16="http://schemas.microsoft.com/office/drawing/2014/main" val="1108743467"/>
                    </a:ext>
                  </a:extLst>
                </a:gridCol>
                <a:gridCol w="642940">
                  <a:extLst>
                    <a:ext uri="{9D8B030D-6E8A-4147-A177-3AD203B41FA5}">
                      <a16:colId xmlns:a16="http://schemas.microsoft.com/office/drawing/2014/main" val="4218943510"/>
                    </a:ext>
                  </a:extLst>
                </a:gridCol>
              </a:tblGrid>
              <a:tr h="285064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….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613838"/>
                  </a:ext>
                </a:extLst>
              </a:tr>
              <a:tr h="570128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                   if( Min(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lfnstWidth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,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lfnstHeight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 )  &gt;=  4  &amp;&amp;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sps_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_enabled_flag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= =  1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CuPredMode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  = =  MODE_INTRA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IntraSubPartitionsSplitType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= =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ISP_NO_SPLIT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!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intra_mip_flag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630475"/>
                  </a:ext>
                </a:extLst>
              </a:tr>
              <a:tr h="46322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if( (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numSigCoeff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&gt; ( (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treeType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  = =  SINGLE_TREE )  ?  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2  :  1 ) )  &amp;&amp;  </a:t>
                      </a:r>
                      <a:b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</a:rPr>
                        <a:t>	        </a:t>
                      </a:r>
                      <a:r>
                        <a:rPr lang="fr-FR" sz="1000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numZeroOutSigCoeff</a:t>
                      </a:r>
                      <a:r>
                        <a:rPr lang="fr-FR" sz="10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=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fr-FR" sz="10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=  0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                            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&amp;&amp; ! (  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tu_cbf_luma</a:t>
                      </a:r>
                      <a:r>
                        <a:rPr lang="fr-FR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 x0 ][ y0 ] 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&amp;&amp; 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tu_mts_idx</a:t>
                      </a:r>
                      <a:r>
                        <a:rPr lang="fr-FR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 x0 ][ y0 ]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!=0 )  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756276"/>
                  </a:ext>
                </a:extLst>
              </a:tr>
              <a:tr h="14253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</a:rPr>
                        <a:t>	       </a:t>
                      </a:r>
                      <a:r>
                        <a:rPr lang="en-CA" sz="1000" b="1" kern="100" dirty="0" err="1">
                          <a:effectLst/>
                          <a:latin typeface="Times New Roman" panose="02020603050405020304" pitchFamily="18" charset="0"/>
                        </a:rPr>
                        <a:t>lfnst_idx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990125"/>
                  </a:ext>
                </a:extLst>
              </a:tr>
              <a:tr h="14253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		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35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3789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JVET-O0466: interaction between MTS and LFNST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707886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Modified coding unit syntax table (proposed option 1 and option 2):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C3102E-A462-49AB-8B36-DD56679CB7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616985"/>
              </p:ext>
            </p:extLst>
          </p:nvPr>
        </p:nvGraphicFramePr>
        <p:xfrm>
          <a:off x="643596" y="1899138"/>
          <a:ext cx="7856807" cy="2075764"/>
        </p:xfrm>
        <a:graphic>
          <a:graphicData uri="http://schemas.openxmlformats.org/drawingml/2006/table">
            <a:tbl>
              <a:tblPr/>
              <a:tblGrid>
                <a:gridCol w="7213867">
                  <a:extLst>
                    <a:ext uri="{9D8B030D-6E8A-4147-A177-3AD203B41FA5}">
                      <a16:colId xmlns:a16="http://schemas.microsoft.com/office/drawing/2014/main" val="1108743467"/>
                    </a:ext>
                  </a:extLst>
                </a:gridCol>
                <a:gridCol w="642940">
                  <a:extLst>
                    <a:ext uri="{9D8B030D-6E8A-4147-A177-3AD203B41FA5}">
                      <a16:colId xmlns:a16="http://schemas.microsoft.com/office/drawing/2014/main" val="4218943510"/>
                    </a:ext>
                  </a:extLst>
                </a:gridCol>
              </a:tblGrid>
              <a:tr h="285064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….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613838"/>
                  </a:ext>
                </a:extLst>
              </a:tr>
              <a:tr h="570128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                   if( Min(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lfnstWidth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,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lfnstHeight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 )  &gt;=  4  &amp;&amp;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sps_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_enabled_flag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= =  1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CuPredMode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  = =  MODE_INTRA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IntraSubPartitionsSplitType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= =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ISP_NO_SPLIT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!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intra_mip_flag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630475"/>
                  </a:ext>
                </a:extLst>
              </a:tr>
              <a:tr h="46322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if( (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numSigCoeff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&gt; ( (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treeType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  = =  SINGLE_TREE )  ?  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2  :  1 ) )  &amp;&amp;  </a:t>
                      </a:r>
                      <a:b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</a:rPr>
                        <a:t>	        </a:t>
                      </a:r>
                      <a:r>
                        <a:rPr lang="fr-FR" sz="1000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numZeroOutSigCoeff</a:t>
                      </a:r>
                      <a:r>
                        <a:rPr lang="fr-FR" sz="10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=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fr-FR" sz="10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=  0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     &amp;&amp; ! (  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tu_cbf_luma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 x0 ][ y0 ]  </a:t>
                      </a: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            &amp;&amp; !( (mts_lfnst_interaction&amp;1) &amp;&amp; 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tu_mts_idx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 x0 ][ y0 ]==0 )       </a:t>
                      </a: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            &amp;&amp; !( (mts_lfnst_interaction&amp;2) &amp;&amp; 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tu_mts_idx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 x0 ][ y0 ]==2 ) 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756276"/>
                  </a:ext>
                </a:extLst>
              </a:tr>
              <a:tr h="14253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</a:rPr>
                        <a:t>	       </a:t>
                      </a:r>
                      <a:r>
                        <a:rPr lang="en-CA" sz="1000" b="1" kern="100" dirty="0" err="1">
                          <a:effectLst/>
                          <a:latin typeface="Times New Roman" panose="02020603050405020304" pitchFamily="18" charset="0"/>
                        </a:rPr>
                        <a:t>lfnst_idx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990125"/>
                  </a:ext>
                </a:extLst>
              </a:tr>
              <a:tr h="14253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		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35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79806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6806220-277F-4BF5-B351-E367A5B114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553356"/>
              </p:ext>
            </p:extLst>
          </p:nvPr>
        </p:nvGraphicFramePr>
        <p:xfrm>
          <a:off x="269721" y="1740683"/>
          <a:ext cx="4260165" cy="1783080"/>
        </p:xfrm>
        <a:graphic>
          <a:graphicData uri="http://schemas.openxmlformats.org/drawingml/2006/table">
            <a:tbl>
              <a:tblPr/>
              <a:tblGrid>
                <a:gridCol w="1000275">
                  <a:extLst>
                    <a:ext uri="{9D8B030D-6E8A-4147-A177-3AD203B41FA5}">
                      <a16:colId xmlns:a16="http://schemas.microsoft.com/office/drawing/2014/main" val="1455547879"/>
                    </a:ext>
                  </a:extLst>
                </a:gridCol>
                <a:gridCol w="651858">
                  <a:extLst>
                    <a:ext uri="{9D8B030D-6E8A-4147-A177-3AD203B41FA5}">
                      <a16:colId xmlns:a16="http://schemas.microsoft.com/office/drawing/2014/main" val="1135777455"/>
                    </a:ext>
                  </a:extLst>
                </a:gridCol>
                <a:gridCol w="651858">
                  <a:extLst>
                    <a:ext uri="{9D8B030D-6E8A-4147-A177-3AD203B41FA5}">
                      <a16:colId xmlns:a16="http://schemas.microsoft.com/office/drawing/2014/main" val="1993061357"/>
                    </a:ext>
                  </a:extLst>
                </a:gridCol>
                <a:gridCol w="652458">
                  <a:extLst>
                    <a:ext uri="{9D8B030D-6E8A-4147-A177-3AD203B41FA5}">
                      <a16:colId xmlns:a16="http://schemas.microsoft.com/office/drawing/2014/main" val="415970850"/>
                    </a:ext>
                  </a:extLst>
                </a:gridCol>
                <a:gridCol w="651858">
                  <a:extLst>
                    <a:ext uri="{9D8B030D-6E8A-4147-A177-3AD203B41FA5}">
                      <a16:colId xmlns:a16="http://schemas.microsoft.com/office/drawing/2014/main" val="2153972281"/>
                    </a:ext>
                  </a:extLst>
                </a:gridCol>
                <a:gridCol w="651858">
                  <a:extLst>
                    <a:ext uri="{9D8B030D-6E8A-4147-A177-3AD203B41FA5}">
                      <a16:colId xmlns:a16="http://schemas.microsoft.com/office/drawing/2014/main" val="1437291838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31780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39827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23550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406901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454097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50970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59129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311945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76049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66994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64154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A3B5E0A-36C8-45FB-BE4F-80083801E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519493"/>
              </p:ext>
            </p:extLst>
          </p:nvPr>
        </p:nvGraphicFramePr>
        <p:xfrm>
          <a:off x="4765787" y="1649243"/>
          <a:ext cx="4168819" cy="1874520"/>
        </p:xfrm>
        <a:graphic>
          <a:graphicData uri="http://schemas.openxmlformats.org/drawingml/2006/table">
            <a:tbl>
              <a:tblPr/>
              <a:tblGrid>
                <a:gridCol w="978827">
                  <a:extLst>
                    <a:ext uri="{9D8B030D-6E8A-4147-A177-3AD203B41FA5}">
                      <a16:colId xmlns:a16="http://schemas.microsoft.com/office/drawing/2014/main" val="2071375140"/>
                    </a:ext>
                  </a:extLst>
                </a:gridCol>
                <a:gridCol w="637881">
                  <a:extLst>
                    <a:ext uri="{9D8B030D-6E8A-4147-A177-3AD203B41FA5}">
                      <a16:colId xmlns:a16="http://schemas.microsoft.com/office/drawing/2014/main" val="315964370"/>
                    </a:ext>
                  </a:extLst>
                </a:gridCol>
                <a:gridCol w="637881">
                  <a:extLst>
                    <a:ext uri="{9D8B030D-6E8A-4147-A177-3AD203B41FA5}">
                      <a16:colId xmlns:a16="http://schemas.microsoft.com/office/drawing/2014/main" val="2688432202"/>
                    </a:ext>
                  </a:extLst>
                </a:gridCol>
                <a:gridCol w="638468">
                  <a:extLst>
                    <a:ext uri="{9D8B030D-6E8A-4147-A177-3AD203B41FA5}">
                      <a16:colId xmlns:a16="http://schemas.microsoft.com/office/drawing/2014/main" val="994125421"/>
                    </a:ext>
                  </a:extLst>
                </a:gridCol>
                <a:gridCol w="637881">
                  <a:extLst>
                    <a:ext uri="{9D8B030D-6E8A-4147-A177-3AD203B41FA5}">
                      <a16:colId xmlns:a16="http://schemas.microsoft.com/office/drawing/2014/main" val="886967192"/>
                    </a:ext>
                  </a:extLst>
                </a:gridCol>
                <a:gridCol w="637881">
                  <a:extLst>
                    <a:ext uri="{9D8B030D-6E8A-4147-A177-3AD203B41FA5}">
                      <a16:colId xmlns:a16="http://schemas.microsoft.com/office/drawing/2014/main" val="3772660958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76137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141059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11113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2277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38005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4706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443593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192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84852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68791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154302"/>
                  </a:ext>
                </a:extLst>
              </a:tr>
            </a:tbl>
          </a:graphicData>
        </a:graphic>
      </p:graphicFrame>
      <p:sp>
        <p:nvSpPr>
          <p:cNvPr id="9" name="Title 8">
            <a:extLst>
              <a:ext uri="{FF2B5EF4-FFF2-40B4-BE49-F238E27FC236}">
                <a16:creationId xmlns:a16="http://schemas.microsoft.com/office/drawing/2014/main" id="{0E68C745-132A-4476-8EAF-C8A04CAC8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JVET-O0466: interaction between MTS and LFNST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BA80B17-DD29-4D6E-B23F-62DA4347898A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400110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Results of option 1:</a:t>
            </a:r>
          </a:p>
        </p:txBody>
      </p:sp>
    </p:spTree>
    <p:extLst>
      <p:ext uri="{BB962C8B-B14F-4D97-AF65-F5344CB8AC3E}">
        <p14:creationId xmlns:p14="http://schemas.microsoft.com/office/powerpoint/2010/main" val="42295612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E68C745-132A-4476-8EAF-C8A04CAC8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JVET-O0466: interaction between MTS and LFNST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BA80B17-DD29-4D6E-B23F-62DA4347898A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400110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Results of option 2: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C9D8F40-FA0A-4442-B8C2-9E6D889A4D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991682"/>
              </p:ext>
            </p:extLst>
          </p:nvPr>
        </p:nvGraphicFramePr>
        <p:xfrm>
          <a:off x="412693" y="1894827"/>
          <a:ext cx="4006950" cy="1783080"/>
        </p:xfrm>
        <a:graphic>
          <a:graphicData uri="http://schemas.openxmlformats.org/drawingml/2006/table">
            <a:tbl>
              <a:tblPr/>
              <a:tblGrid>
                <a:gridCol w="940821">
                  <a:extLst>
                    <a:ext uri="{9D8B030D-6E8A-4147-A177-3AD203B41FA5}">
                      <a16:colId xmlns:a16="http://schemas.microsoft.com/office/drawing/2014/main" val="2792517853"/>
                    </a:ext>
                  </a:extLst>
                </a:gridCol>
                <a:gridCol w="613113">
                  <a:extLst>
                    <a:ext uri="{9D8B030D-6E8A-4147-A177-3AD203B41FA5}">
                      <a16:colId xmlns:a16="http://schemas.microsoft.com/office/drawing/2014/main" val="3636190061"/>
                    </a:ext>
                  </a:extLst>
                </a:gridCol>
                <a:gridCol w="613113">
                  <a:extLst>
                    <a:ext uri="{9D8B030D-6E8A-4147-A177-3AD203B41FA5}">
                      <a16:colId xmlns:a16="http://schemas.microsoft.com/office/drawing/2014/main" val="2235589373"/>
                    </a:ext>
                  </a:extLst>
                </a:gridCol>
                <a:gridCol w="613677">
                  <a:extLst>
                    <a:ext uri="{9D8B030D-6E8A-4147-A177-3AD203B41FA5}">
                      <a16:colId xmlns:a16="http://schemas.microsoft.com/office/drawing/2014/main" val="1876530084"/>
                    </a:ext>
                  </a:extLst>
                </a:gridCol>
                <a:gridCol w="613113">
                  <a:extLst>
                    <a:ext uri="{9D8B030D-6E8A-4147-A177-3AD203B41FA5}">
                      <a16:colId xmlns:a16="http://schemas.microsoft.com/office/drawing/2014/main" val="3727825301"/>
                    </a:ext>
                  </a:extLst>
                </a:gridCol>
                <a:gridCol w="613113">
                  <a:extLst>
                    <a:ext uri="{9D8B030D-6E8A-4147-A177-3AD203B41FA5}">
                      <a16:colId xmlns:a16="http://schemas.microsoft.com/office/drawing/2014/main" val="4061230726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3624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5550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30387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79097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96687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43330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74462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64638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5459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8146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88738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2EF6407-9398-4CFC-B324-5D2AC652A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554018"/>
              </p:ext>
            </p:extLst>
          </p:nvPr>
        </p:nvGraphicFramePr>
        <p:xfrm>
          <a:off x="4716599" y="1803387"/>
          <a:ext cx="4075035" cy="1874520"/>
        </p:xfrm>
        <a:graphic>
          <a:graphicData uri="http://schemas.openxmlformats.org/drawingml/2006/table">
            <a:tbl>
              <a:tblPr/>
              <a:tblGrid>
                <a:gridCol w="956807">
                  <a:extLst>
                    <a:ext uri="{9D8B030D-6E8A-4147-A177-3AD203B41FA5}">
                      <a16:colId xmlns:a16="http://schemas.microsoft.com/office/drawing/2014/main" val="1994570571"/>
                    </a:ext>
                  </a:extLst>
                </a:gridCol>
                <a:gridCol w="623531">
                  <a:extLst>
                    <a:ext uri="{9D8B030D-6E8A-4147-A177-3AD203B41FA5}">
                      <a16:colId xmlns:a16="http://schemas.microsoft.com/office/drawing/2014/main" val="1665576277"/>
                    </a:ext>
                  </a:extLst>
                </a:gridCol>
                <a:gridCol w="623531">
                  <a:extLst>
                    <a:ext uri="{9D8B030D-6E8A-4147-A177-3AD203B41FA5}">
                      <a16:colId xmlns:a16="http://schemas.microsoft.com/office/drawing/2014/main" val="3618891239"/>
                    </a:ext>
                  </a:extLst>
                </a:gridCol>
                <a:gridCol w="624104">
                  <a:extLst>
                    <a:ext uri="{9D8B030D-6E8A-4147-A177-3AD203B41FA5}">
                      <a16:colId xmlns:a16="http://schemas.microsoft.com/office/drawing/2014/main" val="981909317"/>
                    </a:ext>
                  </a:extLst>
                </a:gridCol>
                <a:gridCol w="623531">
                  <a:extLst>
                    <a:ext uri="{9D8B030D-6E8A-4147-A177-3AD203B41FA5}">
                      <a16:colId xmlns:a16="http://schemas.microsoft.com/office/drawing/2014/main" val="4075617436"/>
                    </a:ext>
                  </a:extLst>
                </a:gridCol>
                <a:gridCol w="623531">
                  <a:extLst>
                    <a:ext uri="{9D8B030D-6E8A-4147-A177-3AD203B41FA5}">
                      <a16:colId xmlns:a16="http://schemas.microsoft.com/office/drawing/2014/main" val="4084944363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90634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74385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51672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01229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44199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08582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97483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84618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39614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99477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1647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15324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E68C745-132A-4476-8EAF-C8A04CAC8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JVET-O0466: interaction between MTS and LFNST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BA80B17-DD29-4D6E-B23F-62DA4347898A}"/>
              </a:ext>
            </a:extLst>
          </p:cNvPr>
          <p:cNvSpPr txBox="1">
            <a:spLocks/>
          </p:cNvSpPr>
          <p:nvPr/>
        </p:nvSpPr>
        <p:spPr>
          <a:xfrm>
            <a:off x="210200" y="823177"/>
            <a:ext cx="8193083" cy="4185761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r>
              <a:rPr lang="en-GB" sz="2000" b="1" dirty="0">
                <a:latin typeface="Century Gothic" panose="020B0502020202020204" pitchFamily="34" charset="0"/>
              </a:rPr>
              <a:t>Conclusion:</a:t>
            </a:r>
          </a:p>
          <a:p>
            <a:pPr lvl="1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r>
              <a:rPr lang="en-GB" dirty="0">
                <a:latin typeface="Century Gothic" panose="020B0502020202020204" pitchFamily="34" charset="0"/>
              </a:rPr>
              <a:t>Propose to </a:t>
            </a:r>
            <a:r>
              <a:rPr lang="en-US" dirty="0">
                <a:latin typeface="Century Gothic" panose="020B0502020202020204" pitchFamily="34" charset="0"/>
              </a:rPr>
              <a:t>restrict the usage of LFNST as a function of the MTS information</a:t>
            </a:r>
            <a:endParaRPr lang="en-US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r>
              <a:rPr lang="en-GB" dirty="0">
                <a:latin typeface="Century Gothic" panose="020B0502020202020204" pitchFamily="34" charset="0"/>
              </a:rPr>
              <a:t>Two options are supported:</a:t>
            </a:r>
          </a:p>
          <a:p>
            <a:pPr marL="1028700" lvl="2" indent="-342900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LFNST is disallowed if MTS index different from 0. </a:t>
            </a:r>
          </a:p>
          <a:p>
            <a:pPr marL="1028700" lvl="2" indent="-342900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  <a:buFont typeface="+mj-lt"/>
              <a:buAutoNum type="arabicPeriod"/>
            </a:pPr>
            <a:r>
              <a:rPr lang="en-US" sz="1600" dirty="0">
                <a:latin typeface="Century Gothic" panose="020B0502020202020204" pitchFamily="34" charset="0"/>
              </a:rPr>
              <a:t>LFNST is disallowed if MTS index different from 0 and 2.</a:t>
            </a:r>
          </a:p>
          <a:p>
            <a:pPr lvl="1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r>
              <a:rPr lang="en-US" b="1" dirty="0">
                <a:latin typeface="Century Gothic" panose="020B0502020202020204" pitchFamily="34" charset="0"/>
              </a:rPr>
              <a:t>Proposal</a:t>
            </a:r>
            <a:r>
              <a:rPr lang="en-US" dirty="0">
                <a:latin typeface="Century Gothic" panose="020B0502020202020204" pitchFamily="34" charset="0"/>
              </a:rPr>
              <a:t>: </a:t>
            </a:r>
          </a:p>
          <a:p>
            <a:pPr lvl="2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r>
              <a:rPr lang="en-US" sz="1600" dirty="0">
                <a:latin typeface="Century Gothic" panose="020B0502020202020204" pitchFamily="34" charset="0"/>
              </a:rPr>
              <a:t>adopt option 1 in RA (-0.04% gain and simpler design)  </a:t>
            </a:r>
          </a:p>
          <a:p>
            <a:pPr lvl="2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r>
              <a:rPr lang="en-US" sz="1600" dirty="0">
                <a:latin typeface="Century Gothic" panose="020B0502020202020204" pitchFamily="34" charset="0"/>
              </a:rPr>
              <a:t>adopt option 2 in AI (0.00% BD-rate and simpler design) </a:t>
            </a:r>
          </a:p>
          <a:p>
            <a:pPr lvl="1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r>
              <a:rPr lang="en-US" sz="1900" dirty="0">
                <a:latin typeface="Century Gothic" panose="020B0502020202020204" pitchFamily="34" charset="0"/>
              </a:rPr>
              <a:t>Thanks to Qualcomm for cross-checking this contribution</a:t>
            </a:r>
          </a:p>
          <a:p>
            <a:pPr lvl="2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endParaRPr lang="en-GB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65521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E68C745-132A-4476-8EAF-C8A04CAC8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JVET-O0466: interaction between MTS and LFNST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BA80B17-DD29-4D6E-B23F-62DA4347898A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400110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Additional results: options 1 with encoder-only modification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8060AA3-1DEC-4058-A122-74E6E404A1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248527"/>
              </p:ext>
            </p:extLst>
          </p:nvPr>
        </p:nvGraphicFramePr>
        <p:xfrm>
          <a:off x="351691" y="1887611"/>
          <a:ext cx="4077285" cy="1783080"/>
        </p:xfrm>
        <a:graphic>
          <a:graphicData uri="http://schemas.openxmlformats.org/drawingml/2006/table">
            <a:tbl>
              <a:tblPr/>
              <a:tblGrid>
                <a:gridCol w="957336">
                  <a:extLst>
                    <a:ext uri="{9D8B030D-6E8A-4147-A177-3AD203B41FA5}">
                      <a16:colId xmlns:a16="http://schemas.microsoft.com/office/drawing/2014/main" val="2044602014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2185020434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1911092614"/>
                    </a:ext>
                  </a:extLst>
                </a:gridCol>
                <a:gridCol w="624449">
                  <a:extLst>
                    <a:ext uri="{9D8B030D-6E8A-4147-A177-3AD203B41FA5}">
                      <a16:colId xmlns:a16="http://schemas.microsoft.com/office/drawing/2014/main" val="364700056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344699492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1824056186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16583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17543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42288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625687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78292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816481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42099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51496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54679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85638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07634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2369858-C17B-4D03-BC6A-27422D4132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504914"/>
              </p:ext>
            </p:extLst>
          </p:nvPr>
        </p:nvGraphicFramePr>
        <p:xfrm>
          <a:off x="4715025" y="1803387"/>
          <a:ext cx="4077284" cy="1874520"/>
        </p:xfrm>
        <a:graphic>
          <a:graphicData uri="http://schemas.openxmlformats.org/drawingml/2006/table">
            <a:tbl>
              <a:tblPr/>
              <a:tblGrid>
                <a:gridCol w="957335">
                  <a:extLst>
                    <a:ext uri="{9D8B030D-6E8A-4147-A177-3AD203B41FA5}">
                      <a16:colId xmlns:a16="http://schemas.microsoft.com/office/drawing/2014/main" val="362061632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1269243525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502481835"/>
                    </a:ext>
                  </a:extLst>
                </a:gridCol>
                <a:gridCol w="624449">
                  <a:extLst>
                    <a:ext uri="{9D8B030D-6E8A-4147-A177-3AD203B41FA5}">
                      <a16:colId xmlns:a16="http://schemas.microsoft.com/office/drawing/2014/main" val="697278228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2788897146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1067956889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51867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95862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31350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246849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31168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160382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79500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323352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9646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92584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924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15638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12123</TotalTime>
  <Words>1090</Words>
  <Application>Microsoft Office PowerPoint</Application>
  <PresentationFormat>On-screen Show (16:9)</PresentationFormat>
  <Paragraphs>468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JVET-O0466: interaction between MTS and LFNST</vt:lpstr>
      <vt:lpstr>JVET-O0466: interaction between MTS and LFNST</vt:lpstr>
      <vt:lpstr>JVET-O0466: interaction between MTS and LFNST</vt:lpstr>
      <vt:lpstr>JVET-O0466: interaction between MTS and LFNST</vt:lpstr>
      <vt:lpstr>JVET-O0466: interaction between MTS and LFNST</vt:lpstr>
      <vt:lpstr>JVET-O0466: interaction between MTS and LFNST</vt:lpstr>
      <vt:lpstr>JVET-O0466: interaction between MTS and LFNST</vt:lpstr>
      <vt:lpstr>JVET-O0466: interaction between MTS and LFNST</vt:lpstr>
      <vt:lpstr>Thank you 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1086</cp:revision>
  <cp:lastPrinted>2018-02-07T16:54:36Z</cp:lastPrinted>
  <dcterms:created xsi:type="dcterms:W3CDTF">2015-05-07T16:31:13Z</dcterms:created>
  <dcterms:modified xsi:type="dcterms:W3CDTF">2019-07-02T21:19:06Z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