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2"/>
  </p:notesMasterIdLst>
  <p:handoutMasterIdLst>
    <p:handoutMasterId r:id="rId13"/>
  </p:handoutMasterIdLst>
  <p:sldIdLst>
    <p:sldId id="441" r:id="rId6"/>
    <p:sldId id="455" r:id="rId7"/>
    <p:sldId id="469" r:id="rId8"/>
    <p:sldId id="470" r:id="rId9"/>
    <p:sldId id="468" r:id="rId10"/>
    <p:sldId id="451" r:id="rId11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37" d="100"/>
          <a:sy n="137" d="100"/>
        </p:scale>
        <p:origin x="462" y="114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7/2/2019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608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036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401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2184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876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9645C0-04D3-D04B-87EB-E85315A5A09B}"/>
              </a:ext>
            </a:extLst>
          </p:cNvPr>
          <p:cNvSpPr txBox="1">
            <a:spLocks/>
          </p:cNvSpPr>
          <p:nvPr/>
        </p:nvSpPr>
        <p:spPr>
          <a:xfrm>
            <a:off x="369025" y="2402406"/>
            <a:ext cx="5563049" cy="21880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</a:rPr>
              <a:t>JVET-O0465</a:t>
            </a:r>
          </a:p>
          <a:p>
            <a:endParaRPr lang="en-US" sz="3200" dirty="0">
              <a:solidFill>
                <a:schemeClr val="bg1"/>
              </a:solidFill>
            </a:endParaRPr>
          </a:p>
          <a:p>
            <a:r>
              <a:rPr lang="en-US" sz="3200" dirty="0">
                <a:solidFill>
                  <a:schemeClr val="bg1"/>
                </a:solidFill>
              </a:rPr>
              <a:t>Non-CE6: Simplified SBT mode coding</a:t>
            </a:r>
            <a:endParaRPr lang="en-US" sz="24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183542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JVET-O0465: Simplified SBT mode coding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97387" y="780012"/>
            <a:ext cx="8464982" cy="183127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800" dirty="0">
                <a:latin typeface="Century Gothic" panose="020B0502020202020204" pitchFamily="34" charset="0"/>
              </a:rPr>
              <a:t>VTM-5.0 </a:t>
            </a:r>
            <a:r>
              <a:rPr lang="fr-FR" sz="1800" dirty="0" err="1">
                <a:latin typeface="Century Gothic" panose="020B0502020202020204" pitchFamily="34" charset="0"/>
              </a:rPr>
              <a:t>Sub</a:t>
            </a:r>
            <a:r>
              <a:rPr lang="fr-FR" sz="1800" dirty="0">
                <a:latin typeface="Century Gothic" panose="020B0502020202020204" pitchFamily="34" charset="0"/>
              </a:rPr>
              <a:t>-Block </a:t>
            </a:r>
            <a:r>
              <a:rPr lang="fr-FR" sz="1800" dirty="0" err="1">
                <a:latin typeface="Century Gothic" panose="020B0502020202020204" pitchFamily="34" charset="0"/>
              </a:rPr>
              <a:t>Transform</a:t>
            </a:r>
            <a:r>
              <a:rPr lang="fr-FR" sz="1800" dirty="0">
                <a:latin typeface="Century Gothic" panose="020B0502020202020204" pitchFamily="34" charset="0"/>
              </a:rPr>
              <a:t> (SBT) mode </a:t>
            </a:r>
            <a:r>
              <a:rPr lang="fr-FR" sz="1800" dirty="0" err="1">
                <a:latin typeface="Century Gothic" panose="020B0502020202020204" pitchFamily="34" charset="0"/>
              </a:rPr>
              <a:t>is</a:t>
            </a:r>
            <a:r>
              <a:rPr lang="fr-FR" sz="1800" dirty="0">
                <a:latin typeface="Century Gothic" panose="020B0502020202020204" pitchFamily="34" charset="0"/>
              </a:rPr>
              <a:t> </a:t>
            </a:r>
            <a:r>
              <a:rPr lang="fr-FR" sz="1800" dirty="0" err="1">
                <a:latin typeface="Century Gothic" panose="020B0502020202020204" pitchFamily="34" charset="0"/>
              </a:rPr>
              <a:t>signaled</a:t>
            </a:r>
            <a:r>
              <a:rPr lang="fr-FR" sz="1800" dirty="0">
                <a:latin typeface="Century Gothic" panose="020B0502020202020204" pitchFamily="34" charset="0"/>
              </a:rPr>
              <a:t> </a:t>
            </a:r>
            <a:r>
              <a:rPr lang="fr-FR" sz="1800" dirty="0" err="1">
                <a:latin typeface="Century Gothic" panose="020B0502020202020204" pitchFamily="34" charset="0"/>
              </a:rPr>
              <a:t>with</a:t>
            </a:r>
            <a:r>
              <a:rPr lang="fr-FR" sz="1800" dirty="0">
                <a:latin typeface="Century Gothic" panose="020B0502020202020204" pitchFamily="34" charset="0"/>
              </a:rPr>
              <a:t> 4 flags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400" b="1" dirty="0" err="1">
                <a:latin typeface="Century Gothic" panose="020B0502020202020204" pitchFamily="34" charset="0"/>
              </a:rPr>
              <a:t>cu_sbt_flag</a:t>
            </a:r>
            <a:r>
              <a:rPr lang="en-US" sz="1400" dirty="0">
                <a:latin typeface="Century Gothic" panose="020B0502020202020204" pitchFamily="34" charset="0"/>
              </a:rPr>
              <a:t> indicates the use of SBT for a given INTER CU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400" b="1" dirty="0" err="1">
                <a:latin typeface="Century Gothic" panose="020B0502020202020204" pitchFamily="34" charset="0"/>
              </a:rPr>
              <a:t>cu_sbt_quad_flag</a:t>
            </a:r>
            <a:r>
              <a:rPr lang="en-US" sz="1400" dirty="0">
                <a:latin typeface="Century Gothic" panose="020B0502020202020204" pitchFamily="34" charset="0"/>
              </a:rPr>
              <a:t> indicates the type of CU partitioning into TUs: symmetric or asymmetric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400" b="1" dirty="0" err="1">
                <a:latin typeface="Century Gothic" panose="020B0502020202020204" pitchFamily="34" charset="0"/>
              </a:rPr>
              <a:t>cu_sbt_horizontal_flag</a:t>
            </a:r>
            <a:r>
              <a:rPr lang="en-US" sz="1400" dirty="0">
                <a:latin typeface="Century Gothic" panose="020B0502020202020204" pitchFamily="34" charset="0"/>
              </a:rPr>
              <a:t> indicates the split orientation: horizontal or vertical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400" b="1" dirty="0" err="1">
                <a:latin typeface="Century Gothic" panose="020B0502020202020204" pitchFamily="34" charset="0"/>
              </a:rPr>
              <a:t>cu_sbt_pos_fag</a:t>
            </a:r>
            <a:r>
              <a:rPr lang="en-US" sz="1400" dirty="0">
                <a:latin typeface="Century Gothic" panose="020B0502020202020204" pitchFamily="34" charset="0"/>
              </a:rPr>
              <a:t> indicates which TU has non-zero residual</a:t>
            </a:r>
            <a:endParaRPr lang="fr-FR" sz="11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800" dirty="0">
                <a:latin typeface="Century Gothic" panose="020B0502020202020204" pitchFamily="34" charset="0"/>
              </a:rPr>
              <a:t>The 4 </a:t>
            </a:r>
            <a:r>
              <a:rPr lang="fr-FR" sz="1800" dirty="0" err="1">
                <a:latin typeface="Century Gothic" panose="020B0502020202020204" pitchFamily="34" charset="0"/>
              </a:rPr>
              <a:t>bins</a:t>
            </a:r>
            <a:r>
              <a:rPr lang="fr-FR" sz="1800" dirty="0">
                <a:latin typeface="Century Gothic" panose="020B0502020202020204" pitchFamily="34" charset="0"/>
              </a:rPr>
              <a:t> are </a:t>
            </a:r>
            <a:r>
              <a:rPr lang="fr-FR" sz="1800" dirty="0" err="1">
                <a:latin typeface="Century Gothic" panose="020B0502020202020204" pitchFamily="34" charset="0"/>
              </a:rPr>
              <a:t>context-based</a:t>
            </a:r>
            <a:r>
              <a:rPr lang="fr-FR" sz="1800" dirty="0">
                <a:latin typeface="Century Gothic" panose="020B0502020202020204" pitchFamily="34" charset="0"/>
              </a:rPr>
              <a:t> </a:t>
            </a:r>
            <a:r>
              <a:rPr lang="fr-FR" sz="1800" dirty="0" err="1">
                <a:latin typeface="Century Gothic" panose="020B0502020202020204" pitchFamily="34" charset="0"/>
              </a:rPr>
              <a:t>coded</a:t>
            </a:r>
            <a:endParaRPr lang="fr-FR" sz="1200" dirty="0">
              <a:latin typeface="Century Gothic" panose="020B0502020202020204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BB1FB2C-824E-4E36-8A66-9581237280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472068"/>
              </p:ext>
            </p:extLst>
          </p:nvPr>
        </p:nvGraphicFramePr>
        <p:xfrm>
          <a:off x="1287829" y="2792221"/>
          <a:ext cx="6453158" cy="1828800"/>
        </p:xfrm>
        <a:graphic>
          <a:graphicData uri="http://schemas.openxmlformats.org/drawingml/2006/table">
            <a:tbl>
              <a:tblPr firstRow="1" firstCol="1" bandRow="1"/>
              <a:tblGrid>
                <a:gridCol w="1620040">
                  <a:extLst>
                    <a:ext uri="{9D8B030D-6E8A-4147-A177-3AD203B41FA5}">
                      <a16:colId xmlns:a16="http://schemas.microsoft.com/office/drawing/2014/main" val="123595317"/>
                    </a:ext>
                  </a:extLst>
                </a:gridCol>
                <a:gridCol w="1557731">
                  <a:extLst>
                    <a:ext uri="{9D8B030D-6E8A-4147-A177-3AD203B41FA5}">
                      <a16:colId xmlns:a16="http://schemas.microsoft.com/office/drawing/2014/main" val="2339979695"/>
                    </a:ext>
                  </a:extLst>
                </a:gridCol>
                <a:gridCol w="623092">
                  <a:extLst>
                    <a:ext uri="{9D8B030D-6E8A-4147-A177-3AD203B41FA5}">
                      <a16:colId xmlns:a16="http://schemas.microsoft.com/office/drawing/2014/main" val="770113470"/>
                    </a:ext>
                  </a:extLst>
                </a:gridCol>
                <a:gridCol w="623092">
                  <a:extLst>
                    <a:ext uri="{9D8B030D-6E8A-4147-A177-3AD203B41FA5}">
                      <a16:colId xmlns:a16="http://schemas.microsoft.com/office/drawing/2014/main" val="2636817999"/>
                    </a:ext>
                  </a:extLst>
                </a:gridCol>
                <a:gridCol w="676401">
                  <a:extLst>
                    <a:ext uri="{9D8B030D-6E8A-4147-A177-3AD203B41FA5}">
                      <a16:colId xmlns:a16="http://schemas.microsoft.com/office/drawing/2014/main" val="4251031913"/>
                    </a:ext>
                  </a:extLst>
                </a:gridCol>
                <a:gridCol w="676401">
                  <a:extLst>
                    <a:ext uri="{9D8B030D-6E8A-4147-A177-3AD203B41FA5}">
                      <a16:colId xmlns:a16="http://schemas.microsoft.com/office/drawing/2014/main" val="2832070582"/>
                    </a:ext>
                  </a:extLst>
                </a:gridCol>
                <a:gridCol w="676401">
                  <a:extLst>
                    <a:ext uri="{9D8B030D-6E8A-4147-A177-3AD203B41FA5}">
                      <a16:colId xmlns:a16="http://schemas.microsoft.com/office/drawing/2014/main" val="348434304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Syntax element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binIdx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03265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&gt;=  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8947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32172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cu_sbt_flag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 cbWidth * 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cbHeight &lt; 256 )  ?  1  :  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14880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cu_sbt_quad_flag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strike="noStrik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 strike="no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49875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cu_sbt_horizontal_flag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strike="noStrik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 </a:t>
                      </a:r>
                      <a:r>
                        <a:rPr lang="en-CA" sz="1000" strike="noStrike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cbWidth</a:t>
                      </a:r>
                      <a:r>
                        <a:rPr lang="en-CA" sz="1000" strike="noStrik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= =</a:t>
                      </a:r>
                      <a:br>
                        <a:rPr lang="en-CA" sz="1000" strike="noStrik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CA" sz="1000" strike="noStrike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cbHeight</a:t>
                      </a:r>
                      <a:r>
                        <a:rPr lang="en-CA" sz="1000" strike="noStrik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)  ?  0  :  ( </a:t>
                      </a:r>
                      <a:r>
                        <a:rPr lang="en-CA" sz="1000" strike="noStrike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cbWidth</a:t>
                      </a:r>
                      <a:r>
                        <a:rPr lang="en-CA" sz="1000" strike="noStrik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&lt; </a:t>
                      </a:r>
                      <a:r>
                        <a:rPr lang="en-CA" sz="1000" strike="noStrike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cbHeight</a:t>
                      </a:r>
                      <a:r>
                        <a:rPr lang="en-CA" sz="1000" strike="noStrik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)  ?  1  :  2</a:t>
                      </a:r>
                      <a:endParaRPr lang="en-US" sz="1400" strike="no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11738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cu_sbt_pos_flag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strike="noStrike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 strike="no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37547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26162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1853820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JVET-O0465: Simplified SBT mode coding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378869" y="870758"/>
            <a:ext cx="7772640" cy="1672253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800" dirty="0" err="1">
                <a:latin typeface="Century Gothic" panose="020B0502020202020204" pitchFamily="34" charset="0"/>
              </a:rPr>
              <a:t>Proposal</a:t>
            </a:r>
            <a:r>
              <a:rPr lang="fr-FR" sz="1800" dirty="0">
                <a:latin typeface="Century Gothic" panose="020B0502020202020204" pitchFamily="34" charset="0"/>
              </a:rPr>
              <a:t>:</a:t>
            </a:r>
            <a:endParaRPr lang="fr-FR" sz="16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600" dirty="0" err="1">
                <a:latin typeface="Century Gothic" panose="020B0502020202020204" pitchFamily="34" charset="0"/>
              </a:rPr>
              <a:t>Context-based</a:t>
            </a:r>
            <a:r>
              <a:rPr lang="fr-FR" sz="1600" dirty="0">
                <a:latin typeface="Century Gothic" panose="020B0502020202020204" pitchFamily="34" charset="0"/>
              </a:rPr>
              <a:t> code of the first bin </a:t>
            </a:r>
            <a:r>
              <a:rPr lang="en-US" sz="1600" b="1" dirty="0" err="1">
                <a:latin typeface="Century Gothic" panose="020B0502020202020204" pitchFamily="34" charset="0"/>
              </a:rPr>
              <a:t>cu_sbt_flag</a:t>
            </a:r>
            <a:r>
              <a:rPr lang="en-US" sz="1600" dirty="0">
                <a:latin typeface="Century Gothic" panose="020B0502020202020204" pitchFamily="34" charset="0"/>
              </a:rPr>
              <a:t> (as in VTM-5.0)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600" dirty="0">
                <a:latin typeface="Century Gothic" panose="020B0502020202020204" pitchFamily="34" charset="0"/>
              </a:rPr>
              <a:t>Bypass code the </a:t>
            </a:r>
            <a:r>
              <a:rPr lang="fr-FR" sz="1600" dirty="0" err="1">
                <a:latin typeface="Century Gothic" panose="020B0502020202020204" pitchFamily="34" charset="0"/>
              </a:rPr>
              <a:t>three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other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bins</a:t>
            </a:r>
            <a:r>
              <a:rPr lang="fr-FR" sz="1600" dirty="0">
                <a:latin typeface="Century Gothic" panose="020B0502020202020204" pitchFamily="34" charset="0"/>
              </a:rPr>
              <a:t>: </a:t>
            </a:r>
          </a:p>
          <a:p>
            <a:pPr lvl="2">
              <a:lnSpc>
                <a:spcPct val="100000"/>
              </a:lnSpc>
              <a:buClr>
                <a:srgbClr val="00ADEE"/>
              </a:buClr>
            </a:pPr>
            <a:r>
              <a:rPr lang="en-US" sz="1200" b="1" dirty="0" err="1">
                <a:latin typeface="Century Gothic" panose="020B0502020202020204" pitchFamily="34" charset="0"/>
              </a:rPr>
              <a:t>cu_sbt_quad_flag</a:t>
            </a:r>
            <a:endParaRPr lang="en-US" sz="1200" dirty="0">
              <a:latin typeface="Century Gothic" panose="020B0502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ADEE"/>
              </a:buClr>
            </a:pPr>
            <a:r>
              <a:rPr lang="en-US" sz="1200" b="1" dirty="0" err="1">
                <a:latin typeface="Century Gothic" panose="020B0502020202020204" pitchFamily="34" charset="0"/>
              </a:rPr>
              <a:t>cu_sbt_horizontal_flag</a:t>
            </a:r>
            <a:r>
              <a:rPr lang="en-US" sz="1200" dirty="0">
                <a:latin typeface="Century Gothic" panose="020B0502020202020204" pitchFamily="34" charset="0"/>
              </a:rPr>
              <a:t> </a:t>
            </a:r>
          </a:p>
          <a:p>
            <a:pPr lvl="2">
              <a:lnSpc>
                <a:spcPct val="100000"/>
              </a:lnSpc>
              <a:buClr>
                <a:srgbClr val="00ADEE"/>
              </a:buClr>
            </a:pPr>
            <a:r>
              <a:rPr lang="en-US" sz="1200" b="1" dirty="0" err="1">
                <a:latin typeface="Century Gothic" panose="020B0502020202020204" pitchFamily="34" charset="0"/>
              </a:rPr>
              <a:t>cu_sbt_pos_fag</a:t>
            </a:r>
            <a:endParaRPr lang="fr-FR" sz="1000" dirty="0">
              <a:latin typeface="Century Gothic" panose="020B0502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6442C8B-B996-43EB-A48C-21B23C046B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042096"/>
              </p:ext>
            </p:extLst>
          </p:nvPr>
        </p:nvGraphicFramePr>
        <p:xfrm>
          <a:off x="1528819" y="2879919"/>
          <a:ext cx="5918835" cy="1524000"/>
        </p:xfrm>
        <a:graphic>
          <a:graphicData uri="http://schemas.openxmlformats.org/drawingml/2006/table">
            <a:tbl>
              <a:tblPr firstRow="1" firstCol="1" bandRow="1"/>
              <a:tblGrid>
                <a:gridCol w="1485900">
                  <a:extLst>
                    <a:ext uri="{9D8B030D-6E8A-4147-A177-3AD203B41FA5}">
                      <a16:colId xmlns:a16="http://schemas.microsoft.com/office/drawing/2014/main" val="3693535608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2503524518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8394171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079833319"/>
                    </a:ext>
                  </a:extLst>
                </a:gridCol>
                <a:gridCol w="620395">
                  <a:extLst>
                    <a:ext uri="{9D8B030D-6E8A-4147-A177-3AD203B41FA5}">
                      <a16:colId xmlns:a16="http://schemas.microsoft.com/office/drawing/2014/main" val="10184354"/>
                    </a:ext>
                  </a:extLst>
                </a:gridCol>
                <a:gridCol w="620395">
                  <a:extLst>
                    <a:ext uri="{9D8B030D-6E8A-4147-A177-3AD203B41FA5}">
                      <a16:colId xmlns:a16="http://schemas.microsoft.com/office/drawing/2014/main" val="1722709293"/>
                    </a:ext>
                  </a:extLst>
                </a:gridCol>
                <a:gridCol w="620395">
                  <a:extLst>
                    <a:ext uri="{9D8B030D-6E8A-4147-A177-3AD203B41FA5}">
                      <a16:colId xmlns:a16="http://schemas.microsoft.com/office/drawing/2014/main" val="196643584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Syntax element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binIdx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158607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&gt;=  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25835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51543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cu_sbt_flag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 cbWidth * 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cbHeight &lt; 256 )  ?  1  :  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5110616"/>
                  </a:ext>
                </a:extLst>
              </a:tr>
              <a:tr h="6710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cu_sbt_quad_flag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Bypass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271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cu_sbt_horizontal_flag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Bypass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3113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cu_sbt_pos_flag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Bypass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13046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45013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734390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JVET-O0465: Simplified SBT mode coding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97387" y="1045258"/>
            <a:ext cx="7772640" cy="369332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800" dirty="0" err="1">
                <a:latin typeface="Century Gothic" panose="020B0502020202020204" pitchFamily="34" charset="0"/>
              </a:rPr>
              <a:t>Results</a:t>
            </a:r>
            <a:r>
              <a:rPr lang="fr-FR" sz="1800" dirty="0">
                <a:latin typeface="Century Gothic" panose="020B0502020202020204" pitchFamily="34" charset="0"/>
              </a:rPr>
              <a:t>:</a:t>
            </a:r>
            <a:endParaRPr lang="fr-FR" sz="1000" dirty="0">
              <a:latin typeface="Century Gothic" panose="020B0502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A4A1C10-39AC-49C7-AD8C-D8C95DF158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38700"/>
              </p:ext>
            </p:extLst>
          </p:nvPr>
        </p:nvGraphicFramePr>
        <p:xfrm>
          <a:off x="2681587" y="1229924"/>
          <a:ext cx="3949465" cy="3277359"/>
        </p:xfrm>
        <a:graphic>
          <a:graphicData uri="http://schemas.openxmlformats.org/drawingml/2006/table">
            <a:tbl>
              <a:tblPr/>
              <a:tblGrid>
                <a:gridCol w="927324">
                  <a:extLst>
                    <a:ext uri="{9D8B030D-6E8A-4147-A177-3AD203B41FA5}">
                      <a16:colId xmlns:a16="http://schemas.microsoft.com/office/drawing/2014/main" val="2834037705"/>
                    </a:ext>
                  </a:extLst>
                </a:gridCol>
                <a:gridCol w="604317">
                  <a:extLst>
                    <a:ext uri="{9D8B030D-6E8A-4147-A177-3AD203B41FA5}">
                      <a16:colId xmlns:a16="http://schemas.microsoft.com/office/drawing/2014/main" val="3421905675"/>
                    </a:ext>
                  </a:extLst>
                </a:gridCol>
                <a:gridCol w="604317">
                  <a:extLst>
                    <a:ext uri="{9D8B030D-6E8A-4147-A177-3AD203B41FA5}">
                      <a16:colId xmlns:a16="http://schemas.microsoft.com/office/drawing/2014/main" val="3123274549"/>
                    </a:ext>
                  </a:extLst>
                </a:gridCol>
                <a:gridCol w="604873">
                  <a:extLst>
                    <a:ext uri="{9D8B030D-6E8A-4147-A177-3AD203B41FA5}">
                      <a16:colId xmlns:a16="http://schemas.microsoft.com/office/drawing/2014/main" val="4159615255"/>
                    </a:ext>
                  </a:extLst>
                </a:gridCol>
                <a:gridCol w="604317">
                  <a:extLst>
                    <a:ext uri="{9D8B030D-6E8A-4147-A177-3AD203B41FA5}">
                      <a16:colId xmlns:a16="http://schemas.microsoft.com/office/drawing/2014/main" val="942931229"/>
                    </a:ext>
                  </a:extLst>
                </a:gridCol>
                <a:gridCol w="604317">
                  <a:extLst>
                    <a:ext uri="{9D8B030D-6E8A-4147-A177-3AD203B41FA5}">
                      <a16:colId xmlns:a16="http://schemas.microsoft.com/office/drawing/2014/main" val="3110543179"/>
                    </a:ext>
                  </a:extLst>
                </a:gridCol>
              </a:tblGrid>
              <a:tr h="16011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4282972"/>
                  </a:ext>
                </a:extLst>
              </a:tr>
              <a:tr h="1400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8965300"/>
                  </a:ext>
                </a:extLst>
              </a:tr>
              <a:tr h="1400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5883928"/>
                  </a:ext>
                </a:extLst>
              </a:tr>
              <a:tr h="1400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4633465"/>
                  </a:ext>
                </a:extLst>
              </a:tr>
              <a:tr h="1400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900420"/>
                  </a:ext>
                </a:extLst>
              </a:tr>
              <a:tr h="1400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4220954"/>
                  </a:ext>
                </a:extLst>
              </a:tr>
              <a:tr h="1400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5964426"/>
                  </a:ext>
                </a:extLst>
              </a:tr>
              <a:tr h="1400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3687030"/>
                  </a:ext>
                </a:extLst>
              </a:tr>
              <a:tr h="1400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9410988"/>
                  </a:ext>
                </a:extLst>
              </a:tr>
              <a:tr h="1400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6438592"/>
                  </a:ext>
                </a:extLst>
              </a:tr>
              <a:tr h="1400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5074931"/>
                  </a:ext>
                </a:extLst>
              </a:tr>
              <a:tr h="1400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380968"/>
                  </a:ext>
                </a:extLst>
              </a:tr>
              <a:tr h="16011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0569596"/>
                  </a:ext>
                </a:extLst>
              </a:tr>
              <a:tr h="1400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3854567"/>
                  </a:ext>
                </a:extLst>
              </a:tr>
              <a:tr h="1400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7837671"/>
                  </a:ext>
                </a:extLst>
              </a:tr>
              <a:tr h="1400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2215371"/>
                  </a:ext>
                </a:extLst>
              </a:tr>
              <a:tr h="1400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4304839"/>
                  </a:ext>
                </a:extLst>
              </a:tr>
              <a:tr h="1400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9059894"/>
                  </a:ext>
                </a:extLst>
              </a:tr>
              <a:tr h="1400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454714"/>
                  </a:ext>
                </a:extLst>
              </a:tr>
              <a:tr h="1400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0028174"/>
                  </a:ext>
                </a:extLst>
              </a:tr>
              <a:tr h="1400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485084"/>
                  </a:ext>
                </a:extLst>
              </a:tr>
              <a:tr h="1400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3248355"/>
                  </a:ext>
                </a:extLst>
              </a:tr>
              <a:tr h="1400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043" marR="60043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859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5607969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JVET-O0465: Simplified SBT mode coding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97387" y="1045258"/>
            <a:ext cx="7772640" cy="2728952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2000" dirty="0">
                <a:latin typeface="Century Gothic" panose="020B0502020202020204" pitchFamily="34" charset="0"/>
              </a:rPr>
              <a:t>Conclusion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600" dirty="0">
                <a:latin typeface="Century Gothic" panose="020B0502020202020204" pitchFamily="34" charset="0"/>
              </a:rPr>
              <a:t>Propose to signal SBT mode with 1 context-based coded flag and 3 bypass flags</a:t>
            </a:r>
            <a:endParaRPr lang="fr-FR" sz="16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6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600" dirty="0">
                <a:latin typeface="Century Gothic" panose="020B0502020202020204" pitchFamily="34" charset="0"/>
              </a:rPr>
              <a:t>Very </a:t>
            </a:r>
            <a:r>
              <a:rPr lang="fr-FR" sz="1600" dirty="0" err="1">
                <a:latin typeface="Century Gothic" panose="020B0502020202020204" pitchFamily="34" charset="0"/>
              </a:rPr>
              <a:t>small</a:t>
            </a:r>
            <a:r>
              <a:rPr lang="fr-FR" sz="1600" dirty="0">
                <a:latin typeface="Century Gothic" panose="020B0502020202020204" pitchFamily="34" charset="0"/>
              </a:rPr>
              <a:t> impact on the </a:t>
            </a:r>
            <a:r>
              <a:rPr lang="fr-FR" sz="1600" dirty="0" err="1">
                <a:latin typeface="Century Gothic" panose="020B0502020202020204" pitchFamily="34" charset="0"/>
              </a:rPr>
              <a:t>coding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efficiency</a:t>
            </a:r>
            <a:endParaRPr lang="fr-FR" sz="16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6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600" dirty="0">
                <a:latin typeface="Century Gothic" panose="020B0502020202020204" pitchFamily="34" charset="0"/>
              </a:rPr>
              <a:t>Suggestion: </a:t>
            </a:r>
            <a:r>
              <a:rPr lang="fr-FR" sz="1600" dirty="0" err="1">
                <a:latin typeface="Century Gothic" panose="020B0502020202020204" pitchFamily="34" charset="0"/>
              </a:rPr>
              <a:t>adopt</a:t>
            </a:r>
            <a:r>
              <a:rPr lang="fr-FR" sz="1600" dirty="0">
                <a:latin typeface="Century Gothic" panose="020B0502020202020204" pitchFamily="34" charset="0"/>
              </a:rPr>
              <a:t> in VTM-6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6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600" dirty="0" err="1">
                <a:latin typeface="Century Gothic" panose="020B0502020202020204" pitchFamily="34" charset="0"/>
              </a:rPr>
              <a:t>We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thank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ByteDance</a:t>
            </a:r>
            <a:r>
              <a:rPr lang="fr-FR" sz="1600" dirty="0">
                <a:latin typeface="Century Gothic" panose="020B0502020202020204" pitchFamily="34" charset="0"/>
              </a:rPr>
              <a:t> for cross-checking </a:t>
            </a:r>
            <a:r>
              <a:rPr lang="fr-FR" sz="1600" dirty="0" err="1">
                <a:latin typeface="Century Gothic" panose="020B0502020202020204" pitchFamily="34" charset="0"/>
              </a:rPr>
              <a:t>this</a:t>
            </a:r>
            <a:r>
              <a:rPr lang="fr-FR" sz="1600" dirty="0">
                <a:latin typeface="Century Gothic" panose="020B0502020202020204" pitchFamily="34" charset="0"/>
              </a:rPr>
              <a:t> contribution</a:t>
            </a:r>
            <a:endParaRPr lang="fr-FR" sz="105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255798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schemas.microsoft.com/office/2006/documentManagement/types"/>
    <ds:schemaRef ds:uri="http://purl.org/dc/elements/1.1/"/>
    <ds:schemaRef ds:uri="http://purl.org/dc/dcmitype/"/>
    <ds:schemaRef ds:uri="http://purl.org/dc/terms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12962</TotalTime>
  <Words>586</Words>
  <Application>Microsoft Office PowerPoint</Application>
  <PresentationFormat>On-screen Show (16:9)</PresentationFormat>
  <Paragraphs>274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Times New Roman</vt:lpstr>
      <vt:lpstr>Intro Section Slides</vt:lpstr>
      <vt:lpstr>1_Interior Slides - blue green bottom bar</vt:lpstr>
      <vt:lpstr>PowerPoint Presentation</vt:lpstr>
      <vt:lpstr>JVET-O0465: Simplified SBT mode coding</vt:lpstr>
      <vt:lpstr>JVET-O0465: Simplified SBT mode coding</vt:lpstr>
      <vt:lpstr>JVET-O0465: Simplified SBT mode coding</vt:lpstr>
      <vt:lpstr>JVET-O0465: Simplified SBT mode coding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Fabrice Leleannec</cp:lastModifiedBy>
  <cp:revision>1083</cp:revision>
  <cp:lastPrinted>2018-02-07T16:54:36Z</cp:lastPrinted>
  <dcterms:created xsi:type="dcterms:W3CDTF">2015-05-07T16:31:13Z</dcterms:created>
  <dcterms:modified xsi:type="dcterms:W3CDTF">2019-07-02T20:05:02Z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