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0" r:id="rId1"/>
  </p:sldMasterIdLst>
  <p:notesMasterIdLst>
    <p:notesMasterId r:id="rId37"/>
  </p:notesMasterIdLst>
  <p:handoutMasterIdLst>
    <p:handoutMasterId r:id="rId38"/>
  </p:handoutMasterIdLst>
  <p:sldIdLst>
    <p:sldId id="256" r:id="rId2"/>
    <p:sldId id="330" r:id="rId3"/>
    <p:sldId id="302" r:id="rId4"/>
    <p:sldId id="304" r:id="rId5"/>
    <p:sldId id="332" r:id="rId6"/>
    <p:sldId id="303" r:id="rId7"/>
    <p:sldId id="305" r:id="rId8"/>
    <p:sldId id="333" r:id="rId9"/>
    <p:sldId id="306" r:id="rId10"/>
    <p:sldId id="307" r:id="rId11"/>
    <p:sldId id="308" r:id="rId12"/>
    <p:sldId id="309" r:id="rId13"/>
    <p:sldId id="310" r:id="rId14"/>
    <p:sldId id="311" r:id="rId15"/>
    <p:sldId id="334" r:id="rId16"/>
    <p:sldId id="331" r:id="rId17"/>
    <p:sldId id="319" r:id="rId18"/>
    <p:sldId id="312" r:id="rId19"/>
    <p:sldId id="313" r:id="rId20"/>
    <p:sldId id="314" r:id="rId21"/>
    <p:sldId id="315" r:id="rId22"/>
    <p:sldId id="316" r:id="rId23"/>
    <p:sldId id="317" r:id="rId24"/>
    <p:sldId id="318" r:id="rId25"/>
    <p:sldId id="320" r:id="rId26"/>
    <p:sldId id="321" r:id="rId27"/>
    <p:sldId id="322" r:id="rId28"/>
    <p:sldId id="323" r:id="rId29"/>
    <p:sldId id="324" r:id="rId30"/>
    <p:sldId id="325" r:id="rId31"/>
    <p:sldId id="326" r:id="rId32"/>
    <p:sldId id="327" r:id="rId33"/>
    <p:sldId id="335" r:id="rId34"/>
    <p:sldId id="328" r:id="rId35"/>
    <p:sldId id="295" r:id="rId36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par défaut" id="{0DB83620-F8D3-A64F-9F87-9FAFB740F121}">
          <p14:sldIdLst/>
        </p14:section>
        <p14:section name="Section sans titre" id="{4B17F7B2-2961-E344-91E4-8F2F53E7E267}">
          <p14:sldIdLst>
            <p14:sldId id="256"/>
            <p14:sldId id="330"/>
            <p14:sldId id="302"/>
            <p14:sldId id="304"/>
            <p14:sldId id="332"/>
            <p14:sldId id="303"/>
          </p14:sldIdLst>
        </p14:section>
        <p14:section name="Objective" id="{B58C0C96-647D-6D48-B982-C37B31D7C001}">
          <p14:sldIdLst>
            <p14:sldId id="305"/>
            <p14:sldId id="333"/>
            <p14:sldId id="306"/>
            <p14:sldId id="307"/>
            <p14:sldId id="308"/>
            <p14:sldId id="309"/>
            <p14:sldId id="310"/>
            <p14:sldId id="311"/>
            <p14:sldId id="334"/>
          </p14:sldIdLst>
        </p14:section>
        <p14:section name="Subjective" id="{6A84B066-53DF-6A4F-8E95-275E409CBCF2}">
          <p14:sldIdLst>
            <p14:sldId id="331"/>
            <p14:sldId id="319"/>
            <p14:sldId id="312"/>
            <p14:sldId id="313"/>
            <p14:sldId id="314"/>
            <p14:sldId id="315"/>
            <p14:sldId id="316"/>
            <p14:sldId id="317"/>
            <p14:sldId id="318"/>
            <p14:sldId id="320"/>
            <p14:sldId id="321"/>
            <p14:sldId id="322"/>
            <p14:sldId id="323"/>
            <p14:sldId id="324"/>
            <p14:sldId id="325"/>
            <p14:sldId id="326"/>
            <p14:sldId id="327"/>
            <p14:sldId id="335"/>
            <p14:sldId id="328"/>
            <p14:sldId id="295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8FB837D-C827-4EFA-A057-4D05807E0F7C}" styleName="Style à thème 1 - Accentuation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638B1855-1B75-4FBE-930C-398BA8C253C6}" styleName="Style à thème 2 - Accentuation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912C8C85-51F0-491E-9774-3900AFEF0FD7}" styleName="Style léger 2 - Accentuation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9D7B26C5-4107-4FEC-AEDC-1716B250A1EF}" styleName="Style clair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E9639D4-E3E2-4D34-9284-5A2195B3D0D7}" styleName="Style clair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06" autoAdjust="0"/>
    <p:restoredTop sz="90421" autoAdjust="0"/>
  </p:normalViewPr>
  <p:slideViewPr>
    <p:cSldViewPr>
      <p:cViewPr>
        <p:scale>
          <a:sx n="100" d="100"/>
          <a:sy n="100" d="100"/>
        </p:scale>
        <p:origin x="-1152" y="-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0" d="100"/>
          <a:sy n="70" d="100"/>
        </p:scale>
        <p:origin x="-3282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notesMaster" Target="notesMasters/notesMaster1.xml"/><Relationship Id="rId38" Type="http://schemas.openxmlformats.org/officeDocument/2006/relationships/handoutMaster" Target="handoutMasters/handoutMaster1.xml"/><Relationship Id="rId39" Type="http://schemas.openxmlformats.org/officeDocument/2006/relationships/printerSettings" Target="printerSettings/printerSettings1.bin"/><Relationship Id="rId40" Type="http://schemas.openxmlformats.org/officeDocument/2006/relationships/presProps" Target="presProps.xml"/><Relationship Id="rId41" Type="http://schemas.openxmlformats.org/officeDocument/2006/relationships/viewProps" Target="viewProps.xml"/><Relationship Id="rId42" Type="http://schemas.openxmlformats.org/officeDocument/2006/relationships/theme" Target="theme/theme1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97A58F-E690-4F67-9DC0-54B1FFEF522D}" type="datetimeFigureOut">
              <a:rPr lang="fr-FR" smtClean="0"/>
              <a:t>07/07/19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249F52-F8B7-4911-BA9B-078D798E464C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996326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E0076B-E44D-4181-B5EF-01F0DB2916F7}" type="datetimeFigureOut">
              <a:rPr lang="fr-FR" smtClean="0"/>
              <a:t>07/07/19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A97C71-586F-4E19-B526-CB0A25F1B7B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928327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A97C71-586F-4E19-B526-CB0A25F1B7B1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623512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>
                <a:effectLst/>
              </a:rPr>
              <a:t>The VVC </a:t>
            </a:r>
            <a:r>
              <a:rPr lang="fr-FR" dirty="0" err="1" smtClean="0">
                <a:effectLst/>
              </a:rPr>
              <a:t>project</a:t>
            </a:r>
            <a:r>
              <a:rPr lang="fr-FR" dirty="0" smtClean="0">
                <a:effectLst/>
              </a:rPr>
              <a:t> </a:t>
            </a:r>
            <a:r>
              <a:rPr lang="fr-FR" dirty="0" err="1" smtClean="0">
                <a:effectLst/>
              </a:rPr>
              <a:t>is</a:t>
            </a:r>
            <a:r>
              <a:rPr lang="fr-FR" dirty="0" smtClean="0">
                <a:effectLst/>
              </a:rPr>
              <a:t> close to </a:t>
            </a:r>
            <a:r>
              <a:rPr lang="fr-FR" dirty="0" err="1" smtClean="0">
                <a:effectLst/>
              </a:rPr>
              <a:t>Committee</a:t>
            </a:r>
            <a:r>
              <a:rPr lang="fr-FR" dirty="0" smtClean="0">
                <a:effectLst/>
              </a:rPr>
              <a:t> </a:t>
            </a:r>
            <a:r>
              <a:rPr lang="fr-FR" dirty="0" err="1" smtClean="0">
                <a:effectLst/>
              </a:rPr>
              <a:t>Draft</a:t>
            </a:r>
            <a:r>
              <a:rPr lang="fr-FR" dirty="0" smtClean="0">
                <a:effectLst/>
              </a:rPr>
              <a:t> (CD) stage, </a:t>
            </a:r>
            <a:r>
              <a:rPr lang="fr-FR" dirty="0" err="1" smtClean="0">
                <a:effectLst/>
              </a:rPr>
              <a:t>so</a:t>
            </a:r>
            <a:r>
              <a:rPr lang="fr-FR" dirty="0" smtClean="0">
                <a:effectLst/>
              </a:rPr>
              <a:t> </a:t>
            </a:r>
            <a:r>
              <a:rPr lang="fr-FR" dirty="0" err="1" smtClean="0">
                <a:effectLst/>
              </a:rPr>
              <a:t>we</a:t>
            </a:r>
            <a:r>
              <a:rPr lang="fr-FR" dirty="0" smtClean="0">
                <a:effectLst/>
              </a:rPr>
              <a:t> </a:t>
            </a:r>
            <a:r>
              <a:rPr lang="fr-FR" dirty="0" err="1" smtClean="0">
                <a:effectLst/>
              </a:rPr>
              <a:t>thought</a:t>
            </a:r>
            <a:r>
              <a:rPr lang="fr-FR" dirty="0" smtClean="0">
                <a:effectLst/>
              </a:rPr>
              <a:t> </a:t>
            </a:r>
            <a:r>
              <a:rPr lang="fr-FR" dirty="0" err="1" smtClean="0">
                <a:effectLst/>
              </a:rPr>
              <a:t>that</a:t>
            </a:r>
            <a:r>
              <a:rPr lang="fr-FR" dirty="0" smtClean="0">
                <a:effectLst/>
              </a:rPr>
              <a:t> </a:t>
            </a:r>
            <a:r>
              <a:rPr lang="fr-FR" dirty="0" err="1" smtClean="0">
                <a:effectLst/>
              </a:rPr>
              <a:t>it</a:t>
            </a:r>
            <a:r>
              <a:rPr lang="fr-FR" dirty="0" smtClean="0">
                <a:effectLst/>
              </a:rPr>
              <a:t> </a:t>
            </a:r>
            <a:r>
              <a:rPr lang="fr-FR" dirty="0" err="1" smtClean="0">
                <a:effectLst/>
              </a:rPr>
              <a:t>is</a:t>
            </a:r>
            <a:r>
              <a:rPr lang="fr-FR" dirty="0" smtClean="0">
                <a:effectLst/>
              </a:rPr>
              <a:t> the right time to </a:t>
            </a:r>
            <a:r>
              <a:rPr lang="fr-FR" dirty="0" err="1" smtClean="0">
                <a:effectLst/>
              </a:rPr>
              <a:t>assess</a:t>
            </a:r>
            <a:r>
              <a:rPr lang="fr-FR" dirty="0" smtClean="0">
                <a:effectLst/>
              </a:rPr>
              <a:t> </a:t>
            </a:r>
            <a:r>
              <a:rPr lang="fr-FR" dirty="0" err="1" smtClean="0">
                <a:effectLst/>
              </a:rPr>
              <a:t>its</a:t>
            </a:r>
            <a:r>
              <a:rPr lang="fr-FR" dirty="0" smtClean="0">
                <a:effectLst/>
              </a:rPr>
              <a:t> </a:t>
            </a:r>
            <a:r>
              <a:rPr lang="fr-FR" dirty="0" err="1" smtClean="0">
                <a:effectLst/>
              </a:rPr>
              <a:t>quality</a:t>
            </a:r>
            <a:r>
              <a:rPr lang="fr-FR" dirty="0" smtClean="0">
                <a:effectLst/>
              </a:rPr>
              <a:t> performance </a:t>
            </a:r>
            <a:r>
              <a:rPr lang="fr-FR" dirty="0" err="1" smtClean="0">
                <a:effectLst/>
              </a:rPr>
              <a:t>with</a:t>
            </a:r>
            <a:r>
              <a:rPr lang="fr-FR" dirty="0" smtClean="0">
                <a:effectLst/>
              </a:rPr>
              <a:t> respect to HEVC. A </a:t>
            </a:r>
            <a:r>
              <a:rPr lang="fr-FR" dirty="0" err="1" smtClean="0">
                <a:effectLst/>
              </a:rPr>
              <a:t>formal</a:t>
            </a:r>
            <a:r>
              <a:rPr lang="fr-FR" dirty="0" smtClean="0">
                <a:effectLst/>
              </a:rPr>
              <a:t> subjective test has been </a:t>
            </a:r>
            <a:r>
              <a:rPr lang="fr-FR" dirty="0" err="1" smtClean="0">
                <a:effectLst/>
              </a:rPr>
              <a:t>carried</a:t>
            </a:r>
            <a:r>
              <a:rPr lang="fr-FR" dirty="0" smtClean="0">
                <a:effectLst/>
              </a:rPr>
              <a:t>-out</a:t>
            </a:r>
            <a:r>
              <a:rPr lang="fr-FR" baseline="0" dirty="0" smtClean="0">
                <a:effectLst/>
              </a:rPr>
              <a:t> by b&lt;&gt;</a:t>
            </a:r>
            <a:r>
              <a:rPr lang="fr-FR" baseline="0" dirty="0" err="1" smtClean="0">
                <a:effectLst/>
              </a:rPr>
              <a:t>com</a:t>
            </a:r>
            <a:r>
              <a:rPr lang="fr-FR" baseline="0" dirty="0" smtClean="0">
                <a:effectLst/>
              </a:rPr>
              <a:t> Orange and INSA.</a:t>
            </a:r>
            <a:r>
              <a:rPr lang="fr-FR" dirty="0" smtClean="0">
                <a:effectLst/>
              </a:rPr>
              <a:t> </a:t>
            </a:r>
            <a:r>
              <a:rPr lang="fr-FR" dirty="0" err="1" smtClean="0">
                <a:effectLst/>
              </a:rPr>
              <a:t>We</a:t>
            </a:r>
            <a:r>
              <a:rPr lang="fr-FR" dirty="0" smtClean="0">
                <a:effectLst/>
              </a:rPr>
              <a:t> </a:t>
            </a:r>
            <a:r>
              <a:rPr lang="fr-FR" dirty="0" err="1" smtClean="0">
                <a:effectLst/>
              </a:rPr>
              <a:t>consider</a:t>
            </a:r>
            <a:r>
              <a:rPr lang="fr-FR" dirty="0" smtClean="0">
                <a:effectLst/>
              </a:rPr>
              <a:t> </a:t>
            </a:r>
            <a:r>
              <a:rPr lang="fr-FR" dirty="0" err="1" smtClean="0">
                <a:effectLst/>
              </a:rPr>
              <a:t>video</a:t>
            </a:r>
            <a:r>
              <a:rPr lang="fr-FR" dirty="0" smtClean="0">
                <a:effectLst/>
              </a:rPr>
              <a:t> in Standard </a:t>
            </a:r>
            <a:r>
              <a:rPr lang="fr-FR" dirty="0" err="1" smtClean="0">
                <a:effectLst/>
              </a:rPr>
              <a:t>Dynamic</a:t>
            </a:r>
            <a:r>
              <a:rPr lang="fr-FR" dirty="0" smtClean="0">
                <a:effectLst/>
              </a:rPr>
              <a:t> Range in HD 1080p and UHD 4K </a:t>
            </a:r>
            <a:r>
              <a:rPr lang="fr-FR" dirty="0" err="1" smtClean="0">
                <a:effectLst/>
              </a:rPr>
              <a:t>resolution</a:t>
            </a:r>
            <a:r>
              <a:rPr lang="fr-FR" dirty="0" smtClean="0">
                <a:effectLst/>
              </a:rPr>
              <a:t> and </a:t>
            </a:r>
            <a:r>
              <a:rPr lang="fr-FR" dirty="0" err="1" smtClean="0">
                <a:effectLst/>
              </a:rPr>
              <a:t>we</a:t>
            </a:r>
            <a:r>
              <a:rPr lang="fr-FR" dirty="0" smtClean="0">
                <a:effectLst/>
              </a:rPr>
              <a:t> use the SAMVIC </a:t>
            </a:r>
            <a:r>
              <a:rPr lang="fr-FR" dirty="0" err="1" smtClean="0">
                <a:effectLst/>
              </a:rPr>
              <a:t>methodology</a:t>
            </a:r>
            <a:r>
              <a:rPr lang="fr-FR" dirty="0" smtClean="0">
                <a:effectLst/>
              </a:rPr>
              <a:t>. </a:t>
            </a:r>
          </a:p>
          <a:p>
            <a:r>
              <a:rPr lang="fr-FR" dirty="0" smtClean="0"/>
              <a:t>SAMVIQ </a:t>
            </a:r>
            <a:r>
              <a:rPr lang="fr-FR" dirty="0" smtClean="0"/>
              <a:t>: Subjective </a:t>
            </a:r>
            <a:r>
              <a:rPr lang="fr-FR" dirty="0" err="1" smtClean="0"/>
              <a:t>Assessment</a:t>
            </a:r>
            <a:r>
              <a:rPr lang="fr-FR" dirty="0" smtClean="0"/>
              <a:t> of </a:t>
            </a:r>
            <a:r>
              <a:rPr lang="fr-FR" dirty="0" err="1" smtClean="0"/>
              <a:t>Multimedia</a:t>
            </a:r>
            <a:r>
              <a:rPr lang="fr-FR" dirty="0" smtClean="0"/>
              <a:t> </a:t>
            </a:r>
            <a:r>
              <a:rPr lang="fr-FR" dirty="0" err="1" smtClean="0"/>
              <a:t>Quality</a:t>
            </a:r>
            <a:endParaRPr lang="fr-FR" dirty="0" smtClean="0"/>
          </a:p>
          <a:p>
            <a:r>
              <a:rPr lang="fr-FR" dirty="0" smtClean="0"/>
              <a:t>CD : </a:t>
            </a:r>
            <a:r>
              <a:rPr lang="fr-FR" dirty="0" err="1" smtClean="0"/>
              <a:t>Committee</a:t>
            </a:r>
            <a:r>
              <a:rPr lang="fr-FR" dirty="0" smtClean="0"/>
              <a:t> </a:t>
            </a:r>
            <a:r>
              <a:rPr lang="fr-FR" dirty="0" err="1" smtClean="0"/>
              <a:t>Draft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A97C71-586F-4E19-B526-CB0A25F1B7B1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30028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>
                <a:effectLst/>
              </a:rPr>
              <a:t>SAMVIC for </a:t>
            </a:r>
            <a:r>
              <a:rPr lang="fr-F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Subjective </a:t>
            </a:r>
            <a:r>
              <a:rPr lang="fr-FR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Assessment</a:t>
            </a:r>
            <a:r>
              <a:rPr lang="fr-F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fr-FR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Methodology</a:t>
            </a:r>
            <a:r>
              <a:rPr lang="fr-F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for </a:t>
            </a:r>
            <a:r>
              <a:rPr lang="fr-FR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Video</a:t>
            </a:r>
            <a:r>
              <a:rPr lang="fr-F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fr-FR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Quality</a:t>
            </a:r>
            <a:r>
              <a:rPr lang="fr-F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fr-FR" dirty="0" err="1" smtClean="0">
                <a:effectLst/>
              </a:rPr>
              <a:t>is</a:t>
            </a:r>
            <a:r>
              <a:rPr lang="fr-FR" dirty="0" smtClean="0">
                <a:effectLst/>
              </a:rPr>
              <a:t> </a:t>
            </a:r>
            <a:r>
              <a:rPr lang="fr-FR" dirty="0" err="1" smtClean="0">
                <a:effectLst/>
              </a:rPr>
              <a:t>recommended</a:t>
            </a:r>
            <a:r>
              <a:rPr lang="fr-FR" dirty="0" smtClean="0">
                <a:effectLst/>
              </a:rPr>
              <a:t> for subjective </a:t>
            </a:r>
            <a:r>
              <a:rPr lang="fr-FR" dirty="0" err="1" smtClean="0">
                <a:effectLst/>
              </a:rPr>
              <a:t>assessment</a:t>
            </a:r>
            <a:r>
              <a:rPr lang="fr-FR" dirty="0" smtClean="0">
                <a:effectLst/>
              </a:rPr>
              <a:t> of </a:t>
            </a:r>
            <a:r>
              <a:rPr lang="fr-FR" dirty="0" err="1" smtClean="0">
                <a:effectLst/>
              </a:rPr>
              <a:t>multimedia</a:t>
            </a:r>
            <a:r>
              <a:rPr lang="fr-FR" dirty="0" smtClean="0">
                <a:effectLst/>
              </a:rPr>
              <a:t> applications, </a:t>
            </a:r>
            <a:r>
              <a:rPr lang="fr-FR" dirty="0" err="1" smtClean="0">
                <a:effectLst/>
              </a:rPr>
              <a:t>it</a:t>
            </a:r>
            <a:r>
              <a:rPr lang="fr-FR" dirty="0" smtClean="0">
                <a:effectLst/>
              </a:rPr>
              <a:t> </a:t>
            </a:r>
            <a:r>
              <a:rPr lang="fr-FR" dirty="0" err="1" smtClean="0">
                <a:effectLst/>
              </a:rPr>
              <a:t>offers</a:t>
            </a:r>
            <a:r>
              <a:rPr lang="fr-FR" dirty="0" smtClean="0">
                <a:effectLst/>
              </a:rPr>
              <a:t> the </a:t>
            </a:r>
            <a:r>
              <a:rPr lang="fr-FR" dirty="0" err="1" smtClean="0">
                <a:effectLst/>
              </a:rPr>
              <a:t>possibility</a:t>
            </a:r>
            <a:r>
              <a:rPr lang="fr-FR" dirty="0" smtClean="0">
                <a:effectLst/>
              </a:rPr>
              <a:t> to </a:t>
            </a:r>
            <a:r>
              <a:rPr lang="fr-FR" dirty="0" err="1" smtClean="0">
                <a:effectLst/>
              </a:rPr>
              <a:t>view</a:t>
            </a:r>
            <a:r>
              <a:rPr lang="fr-FR" dirty="0" smtClean="0">
                <a:effectLst/>
              </a:rPr>
              <a:t> the </a:t>
            </a:r>
            <a:r>
              <a:rPr lang="fr-FR" dirty="0" err="1" smtClean="0">
                <a:effectLst/>
              </a:rPr>
              <a:t>videos</a:t>
            </a:r>
            <a:r>
              <a:rPr lang="fr-FR" dirty="0" smtClean="0">
                <a:effectLst/>
              </a:rPr>
              <a:t> </a:t>
            </a:r>
            <a:r>
              <a:rPr lang="fr-FR" dirty="0" err="1" smtClean="0">
                <a:effectLst/>
              </a:rPr>
              <a:t>many</a:t>
            </a:r>
            <a:r>
              <a:rPr lang="fr-FR" dirty="0" smtClean="0">
                <a:effectLst/>
              </a:rPr>
              <a:t> times, and </a:t>
            </a:r>
            <a:r>
              <a:rPr lang="fr-FR" dirty="0" err="1" smtClean="0">
                <a:effectLst/>
              </a:rPr>
              <a:t>adjust</a:t>
            </a:r>
            <a:r>
              <a:rPr lang="fr-FR" dirty="0" smtClean="0">
                <a:effectLst/>
              </a:rPr>
              <a:t> the score. It has </a:t>
            </a:r>
            <a:r>
              <a:rPr lang="fr-FR" dirty="0" err="1" smtClean="0">
                <a:effectLst/>
              </a:rPr>
              <a:t>also</a:t>
            </a:r>
            <a:r>
              <a:rPr lang="fr-FR" dirty="0" smtClean="0">
                <a:effectLst/>
              </a:rPr>
              <a:t> </a:t>
            </a:r>
            <a:r>
              <a:rPr lang="fr-FR" dirty="0" err="1" smtClean="0">
                <a:effectLst/>
              </a:rPr>
              <a:t>used</a:t>
            </a:r>
            <a:r>
              <a:rPr lang="fr-FR" dirty="0" smtClean="0">
                <a:effectLst/>
              </a:rPr>
              <a:t> in the </a:t>
            </a:r>
            <a:r>
              <a:rPr lang="fr-FR" dirty="0" err="1" smtClean="0">
                <a:effectLst/>
              </a:rPr>
              <a:t>past</a:t>
            </a:r>
            <a:r>
              <a:rPr lang="fr-FR" dirty="0" smtClean="0">
                <a:effectLst/>
              </a:rPr>
              <a:t> to compare HEVC </a:t>
            </a:r>
            <a:r>
              <a:rPr lang="fr-FR" dirty="0" err="1" smtClean="0">
                <a:effectLst/>
              </a:rPr>
              <a:t>with</a:t>
            </a:r>
            <a:r>
              <a:rPr lang="fr-FR" dirty="0" smtClean="0">
                <a:effectLst/>
              </a:rPr>
              <a:t> respect to AVC in contribution m29210. SAMVIC </a:t>
            </a:r>
            <a:r>
              <a:rPr lang="fr-FR" dirty="0" err="1" smtClean="0">
                <a:effectLst/>
              </a:rPr>
              <a:t>defines</a:t>
            </a:r>
            <a:r>
              <a:rPr lang="fr-FR" dirty="0" smtClean="0">
                <a:effectLst/>
              </a:rPr>
              <a:t> a </a:t>
            </a:r>
            <a:r>
              <a:rPr lang="fr-FR" dirty="0" err="1" smtClean="0">
                <a:effectLst/>
              </a:rPr>
              <a:t>continuous</a:t>
            </a:r>
            <a:r>
              <a:rPr lang="fr-FR" dirty="0" smtClean="0">
                <a:effectLst/>
              </a:rPr>
              <a:t> </a:t>
            </a:r>
            <a:r>
              <a:rPr lang="fr-FR" dirty="0" err="1" smtClean="0">
                <a:effectLst/>
              </a:rPr>
              <a:t>scale</a:t>
            </a:r>
            <a:r>
              <a:rPr lang="fr-FR" dirty="0" smtClean="0">
                <a:effectLst/>
              </a:rPr>
              <a:t> for </a:t>
            </a:r>
            <a:r>
              <a:rPr lang="fr-FR" dirty="0" err="1" smtClean="0">
                <a:effectLst/>
              </a:rPr>
              <a:t>quality</a:t>
            </a:r>
            <a:r>
              <a:rPr lang="fr-FR" dirty="0" smtClean="0">
                <a:effectLst/>
              </a:rPr>
              <a:t> </a:t>
            </a:r>
            <a:r>
              <a:rPr lang="fr-FR" dirty="0" err="1" smtClean="0">
                <a:effectLst/>
              </a:rPr>
              <a:t>levels</a:t>
            </a:r>
            <a:r>
              <a:rPr lang="fr-FR" dirty="0" smtClean="0">
                <a:effectLst/>
              </a:rPr>
              <a:t> </a:t>
            </a:r>
            <a:r>
              <a:rPr lang="fr-FR" dirty="0" err="1" smtClean="0">
                <a:effectLst/>
              </a:rPr>
              <a:t>from</a:t>
            </a:r>
            <a:r>
              <a:rPr lang="fr-FR" dirty="0" smtClean="0">
                <a:effectLst/>
              </a:rPr>
              <a:t> 0 to 100 </a:t>
            </a:r>
            <a:r>
              <a:rPr lang="fr-FR" dirty="0" err="1" smtClean="0">
                <a:effectLst/>
              </a:rPr>
              <a:t>where</a:t>
            </a:r>
            <a:r>
              <a:rPr lang="fr-FR" dirty="0" smtClean="0">
                <a:effectLst/>
              </a:rPr>
              <a:t> </a:t>
            </a:r>
            <a:r>
              <a:rPr lang="fr-FR" dirty="0" err="1" smtClean="0">
                <a:effectLst/>
              </a:rPr>
              <a:t>quality</a:t>
            </a:r>
            <a:r>
              <a:rPr lang="fr-FR" dirty="0" smtClean="0">
                <a:effectLst/>
              </a:rPr>
              <a:t> area </a:t>
            </a:r>
            <a:r>
              <a:rPr lang="fr-FR" dirty="0" err="1" smtClean="0">
                <a:effectLst/>
              </a:rPr>
              <a:t>from</a:t>
            </a:r>
            <a:r>
              <a:rPr lang="fr-FR" dirty="0" smtClean="0">
                <a:effectLst/>
              </a:rPr>
              <a:t> 0 to 20 </a:t>
            </a:r>
            <a:r>
              <a:rPr lang="fr-FR" dirty="0" err="1" smtClean="0">
                <a:effectLst/>
              </a:rPr>
              <a:t>refers</a:t>
            </a:r>
            <a:r>
              <a:rPr lang="fr-FR" dirty="0" smtClean="0">
                <a:effectLst/>
              </a:rPr>
              <a:t> to </a:t>
            </a:r>
            <a:r>
              <a:rPr lang="fr-FR" dirty="0" err="1" smtClean="0">
                <a:effectLst/>
              </a:rPr>
              <a:t>bad</a:t>
            </a:r>
            <a:r>
              <a:rPr lang="fr-FR" dirty="0" smtClean="0">
                <a:effectLst/>
              </a:rPr>
              <a:t> </a:t>
            </a:r>
            <a:r>
              <a:rPr lang="fr-FR" dirty="0" err="1" smtClean="0">
                <a:effectLst/>
              </a:rPr>
              <a:t>quality</a:t>
            </a:r>
            <a:r>
              <a:rPr lang="fr-FR" dirty="0" smtClean="0">
                <a:effectLst/>
              </a:rPr>
              <a:t>, …. </a:t>
            </a:r>
            <a:endParaRPr lang="fr-FR" dirty="0">
              <a:effectLst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A97C71-586F-4E19-B526-CB0A25F1B7B1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18827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err="1" smtClean="0"/>
              <a:t>We</a:t>
            </a:r>
            <a:r>
              <a:rPr lang="fr-FR" dirty="0" smtClean="0"/>
              <a:t> </a:t>
            </a:r>
            <a:r>
              <a:rPr lang="fr-FR" dirty="0" err="1" smtClean="0"/>
              <a:t>start</a:t>
            </a:r>
            <a:r>
              <a:rPr lang="fr-FR" dirty="0" smtClean="0"/>
              <a:t> </a:t>
            </a:r>
            <a:r>
              <a:rPr lang="fr-FR" dirty="0" err="1" smtClean="0"/>
              <a:t>with</a:t>
            </a:r>
            <a:r>
              <a:rPr lang="fr-FR" dirty="0" smtClean="0"/>
              <a:t> 13 </a:t>
            </a:r>
            <a:r>
              <a:rPr lang="fr-FR" dirty="0" err="1" smtClean="0"/>
              <a:t>sequences</a:t>
            </a:r>
            <a:r>
              <a:rPr lang="fr-FR" dirty="0" smtClean="0"/>
              <a:t>,</a:t>
            </a:r>
            <a:r>
              <a:rPr lang="fr-FR" baseline="0" dirty="0" smtClean="0"/>
              <a:t> </a:t>
            </a:r>
            <a:r>
              <a:rPr lang="fr-FR" baseline="0" dirty="0" err="1" smtClean="0"/>
              <a:t>then</a:t>
            </a:r>
            <a:r>
              <a:rPr lang="fr-FR" baseline="0" dirty="0" smtClean="0"/>
              <a:t> </a:t>
            </a:r>
            <a:r>
              <a:rPr lang="fr-FR" baseline="0" dirty="0" err="1" smtClean="0"/>
              <a:t>we</a:t>
            </a:r>
            <a:r>
              <a:rPr lang="fr-FR" baseline="0" dirty="0" smtClean="0"/>
              <a:t> </a:t>
            </a:r>
            <a:r>
              <a:rPr lang="fr-FR" baseline="0" dirty="0" err="1" smtClean="0"/>
              <a:t>selected</a:t>
            </a:r>
            <a:r>
              <a:rPr lang="fr-FR" baseline="0" dirty="0" smtClean="0"/>
              <a:t> 7 </a:t>
            </a:r>
            <a:r>
              <a:rPr lang="fr-FR" baseline="0" dirty="0" err="1" smtClean="0"/>
              <a:t>that</a:t>
            </a:r>
            <a:r>
              <a:rPr lang="fr-FR" baseline="0" dirty="0" smtClean="0"/>
              <a:t> are </a:t>
            </a:r>
            <a:r>
              <a:rPr lang="fr-FR" baseline="0" dirty="0" err="1" smtClean="0"/>
              <a:t>representative</a:t>
            </a:r>
            <a:r>
              <a:rPr lang="fr-FR" baseline="0" dirty="0" smtClean="0"/>
              <a:t> of </a:t>
            </a:r>
            <a:r>
              <a:rPr lang="fr-FR" baseline="0" dirty="0" err="1" smtClean="0"/>
              <a:t>natural</a:t>
            </a:r>
            <a:r>
              <a:rPr lang="fr-FR" baseline="0" dirty="0" smtClean="0"/>
              <a:t> </a:t>
            </a:r>
            <a:r>
              <a:rPr lang="fr-FR" baseline="0" dirty="0" err="1" smtClean="0"/>
              <a:t>scenes</a:t>
            </a:r>
            <a:r>
              <a:rPr lang="fr-FR" baseline="0" dirty="0" smtClean="0"/>
              <a:t>, </a:t>
            </a:r>
            <a:r>
              <a:rPr lang="fr-FR" baseline="0" dirty="0" err="1" smtClean="0"/>
              <a:t>span</a:t>
            </a:r>
            <a:r>
              <a:rPr lang="fr-FR" baseline="0" dirty="0" smtClean="0"/>
              <a:t> </a:t>
            </a:r>
            <a:r>
              <a:rPr lang="fr-FR" baseline="0" dirty="0" err="1" smtClean="0"/>
              <a:t>will</a:t>
            </a:r>
            <a:r>
              <a:rPr lang="fr-FR" baseline="0" dirty="0" smtClean="0"/>
              <a:t> </a:t>
            </a:r>
            <a:r>
              <a:rPr lang="fr-FR" baseline="0" dirty="0" smtClean="0"/>
              <a:t>the 2D </a:t>
            </a:r>
            <a:r>
              <a:rPr lang="fr-FR" baseline="0" dirty="0" err="1" smtClean="0"/>
              <a:t>spatio-temporal</a:t>
            </a:r>
            <a:r>
              <a:rPr lang="fr-FR" baseline="0" dirty="0" smtClean="0"/>
              <a:t> plane.  </a:t>
            </a:r>
            <a:r>
              <a:rPr lang="fr-FR" baseline="0" dirty="0" smtClean="0"/>
              <a:t>The </a:t>
            </a:r>
            <a:r>
              <a:rPr lang="fr-FR" baseline="0" dirty="0" err="1" smtClean="0"/>
              <a:t>video</a:t>
            </a:r>
            <a:r>
              <a:rPr lang="fr-FR" baseline="0" dirty="0" smtClean="0"/>
              <a:t> are in </a:t>
            </a:r>
            <a:r>
              <a:rPr lang="fr-FR" baseline="0" dirty="0" err="1" smtClean="0"/>
              <a:t>UHDp</a:t>
            </a:r>
            <a:r>
              <a:rPr lang="fr-FR" baseline="0" dirty="0" smtClean="0"/>
              <a:t> </a:t>
            </a:r>
            <a:r>
              <a:rPr lang="fr-FR" baseline="0" dirty="0" err="1" smtClean="0"/>
              <a:t>resolution</a:t>
            </a:r>
            <a:r>
              <a:rPr lang="fr-FR" baseline="0" dirty="0" smtClean="0"/>
              <a:t>, in </a:t>
            </a:r>
            <a:r>
              <a:rPr lang="fr-FR" baseline="0" dirty="0" err="1" smtClean="0"/>
              <a:t>different</a:t>
            </a:r>
            <a:r>
              <a:rPr lang="fr-FR" baseline="0" dirty="0" smtClean="0"/>
              <a:t> bit-</a:t>
            </a:r>
            <a:r>
              <a:rPr lang="fr-FR" baseline="0" dirty="0" err="1" smtClean="0"/>
              <a:t>depths</a:t>
            </a:r>
            <a:r>
              <a:rPr lang="fr-FR" baseline="0" dirty="0" smtClean="0"/>
              <a:t> and frame rates, of 10 second duration. The are </a:t>
            </a:r>
            <a:r>
              <a:rPr lang="fr-FR" baseline="0" dirty="0" err="1" smtClean="0"/>
              <a:t>from</a:t>
            </a:r>
            <a:r>
              <a:rPr lang="fr-FR" baseline="0" dirty="0" smtClean="0"/>
              <a:t> </a:t>
            </a:r>
            <a:r>
              <a:rPr lang="fr-FR" baseline="0" dirty="0" err="1" smtClean="0"/>
              <a:t>differnt</a:t>
            </a:r>
            <a:r>
              <a:rPr lang="fr-FR" baseline="0" dirty="0" smtClean="0"/>
              <a:t> sources </a:t>
            </a:r>
            <a:r>
              <a:rPr lang="fr-FR" baseline="0" dirty="0" err="1" smtClean="0"/>
              <a:t>some</a:t>
            </a:r>
            <a:r>
              <a:rPr lang="fr-FR" baseline="0" dirty="0" smtClean="0"/>
              <a:t> </a:t>
            </a:r>
            <a:r>
              <a:rPr lang="fr-FR" baseline="0" dirty="0" err="1" smtClean="0"/>
              <a:t>from</a:t>
            </a:r>
            <a:r>
              <a:rPr lang="fr-FR" baseline="0" dirty="0" smtClean="0"/>
              <a:t> VVC CTC and 4-Ever </a:t>
            </a:r>
            <a:r>
              <a:rPr lang="fr-FR" baseline="0" dirty="0" err="1" smtClean="0"/>
              <a:t>Franch</a:t>
            </a:r>
            <a:r>
              <a:rPr lang="fr-FR" baseline="0" dirty="0" smtClean="0"/>
              <a:t> </a:t>
            </a:r>
            <a:r>
              <a:rPr lang="fr-FR" baseline="0" dirty="0" err="1" smtClean="0"/>
              <a:t>project</a:t>
            </a:r>
            <a:r>
              <a:rPr lang="fr-FR" baseline="0" dirty="0" smtClean="0"/>
              <a:t>.   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A97C71-586F-4E19-B526-CB0A25F1B7B1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386010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 err="1" smtClean="0">
                <a:effectLst/>
              </a:rPr>
              <a:t>We</a:t>
            </a:r>
            <a:r>
              <a:rPr lang="fr-FR" dirty="0" smtClean="0">
                <a:effectLst/>
              </a:rPr>
              <a:t> use the HM-16.20 and VTM-5 as </a:t>
            </a:r>
            <a:r>
              <a:rPr lang="fr-FR" dirty="0" err="1" smtClean="0">
                <a:effectLst/>
              </a:rPr>
              <a:t>reference</a:t>
            </a:r>
            <a:r>
              <a:rPr lang="fr-FR" dirty="0" smtClean="0">
                <a:effectLst/>
              </a:rPr>
              <a:t> software for HEVC and VVC to encode the </a:t>
            </a:r>
            <a:r>
              <a:rPr lang="fr-FR" dirty="0" err="1" smtClean="0">
                <a:effectLst/>
              </a:rPr>
              <a:t>videos</a:t>
            </a:r>
            <a:r>
              <a:rPr lang="fr-FR" dirty="0" smtClean="0">
                <a:effectLst/>
              </a:rPr>
              <a:t> in </a:t>
            </a:r>
            <a:r>
              <a:rPr lang="fr-FR" dirty="0" err="1" smtClean="0">
                <a:effectLst/>
              </a:rPr>
              <a:t>Random</a:t>
            </a:r>
            <a:r>
              <a:rPr lang="fr-FR" dirty="0" smtClean="0">
                <a:effectLst/>
              </a:rPr>
              <a:t> Access </a:t>
            </a:r>
            <a:r>
              <a:rPr lang="fr-FR" dirty="0" err="1" smtClean="0">
                <a:effectLst/>
              </a:rPr>
              <a:t>coding</a:t>
            </a:r>
            <a:r>
              <a:rPr lang="fr-FR" dirty="0" smtClean="0">
                <a:effectLst/>
              </a:rPr>
              <a:t> configuration and Intra </a:t>
            </a:r>
            <a:r>
              <a:rPr lang="fr-FR" dirty="0" err="1" smtClean="0">
                <a:effectLst/>
              </a:rPr>
              <a:t>period</a:t>
            </a:r>
            <a:r>
              <a:rPr lang="fr-FR" dirty="0" smtClean="0">
                <a:effectLst/>
              </a:rPr>
              <a:t> of 1 second. </a:t>
            </a:r>
            <a:r>
              <a:rPr lang="fr-FR" dirty="0" err="1" smtClean="0">
                <a:effectLst/>
              </a:rPr>
              <a:t>We</a:t>
            </a:r>
            <a:r>
              <a:rPr lang="fr-FR" dirty="0" smtClean="0">
                <a:effectLst/>
              </a:rPr>
              <a:t> first</a:t>
            </a:r>
            <a:r>
              <a:rPr lang="fr-FR" baseline="0" dirty="0" smtClean="0">
                <a:effectLst/>
              </a:rPr>
              <a:t> </a:t>
            </a:r>
            <a:r>
              <a:rPr lang="fr-FR" baseline="0" dirty="0" err="1" smtClean="0">
                <a:effectLst/>
              </a:rPr>
              <a:t>selected</a:t>
            </a:r>
            <a:r>
              <a:rPr lang="fr-FR" baseline="0" dirty="0" smtClean="0">
                <a:effectLst/>
              </a:rPr>
              <a:t> Nice </a:t>
            </a:r>
            <a:r>
              <a:rPr lang="fr-FR" baseline="0" dirty="0" err="1" smtClean="0">
                <a:effectLst/>
              </a:rPr>
              <a:t>realistic</a:t>
            </a:r>
            <a:r>
              <a:rPr lang="fr-FR" baseline="0" dirty="0" smtClean="0">
                <a:effectLst/>
              </a:rPr>
              <a:t> range of </a:t>
            </a:r>
            <a:r>
              <a:rPr lang="fr-FR" baseline="0" dirty="0" err="1" smtClean="0">
                <a:effectLst/>
              </a:rPr>
              <a:t>bitrates</a:t>
            </a:r>
            <a:r>
              <a:rPr lang="fr-FR" baseline="0" dirty="0" smtClean="0">
                <a:effectLst/>
              </a:rPr>
              <a:t> for HD and UHD </a:t>
            </a:r>
            <a:r>
              <a:rPr lang="fr-FR" baseline="0" dirty="0" err="1" smtClean="0">
                <a:effectLst/>
              </a:rPr>
              <a:t>resolutions</a:t>
            </a:r>
            <a:r>
              <a:rPr lang="fr-FR" baseline="0" dirty="0" smtClean="0">
                <a:effectLst/>
              </a:rPr>
              <a:t>, the </a:t>
            </a:r>
            <a:r>
              <a:rPr lang="fr-FR" baseline="0" dirty="0" err="1" smtClean="0">
                <a:effectLst/>
              </a:rPr>
              <a:t>bitrates</a:t>
            </a:r>
            <a:r>
              <a:rPr lang="fr-FR" baseline="0" dirty="0" smtClean="0">
                <a:effectLst/>
              </a:rPr>
              <a:t> are </a:t>
            </a:r>
            <a:r>
              <a:rPr lang="fr-FR" baseline="0" dirty="0" err="1" smtClean="0">
                <a:effectLst/>
              </a:rPr>
              <a:t>given</a:t>
            </a:r>
            <a:r>
              <a:rPr lang="fr-FR" baseline="0" dirty="0" smtClean="0">
                <a:effectLst/>
              </a:rPr>
              <a:t> in </a:t>
            </a:r>
            <a:r>
              <a:rPr lang="fr-FR" baseline="0" dirty="0" err="1" smtClean="0">
                <a:effectLst/>
              </a:rPr>
              <a:t>this</a:t>
            </a:r>
            <a:r>
              <a:rPr lang="fr-FR" baseline="0" dirty="0" smtClean="0">
                <a:effectLst/>
              </a:rPr>
              <a:t> table </a:t>
            </a:r>
            <a:r>
              <a:rPr lang="fr-FR" baseline="0" dirty="0" err="1" smtClean="0">
                <a:effectLst/>
              </a:rPr>
              <a:t>that</a:t>
            </a:r>
            <a:r>
              <a:rPr lang="fr-FR" baseline="0" dirty="0" smtClean="0">
                <a:effectLst/>
              </a:rPr>
              <a:t> </a:t>
            </a:r>
            <a:r>
              <a:rPr lang="fr-FR" baseline="0" dirty="0" err="1" smtClean="0">
                <a:effectLst/>
              </a:rPr>
              <a:t>goes</a:t>
            </a:r>
            <a:r>
              <a:rPr lang="fr-FR" baseline="0" dirty="0" smtClean="0">
                <a:effectLst/>
              </a:rPr>
              <a:t> </a:t>
            </a:r>
            <a:r>
              <a:rPr lang="fr-FR" baseline="0" dirty="0" err="1" smtClean="0">
                <a:effectLst/>
              </a:rPr>
              <a:t>from</a:t>
            </a:r>
            <a:r>
              <a:rPr lang="fr-FR" baseline="0" dirty="0" smtClean="0">
                <a:effectLst/>
              </a:rPr>
              <a:t> 5K to 10M for HD and 1Mbps to 20bps for UHD. </a:t>
            </a:r>
            <a:r>
              <a:rPr lang="fr-FR" baseline="0" dirty="0" err="1" smtClean="0">
                <a:effectLst/>
              </a:rPr>
              <a:t>After</a:t>
            </a:r>
            <a:r>
              <a:rPr lang="fr-FR" baseline="0" dirty="0" smtClean="0">
                <a:effectLst/>
              </a:rPr>
              <a:t> an </a:t>
            </a:r>
            <a:r>
              <a:rPr lang="fr-FR" baseline="0" dirty="0" err="1" smtClean="0">
                <a:effectLst/>
              </a:rPr>
              <a:t>informal</a:t>
            </a:r>
            <a:r>
              <a:rPr lang="fr-FR" baseline="0" dirty="0" smtClean="0">
                <a:effectLst/>
              </a:rPr>
              <a:t> </a:t>
            </a:r>
            <a:r>
              <a:rPr lang="fr-FR" baseline="0" dirty="0" err="1" smtClean="0">
                <a:effectLst/>
              </a:rPr>
              <a:t>viewing</a:t>
            </a:r>
            <a:r>
              <a:rPr lang="fr-FR" baseline="0" dirty="0" smtClean="0">
                <a:effectLst/>
              </a:rPr>
              <a:t>, </a:t>
            </a:r>
            <a:r>
              <a:rPr lang="fr-FR" baseline="0" dirty="0" err="1" smtClean="0">
                <a:effectLst/>
              </a:rPr>
              <a:t>we</a:t>
            </a:r>
            <a:r>
              <a:rPr lang="fr-FR" baseline="0" dirty="0" smtClean="0">
                <a:effectLst/>
              </a:rPr>
              <a:t> select 5 </a:t>
            </a:r>
            <a:r>
              <a:rPr lang="fr-FR" baseline="0" dirty="0" err="1" smtClean="0">
                <a:effectLst/>
              </a:rPr>
              <a:t>bitrates</a:t>
            </a:r>
            <a:r>
              <a:rPr lang="fr-FR" baseline="0" dirty="0" smtClean="0">
                <a:effectLst/>
              </a:rPr>
              <a:t> </a:t>
            </a:r>
            <a:r>
              <a:rPr lang="fr-FR" baseline="0" dirty="0" err="1" smtClean="0">
                <a:effectLst/>
              </a:rPr>
              <a:t>that</a:t>
            </a:r>
            <a:r>
              <a:rPr lang="fr-FR" baseline="0" dirty="0" smtClean="0">
                <a:effectLst/>
              </a:rPr>
              <a:t> </a:t>
            </a:r>
            <a:r>
              <a:rPr lang="fr-FR" baseline="0" dirty="0" err="1" smtClean="0">
                <a:effectLst/>
              </a:rPr>
              <a:t>cover</a:t>
            </a:r>
            <a:r>
              <a:rPr lang="fr-FR" baseline="0" dirty="0" smtClean="0">
                <a:effectLst/>
              </a:rPr>
              <a:t> the </a:t>
            </a:r>
            <a:r>
              <a:rPr lang="fr-FR" baseline="0" dirty="0" err="1" smtClean="0">
                <a:effectLst/>
              </a:rPr>
              <a:t>quality</a:t>
            </a:r>
            <a:r>
              <a:rPr lang="fr-FR" baseline="0" dirty="0" smtClean="0">
                <a:effectLst/>
              </a:rPr>
              <a:t> </a:t>
            </a:r>
            <a:r>
              <a:rPr lang="fr-FR" baseline="0" dirty="0" err="1" smtClean="0">
                <a:effectLst/>
              </a:rPr>
              <a:t>scales</a:t>
            </a:r>
            <a:r>
              <a:rPr lang="fr-FR" baseline="0" dirty="0" smtClean="0">
                <a:effectLst/>
              </a:rPr>
              <a:t> </a:t>
            </a:r>
            <a:r>
              <a:rPr lang="fr-FR" baseline="0" dirty="0" err="1" smtClean="0">
                <a:effectLst/>
              </a:rPr>
              <a:t>from</a:t>
            </a:r>
            <a:r>
              <a:rPr lang="fr-FR" baseline="0" dirty="0" smtClean="0">
                <a:effectLst/>
              </a:rPr>
              <a:t> </a:t>
            </a:r>
            <a:r>
              <a:rPr lang="fr-FR" baseline="0" dirty="0" err="1" smtClean="0">
                <a:effectLst/>
              </a:rPr>
              <a:t>fair</a:t>
            </a:r>
            <a:r>
              <a:rPr lang="fr-FR" baseline="0" dirty="0" smtClean="0">
                <a:effectLst/>
              </a:rPr>
              <a:t> to Excellent.   </a:t>
            </a:r>
            <a:endParaRPr lang="fr-FR" dirty="0" smtClean="0">
              <a:effectLst/>
            </a:endParaRP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A97C71-586F-4E19-B526-CB0A25F1B7B1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214931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 err="1" smtClean="0">
                <a:effectLst/>
              </a:rPr>
              <a:t>We</a:t>
            </a:r>
            <a:r>
              <a:rPr lang="fr-FR" dirty="0" smtClean="0">
                <a:effectLst/>
              </a:rPr>
              <a:t> first </a:t>
            </a:r>
            <a:r>
              <a:rPr lang="fr-FR" dirty="0" err="1" smtClean="0">
                <a:effectLst/>
              </a:rPr>
              <a:t>performed</a:t>
            </a:r>
            <a:r>
              <a:rPr lang="fr-FR" dirty="0" smtClean="0">
                <a:effectLst/>
              </a:rPr>
              <a:t> </a:t>
            </a:r>
            <a:r>
              <a:rPr lang="fr-FR" baseline="0" dirty="0" smtClean="0">
                <a:effectLst/>
              </a:rPr>
              <a:t>an </a:t>
            </a:r>
            <a:r>
              <a:rPr lang="fr-FR" dirty="0" smtClean="0">
                <a:effectLst/>
              </a:rPr>
              <a:t>objective </a:t>
            </a:r>
            <a:r>
              <a:rPr lang="fr-FR" dirty="0" err="1" smtClean="0">
                <a:effectLst/>
              </a:rPr>
              <a:t>evaluation</a:t>
            </a:r>
            <a:r>
              <a:rPr lang="fr-FR" dirty="0" smtClean="0">
                <a:effectLst/>
              </a:rPr>
              <a:t> </a:t>
            </a:r>
            <a:r>
              <a:rPr lang="fr-FR" dirty="0" err="1" smtClean="0">
                <a:effectLst/>
              </a:rPr>
              <a:t>with</a:t>
            </a:r>
            <a:r>
              <a:rPr lang="fr-FR" dirty="0" smtClean="0">
                <a:effectLst/>
              </a:rPr>
              <a:t> </a:t>
            </a:r>
            <a:r>
              <a:rPr lang="fr-FR" dirty="0" err="1" smtClean="0">
                <a:effectLst/>
              </a:rPr>
              <a:t>three</a:t>
            </a:r>
            <a:r>
              <a:rPr lang="fr-FR" dirty="0" smtClean="0">
                <a:effectLst/>
              </a:rPr>
              <a:t> </a:t>
            </a:r>
            <a:r>
              <a:rPr lang="fr-FR" dirty="0" err="1" smtClean="0">
                <a:effectLst/>
              </a:rPr>
              <a:t>classical</a:t>
            </a:r>
            <a:r>
              <a:rPr lang="fr-FR" dirty="0" smtClean="0">
                <a:effectLst/>
              </a:rPr>
              <a:t> </a:t>
            </a:r>
            <a:r>
              <a:rPr lang="fr-FR" dirty="0" err="1" smtClean="0">
                <a:effectLst/>
              </a:rPr>
              <a:t>metrics</a:t>
            </a:r>
            <a:r>
              <a:rPr lang="fr-FR" dirty="0" smtClean="0">
                <a:effectLst/>
              </a:rPr>
              <a:t> </a:t>
            </a:r>
            <a:r>
              <a:rPr lang="fr-FR" dirty="0" err="1" smtClean="0">
                <a:effectLst/>
              </a:rPr>
              <a:t>including</a:t>
            </a:r>
            <a:r>
              <a:rPr lang="fr-FR" dirty="0" smtClean="0">
                <a:effectLst/>
              </a:rPr>
              <a:t> PSNR, MS-SSIM and VMAF and </a:t>
            </a:r>
            <a:r>
              <a:rPr lang="fr-FR" dirty="0" err="1" smtClean="0">
                <a:effectLst/>
              </a:rPr>
              <a:t>associated</a:t>
            </a:r>
            <a:r>
              <a:rPr lang="fr-FR" dirty="0" smtClean="0">
                <a:effectLst/>
              </a:rPr>
              <a:t> BD-rate.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A97C71-586F-4E19-B526-CB0A25F1B7B1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92663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 smtClean="0">
                <a:effectLst/>
              </a:rPr>
              <a:t>A </a:t>
            </a:r>
            <a:r>
              <a:rPr lang="fr-FR" dirty="0" err="1" smtClean="0">
                <a:effectLst/>
              </a:rPr>
              <a:t>review</a:t>
            </a:r>
            <a:r>
              <a:rPr lang="fr-FR" dirty="0" smtClean="0">
                <a:effectLst/>
              </a:rPr>
              <a:t> </a:t>
            </a:r>
            <a:r>
              <a:rPr lang="fr-FR" dirty="0" err="1" smtClean="0">
                <a:effectLst/>
              </a:rPr>
              <a:t>quickly</a:t>
            </a:r>
            <a:r>
              <a:rPr lang="fr-FR" dirty="0" smtClean="0">
                <a:effectLst/>
              </a:rPr>
              <a:t> the PSNR scores, </a:t>
            </a:r>
            <a:r>
              <a:rPr lang="fr-FR" dirty="0" err="1" smtClean="0">
                <a:effectLst/>
              </a:rPr>
              <a:t>this</a:t>
            </a:r>
            <a:r>
              <a:rPr lang="fr-FR" dirty="0" smtClean="0">
                <a:effectLst/>
              </a:rPr>
              <a:t> figure </a:t>
            </a:r>
            <a:r>
              <a:rPr lang="fr-FR" dirty="0" err="1" smtClean="0">
                <a:effectLst/>
              </a:rPr>
              <a:t>gives</a:t>
            </a:r>
            <a:r>
              <a:rPr lang="fr-FR" dirty="0" smtClean="0">
                <a:effectLst/>
              </a:rPr>
              <a:t> the PSNR versus the </a:t>
            </a:r>
            <a:r>
              <a:rPr lang="fr-FR" dirty="0" err="1" smtClean="0">
                <a:effectLst/>
              </a:rPr>
              <a:t>bitrate</a:t>
            </a:r>
            <a:r>
              <a:rPr lang="fr-FR" dirty="0" smtClean="0">
                <a:effectLst/>
              </a:rPr>
              <a:t> for VVC in </a:t>
            </a:r>
            <a:r>
              <a:rPr lang="fr-FR" dirty="0" err="1" smtClean="0">
                <a:effectLst/>
              </a:rPr>
              <a:t>red</a:t>
            </a:r>
            <a:r>
              <a:rPr lang="fr-FR" dirty="0" smtClean="0">
                <a:effectLst/>
              </a:rPr>
              <a:t> and HEVC in </a:t>
            </a:r>
            <a:r>
              <a:rPr lang="fr-FR" dirty="0" err="1" smtClean="0">
                <a:effectLst/>
              </a:rPr>
              <a:t>blue</a:t>
            </a:r>
            <a:r>
              <a:rPr lang="fr-FR" dirty="0" smtClean="0">
                <a:effectLst/>
              </a:rPr>
              <a:t>, </a:t>
            </a:r>
            <a:r>
              <a:rPr lang="fr-FR" dirty="0" err="1" smtClean="0">
                <a:effectLst/>
              </a:rPr>
              <a:t>dotted</a:t>
            </a:r>
            <a:r>
              <a:rPr lang="fr-FR" dirty="0" smtClean="0">
                <a:effectLst/>
              </a:rPr>
              <a:t> line </a:t>
            </a:r>
            <a:r>
              <a:rPr lang="fr-FR" dirty="0" err="1" smtClean="0">
                <a:effectLst/>
              </a:rPr>
              <a:t>refers</a:t>
            </a:r>
            <a:r>
              <a:rPr lang="fr-FR" dirty="0" smtClean="0">
                <a:effectLst/>
              </a:rPr>
              <a:t> to UHD and </a:t>
            </a:r>
            <a:r>
              <a:rPr lang="fr-FR" dirty="0" err="1" smtClean="0">
                <a:effectLst/>
              </a:rPr>
              <a:t>solid</a:t>
            </a:r>
            <a:r>
              <a:rPr lang="fr-FR" dirty="0" smtClean="0">
                <a:effectLst/>
              </a:rPr>
              <a:t> line to HD </a:t>
            </a:r>
            <a:r>
              <a:rPr lang="fr-FR" dirty="0" err="1" smtClean="0">
                <a:effectLst/>
              </a:rPr>
              <a:t>resolution</a:t>
            </a:r>
            <a:r>
              <a:rPr lang="fr-FR" dirty="0" smtClean="0">
                <a:effectLst/>
              </a:rPr>
              <a:t>. VVC </a:t>
            </a:r>
            <a:r>
              <a:rPr lang="fr-FR" dirty="0" err="1" smtClean="0">
                <a:effectLst/>
              </a:rPr>
              <a:t>offers</a:t>
            </a:r>
            <a:r>
              <a:rPr lang="fr-FR" dirty="0" smtClean="0">
                <a:effectLst/>
              </a:rPr>
              <a:t> </a:t>
            </a:r>
            <a:r>
              <a:rPr lang="fr-FR" dirty="0" err="1" smtClean="0">
                <a:effectLst/>
              </a:rPr>
              <a:t>always</a:t>
            </a:r>
            <a:r>
              <a:rPr lang="fr-FR" dirty="0" smtClean="0">
                <a:effectLst/>
              </a:rPr>
              <a:t> </a:t>
            </a:r>
            <a:r>
              <a:rPr lang="fr-FR" dirty="0" err="1" smtClean="0">
                <a:effectLst/>
              </a:rPr>
              <a:t>higher</a:t>
            </a:r>
            <a:r>
              <a:rPr lang="fr-FR" dirty="0" smtClean="0">
                <a:effectLst/>
              </a:rPr>
              <a:t> PSNR </a:t>
            </a:r>
            <a:r>
              <a:rPr lang="fr-FR" dirty="0" err="1" smtClean="0">
                <a:effectLst/>
              </a:rPr>
              <a:t>quality</a:t>
            </a:r>
            <a:r>
              <a:rPr lang="fr-FR" dirty="0" smtClean="0">
                <a:effectLst/>
              </a:rPr>
              <a:t> </a:t>
            </a:r>
            <a:r>
              <a:rPr lang="fr-FR" dirty="0" err="1" smtClean="0">
                <a:effectLst/>
              </a:rPr>
              <a:t>with</a:t>
            </a:r>
            <a:r>
              <a:rPr lang="fr-FR" dirty="0" smtClean="0">
                <a:effectLst/>
              </a:rPr>
              <a:t> -24 and -27 </a:t>
            </a:r>
            <a:r>
              <a:rPr lang="fr-FR" dirty="0" err="1" smtClean="0">
                <a:effectLst/>
              </a:rPr>
              <a:t>bitrate</a:t>
            </a:r>
            <a:r>
              <a:rPr lang="fr-FR" dirty="0" smtClean="0">
                <a:effectLst/>
              </a:rPr>
              <a:t> </a:t>
            </a:r>
            <a:r>
              <a:rPr lang="fr-FR" dirty="0" err="1" smtClean="0">
                <a:effectLst/>
              </a:rPr>
              <a:t>reduction</a:t>
            </a:r>
            <a:r>
              <a:rPr lang="fr-FR" dirty="0" smtClean="0">
                <a:effectLst/>
              </a:rPr>
              <a:t> for </a:t>
            </a:r>
            <a:r>
              <a:rPr lang="fr-FR" dirty="0" err="1" smtClean="0">
                <a:effectLst/>
              </a:rPr>
              <a:t>this</a:t>
            </a:r>
            <a:r>
              <a:rPr lang="fr-FR" dirty="0" smtClean="0">
                <a:effectLst/>
              </a:rPr>
              <a:t> </a:t>
            </a:r>
            <a:r>
              <a:rPr lang="fr-FR" dirty="0" err="1" smtClean="0">
                <a:effectLst/>
              </a:rPr>
              <a:t>sequence</a:t>
            </a:r>
            <a:r>
              <a:rPr lang="fr-FR" dirty="0" smtClean="0">
                <a:effectLst/>
              </a:rPr>
              <a:t>.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A97C71-586F-4E19-B526-CB0A25F1B7B1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456027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A97C71-586F-4E19-B526-CB0A25F1B7B1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209463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50% </a:t>
            </a:r>
            <a:r>
              <a:rPr lang="fr-FR" dirty="0" err="1" smtClean="0"/>
              <a:t>bitrate</a:t>
            </a:r>
            <a:r>
              <a:rPr lang="fr-FR" dirty="0" smtClean="0"/>
              <a:t> gain </a:t>
            </a:r>
          </a:p>
          <a:p>
            <a:r>
              <a:rPr lang="fr-FR" dirty="0" err="1" smtClean="0"/>
              <a:t>Increase</a:t>
            </a:r>
            <a:r>
              <a:rPr lang="fr-FR" dirty="0" smtClean="0"/>
              <a:t> the </a:t>
            </a:r>
            <a:r>
              <a:rPr lang="fr-FR" dirty="0" err="1" smtClean="0"/>
              <a:t>guality</a:t>
            </a:r>
            <a:r>
              <a:rPr lang="fr-FR" dirty="0" smtClean="0"/>
              <a:t> for the </a:t>
            </a:r>
            <a:r>
              <a:rPr lang="fr-FR" dirty="0" err="1" smtClean="0"/>
              <a:t>same</a:t>
            </a:r>
            <a:r>
              <a:rPr lang="fr-FR" dirty="0" smtClean="0"/>
              <a:t> </a:t>
            </a:r>
            <a:r>
              <a:rPr lang="fr-FR" dirty="0" err="1" smtClean="0"/>
              <a:t>bitrate</a:t>
            </a:r>
            <a:r>
              <a:rPr lang="fr-FR" dirty="0" smtClean="0"/>
              <a:t> </a:t>
            </a:r>
            <a:r>
              <a:rPr lang="fr-FR" dirty="0" err="1" smtClean="0"/>
              <a:t>from</a:t>
            </a:r>
            <a:r>
              <a:rPr lang="fr-FR" dirty="0" smtClean="0"/>
              <a:t> Good area to Excellent</a:t>
            </a:r>
            <a:r>
              <a:rPr lang="fr-FR" baseline="0" dirty="0" smtClean="0"/>
              <a:t> Area or </a:t>
            </a:r>
            <a:r>
              <a:rPr lang="fr-FR" baseline="0" dirty="0" err="1" smtClean="0"/>
              <a:t>from</a:t>
            </a:r>
            <a:r>
              <a:rPr lang="fr-FR" baseline="0" dirty="0" smtClean="0"/>
              <a:t> </a:t>
            </a:r>
            <a:r>
              <a:rPr lang="fr-FR" baseline="0" dirty="0" err="1" smtClean="0"/>
              <a:t>Fair</a:t>
            </a:r>
            <a:r>
              <a:rPr lang="fr-FR" baseline="0" dirty="0" smtClean="0"/>
              <a:t> area to Good Area </a:t>
            </a:r>
            <a:r>
              <a:rPr lang="fr-FR" baseline="0" dirty="0" err="1" smtClean="0"/>
              <a:t>quality</a:t>
            </a:r>
            <a:r>
              <a:rPr lang="fr-FR" baseline="0" dirty="0" smtClean="0"/>
              <a:t>. 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A97C71-586F-4E19-B526-CB0A25F1B7B1}" type="slidenum">
              <a:rPr lang="fr-FR" smtClean="0"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188241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Diapositive de titr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/>
          <p:cNvSpPr>
            <a:spLocks noGrp="1"/>
          </p:cNvSpPr>
          <p:nvPr>
            <p:ph type="title"/>
          </p:nvPr>
        </p:nvSpPr>
        <p:spPr>
          <a:xfrm>
            <a:off x="457200" y="3726160"/>
            <a:ext cx="8229600" cy="1143000"/>
          </a:xfrm>
        </p:spPr>
        <p:txBody>
          <a:bodyPr>
            <a:normAutofit/>
          </a:bodyPr>
          <a:lstStyle>
            <a:lvl1pPr>
              <a:defRPr sz="32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ZoneTexte 3"/>
          <p:cNvSpPr txBox="1"/>
          <p:nvPr userDrawn="1"/>
        </p:nvSpPr>
        <p:spPr>
          <a:xfrm>
            <a:off x="3131840" y="6381328"/>
            <a:ext cx="28803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P. Philippe, W. Hamidouche, J. Fournier, J.Y </a:t>
            </a:r>
            <a:r>
              <a:rPr kumimoji="0" lang="fr-FR" sz="11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Aubié</a:t>
            </a:r>
            <a:endParaRPr kumimoji="0" lang="fr-FR" sz="1400" b="0" i="0" u="none" strike="noStrike" kern="1200" cap="none" spc="0" normalizeH="0" baseline="0" noProof="0" dirty="0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" name="Picture 2" descr="C:\Users\djugon\Documents\Platefome de marque\Chevalvert\Logo\BCOM-20130705-LOGO-Blanc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916832"/>
            <a:ext cx="5760640" cy="1580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303413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itr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6165304"/>
            <a:ext cx="9144000" cy="70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685800" y="2060848"/>
            <a:ext cx="7772400" cy="2736304"/>
          </a:xfrm>
        </p:spPr>
        <p:txBody>
          <a:bodyPr anchor="ctr" anchorCtr="0">
            <a:normAutofit/>
          </a:bodyPr>
          <a:lstStyle>
            <a:lvl1pPr algn="ctr">
              <a:defRPr lang="fr-FR" sz="6600" b="0" dirty="0"/>
            </a:lvl1pPr>
          </a:lstStyle>
          <a:p>
            <a:r>
              <a:rPr lang="fr-FR" dirty="0"/>
              <a:t>Titre chapitre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900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26" y="240953"/>
            <a:ext cx="1330662" cy="418094"/>
          </a:xfrm>
          <a:prstGeom prst="rect">
            <a:avLst/>
          </a:prstGeom>
        </p:spPr>
      </p:pic>
      <p:sp>
        <p:nvSpPr>
          <p:cNvPr id="10" name="Espace réservé du numéro de diapositive 5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>
                <a:solidFill>
                  <a:schemeClr val="accent4"/>
                </a:solidFill>
              </a:rPr>
              <a:t>/</a:t>
            </a:r>
            <a:r>
              <a:rPr lang="fr-FR" dirty="0"/>
              <a:t> </a:t>
            </a:r>
            <a:fld id="{D3C871FE-AB39-1244-A226-F36A2AF09195}" type="slidenum">
              <a:rPr lang="fr-FR" smtClean="0">
                <a:solidFill>
                  <a:srgbClr val="FFFFFF"/>
                </a:solidFill>
              </a:rPr>
              <a:t>‹#›</a:t>
            </a:fld>
            <a:endParaRPr lang="fr-FR" dirty="0">
              <a:solidFill>
                <a:srgbClr val="FFFFFF"/>
              </a:solidFill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3131840" y="6381328"/>
            <a:ext cx="28803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Bcom" pitchFamily="50" charset="0"/>
              </a:rPr>
              <a:t>Diffusion : confidentiel</a:t>
            </a:r>
          </a:p>
        </p:txBody>
      </p:sp>
      <p:sp>
        <p:nvSpPr>
          <p:cNvPr id="12" name="Espace réservé de la date 3"/>
          <p:cNvSpPr txBox="1">
            <a:spLocks/>
          </p:cNvSpPr>
          <p:nvPr/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l" defTabSz="9144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1534B55-1377-451B-9E66-ABB0171E914B}" type="datetimeFigureOut">
              <a:rPr lang="fr-FR" smtClean="0"/>
              <a:pPr/>
              <a:t>07/07/19</a:t>
            </a:fld>
            <a:endParaRPr lang="fr-FR" dirty="0"/>
          </a:p>
        </p:txBody>
      </p:sp>
      <p:sp>
        <p:nvSpPr>
          <p:cNvPr id="13" name="Rectangle 12"/>
          <p:cNvSpPr/>
          <p:nvPr/>
        </p:nvSpPr>
        <p:spPr>
          <a:xfrm>
            <a:off x="0" y="6165304"/>
            <a:ext cx="9144000" cy="70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/>
          <p:cNvSpPr/>
          <p:nvPr/>
        </p:nvSpPr>
        <p:spPr>
          <a:xfrm>
            <a:off x="0" y="0"/>
            <a:ext cx="9144000" cy="900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5" name="Image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26" y="240953"/>
            <a:ext cx="1330662" cy="418094"/>
          </a:xfrm>
          <a:prstGeom prst="rect">
            <a:avLst/>
          </a:prstGeom>
        </p:spPr>
      </p:pic>
      <p:sp>
        <p:nvSpPr>
          <p:cNvPr id="16" name="Espace réservé du numéro de diapositive 5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>
                <a:solidFill>
                  <a:schemeClr val="accent4"/>
                </a:solidFill>
              </a:rPr>
              <a:t>/</a:t>
            </a:r>
            <a:r>
              <a:rPr lang="fr-FR" dirty="0"/>
              <a:t> </a:t>
            </a:r>
            <a:fld id="{D3C871FE-AB39-1244-A226-F36A2AF09195}" type="slidenum">
              <a:rPr lang="fr-FR" smtClean="0">
                <a:solidFill>
                  <a:srgbClr val="FFFFFF"/>
                </a:solidFill>
              </a:rPr>
              <a:t>‹#›</a:t>
            </a:fld>
            <a:endParaRPr lang="fr-FR" dirty="0">
              <a:solidFill>
                <a:srgbClr val="FFFFFF"/>
              </a:solidFill>
            </a:endParaRPr>
          </a:p>
        </p:txBody>
      </p:sp>
      <p:sp>
        <p:nvSpPr>
          <p:cNvPr id="17" name="ZoneTexte 16"/>
          <p:cNvSpPr txBox="1"/>
          <p:nvPr/>
        </p:nvSpPr>
        <p:spPr>
          <a:xfrm>
            <a:off x="3131840" y="6381328"/>
            <a:ext cx="28803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Bcom" pitchFamily="50" charset="0"/>
              </a:rPr>
              <a:t>Diffusion : confidentiel</a:t>
            </a:r>
          </a:p>
        </p:txBody>
      </p:sp>
      <p:sp>
        <p:nvSpPr>
          <p:cNvPr id="18" name="Espace réservé de la date 3"/>
          <p:cNvSpPr txBox="1">
            <a:spLocks/>
          </p:cNvSpPr>
          <p:nvPr/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l" defTabSz="9144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1534B55-1377-451B-9E66-ABB0171E914B}" type="datetimeFigureOut">
              <a:rPr lang="fr-FR" smtClean="0"/>
              <a:pPr/>
              <a:t>07/07/19</a:t>
            </a:fld>
            <a:endParaRPr lang="fr-FR" dirty="0"/>
          </a:p>
        </p:txBody>
      </p:sp>
      <p:sp>
        <p:nvSpPr>
          <p:cNvPr id="19" name="Rectangle 18"/>
          <p:cNvSpPr/>
          <p:nvPr/>
        </p:nvSpPr>
        <p:spPr>
          <a:xfrm>
            <a:off x="0" y="6165304"/>
            <a:ext cx="9144000" cy="70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Rectangle 19"/>
          <p:cNvSpPr/>
          <p:nvPr/>
        </p:nvSpPr>
        <p:spPr>
          <a:xfrm>
            <a:off x="0" y="0"/>
            <a:ext cx="9144000" cy="900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1" name="Image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26" y="240953"/>
            <a:ext cx="1330662" cy="418094"/>
          </a:xfrm>
          <a:prstGeom prst="rect">
            <a:avLst/>
          </a:prstGeom>
        </p:spPr>
      </p:pic>
      <p:sp>
        <p:nvSpPr>
          <p:cNvPr id="22" name="Espace réservé du numéro de diapositive 5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>
                <a:solidFill>
                  <a:schemeClr val="accent4"/>
                </a:solidFill>
              </a:rPr>
              <a:t>/</a:t>
            </a:r>
            <a:r>
              <a:rPr lang="fr-FR" dirty="0"/>
              <a:t> </a:t>
            </a:r>
            <a:fld id="{D3C871FE-AB39-1244-A226-F36A2AF09195}" type="slidenum">
              <a:rPr lang="fr-FR" smtClean="0">
                <a:solidFill>
                  <a:srgbClr val="FFFFFF"/>
                </a:solidFill>
              </a:rPr>
              <a:t>‹#›</a:t>
            </a:fld>
            <a:endParaRPr lang="fr-FR" dirty="0">
              <a:solidFill>
                <a:srgbClr val="FFFFFF"/>
              </a:solidFill>
            </a:endParaRPr>
          </a:p>
        </p:txBody>
      </p:sp>
      <p:sp>
        <p:nvSpPr>
          <p:cNvPr id="23" name="ZoneTexte 22"/>
          <p:cNvSpPr txBox="1"/>
          <p:nvPr/>
        </p:nvSpPr>
        <p:spPr>
          <a:xfrm>
            <a:off x="3131840" y="6381328"/>
            <a:ext cx="28803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Bcom" pitchFamily="50" charset="0"/>
              </a:rPr>
              <a:t>Diffusion : confidentiel</a:t>
            </a:r>
          </a:p>
        </p:txBody>
      </p:sp>
      <p:sp>
        <p:nvSpPr>
          <p:cNvPr id="24" name="Espace réservé de la date 3"/>
          <p:cNvSpPr txBox="1">
            <a:spLocks/>
          </p:cNvSpPr>
          <p:nvPr/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l" defTabSz="9144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1534B55-1377-451B-9E66-ABB0171E914B}" type="datetimeFigureOut">
              <a:rPr lang="fr-FR" smtClean="0"/>
              <a:pPr/>
              <a:t>07/07/19</a:t>
            </a:fld>
            <a:endParaRPr lang="fr-FR" dirty="0"/>
          </a:p>
        </p:txBody>
      </p:sp>
      <p:sp>
        <p:nvSpPr>
          <p:cNvPr id="25" name="Rectangle 24"/>
          <p:cNvSpPr/>
          <p:nvPr userDrawn="1"/>
        </p:nvSpPr>
        <p:spPr>
          <a:xfrm>
            <a:off x="0" y="6165304"/>
            <a:ext cx="9144000" cy="70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Rectangle 25"/>
          <p:cNvSpPr/>
          <p:nvPr userDrawn="1"/>
        </p:nvSpPr>
        <p:spPr>
          <a:xfrm>
            <a:off x="0" y="0"/>
            <a:ext cx="9144000" cy="900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Espace réservé du numéro de diapositive 5"/>
          <p:cNvSpPr txBox="1">
            <a:spLocks/>
          </p:cNvSpPr>
          <p:nvPr userDrawn="1"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100" dirty="0">
                <a:solidFill>
                  <a:schemeClr val="accent4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/</a:t>
            </a:r>
            <a:r>
              <a:rPr lang="fr-FR" sz="11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fld id="{D3C871FE-AB39-1244-A226-F36A2AF09195}" type="slidenum">
              <a:rPr lang="fr-FR" sz="1100" smtClean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‹#›</a:t>
            </a:fld>
            <a:endParaRPr lang="fr-FR" sz="1100" dirty="0">
              <a:solidFill>
                <a:srgbClr val="FFFFFF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9" name="ZoneTexte 28"/>
          <p:cNvSpPr txBox="1"/>
          <p:nvPr userDrawn="1"/>
        </p:nvSpPr>
        <p:spPr>
          <a:xfrm>
            <a:off x="3131840" y="6381328"/>
            <a:ext cx="28803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Diffusion : confidentiel</a:t>
            </a:r>
          </a:p>
        </p:txBody>
      </p:sp>
      <p:sp>
        <p:nvSpPr>
          <p:cNvPr id="30" name="Espace réservé de la date 3"/>
          <p:cNvSpPr txBox="1">
            <a:spLocks/>
          </p:cNvSpPr>
          <p:nvPr userDrawn="1"/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l" defTabSz="9144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1534B55-1377-451B-9E66-ABB0171E914B}" type="datetimeFigureOut">
              <a:rPr lang="fr-FR" sz="110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pPr/>
              <a:t>07/07/19</a:t>
            </a:fld>
            <a:endParaRPr lang="fr-FR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050" name="Picture 2" descr="C:\Users\djugon\Documents\Platefome de marque\Chevalvert\Logo\BCOM-20130705-LOGO-Blanc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71488"/>
            <a:ext cx="1272829" cy="34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75799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marL="342900" indent="-342900">
              <a:buClr>
                <a:schemeClr val="accent4"/>
              </a:buClr>
              <a:buSzPct val="150000"/>
              <a:buFont typeface="Bcom" pitchFamily="50" charset="0"/>
              <a:buChar char="›"/>
              <a:defRPr sz="2400"/>
            </a:lvl1pPr>
            <a:lvl2pPr marL="742950" indent="-285750">
              <a:buClr>
                <a:schemeClr val="accent4"/>
              </a:buClr>
              <a:buSzPct val="150000"/>
              <a:buFont typeface="Bcom" pitchFamily="50" charset="0"/>
              <a:buChar char="•"/>
              <a:defRPr sz="2000"/>
            </a:lvl2pPr>
            <a:lvl3pPr marL="1143000" indent="-228600">
              <a:buClr>
                <a:schemeClr val="accent4"/>
              </a:buClr>
              <a:buSzPct val="150000"/>
              <a:buFont typeface="Bcom" pitchFamily="50" charset="0"/>
              <a:buChar char="-"/>
              <a:defRPr sz="1800"/>
            </a:lvl3pPr>
          </a:lstStyle>
          <a:p>
            <a:pPr lvl="0"/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6165304"/>
            <a:ext cx="9144000" cy="70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space réservé de la date 3"/>
          <p:cNvSpPr txBox="1">
            <a:spLocks/>
          </p:cNvSpPr>
          <p:nvPr/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l" defTabSz="9144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1534B55-1377-451B-9E66-ABB0171E914B}" type="datetimeFigureOut">
              <a:rPr lang="fr-FR" smtClean="0"/>
              <a:pPr/>
              <a:t>07/07/19</a:t>
            </a:fld>
            <a:endParaRPr lang="fr-FR" dirty="0"/>
          </a:p>
        </p:txBody>
      </p:sp>
      <p:sp>
        <p:nvSpPr>
          <p:cNvPr id="10" name="Espace réservé du numéro de diapositive 5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>
                <a:solidFill>
                  <a:schemeClr val="accent4"/>
                </a:solidFill>
              </a:rPr>
              <a:t>/</a:t>
            </a:r>
            <a:r>
              <a:rPr lang="fr-FR" dirty="0"/>
              <a:t> </a:t>
            </a:r>
            <a:fld id="{FC3493DE-FD72-5F43-969C-97296133AA89}" type="slidenum">
              <a:rPr lang="fr-FR" smtClean="0">
                <a:solidFill>
                  <a:schemeClr val="bg1"/>
                </a:solidFill>
              </a:rPr>
              <a:t>‹#›</a:t>
            </a:fld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9144000" cy="900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483768" y="202630"/>
            <a:ext cx="6203032" cy="490066"/>
          </a:xfrm>
        </p:spPr>
        <p:txBody>
          <a:bodyPr>
            <a:normAutofit/>
          </a:bodyPr>
          <a:lstStyle>
            <a:lvl1pPr algn="r">
              <a:defRPr sz="20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ZoneTexte 3"/>
          <p:cNvSpPr txBox="1"/>
          <p:nvPr/>
        </p:nvSpPr>
        <p:spPr>
          <a:xfrm>
            <a:off x="3131840" y="6381328"/>
            <a:ext cx="28803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Bcom" pitchFamily="50" charset="0"/>
              </a:rPr>
              <a:t>Diffusion : confidentiel</a:t>
            </a:r>
          </a:p>
        </p:txBody>
      </p:sp>
      <p:sp>
        <p:nvSpPr>
          <p:cNvPr id="13" name="Rectangle 12"/>
          <p:cNvSpPr/>
          <p:nvPr/>
        </p:nvSpPr>
        <p:spPr>
          <a:xfrm>
            <a:off x="0" y="6165304"/>
            <a:ext cx="9144000" cy="70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Espace réservé de la date 3"/>
          <p:cNvSpPr txBox="1">
            <a:spLocks/>
          </p:cNvSpPr>
          <p:nvPr/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l" defTabSz="9144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1534B55-1377-451B-9E66-ABB0171E914B}" type="datetimeFigureOut">
              <a:rPr lang="fr-FR" smtClean="0"/>
              <a:pPr/>
              <a:t>07/07/19</a:t>
            </a:fld>
            <a:endParaRPr lang="fr-FR" dirty="0"/>
          </a:p>
        </p:txBody>
      </p:sp>
      <p:sp>
        <p:nvSpPr>
          <p:cNvPr id="15" name="Espace réservé du numéro de diapositive 5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>
                <a:solidFill>
                  <a:schemeClr val="accent4"/>
                </a:solidFill>
              </a:rPr>
              <a:t>/</a:t>
            </a:r>
            <a:r>
              <a:rPr lang="fr-FR" dirty="0"/>
              <a:t> </a:t>
            </a:r>
            <a:fld id="{FC3493DE-FD72-5F43-969C-97296133AA89}" type="slidenum">
              <a:rPr lang="fr-FR" smtClean="0">
                <a:solidFill>
                  <a:schemeClr val="bg1"/>
                </a:solidFill>
              </a:rPr>
              <a:t>‹#›</a:t>
            </a:fld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18" name="ZoneTexte 17"/>
          <p:cNvSpPr txBox="1"/>
          <p:nvPr/>
        </p:nvSpPr>
        <p:spPr>
          <a:xfrm>
            <a:off x="3131840" y="6381328"/>
            <a:ext cx="28803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Bcom" pitchFamily="50" charset="0"/>
              </a:rPr>
              <a:t>Diffusion : confidentiel</a:t>
            </a:r>
          </a:p>
        </p:txBody>
      </p:sp>
      <p:sp>
        <p:nvSpPr>
          <p:cNvPr id="19" name="Rectangle 18"/>
          <p:cNvSpPr/>
          <p:nvPr/>
        </p:nvSpPr>
        <p:spPr>
          <a:xfrm>
            <a:off x="0" y="6165304"/>
            <a:ext cx="9144000" cy="70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Espace réservé de la date 3"/>
          <p:cNvSpPr txBox="1">
            <a:spLocks/>
          </p:cNvSpPr>
          <p:nvPr/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l" defTabSz="9144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1534B55-1377-451B-9E66-ABB0171E914B}" type="datetimeFigureOut">
              <a:rPr lang="fr-FR" smtClean="0"/>
              <a:pPr/>
              <a:t>07/07/19</a:t>
            </a:fld>
            <a:endParaRPr lang="fr-FR" dirty="0"/>
          </a:p>
        </p:txBody>
      </p:sp>
      <p:sp>
        <p:nvSpPr>
          <p:cNvPr id="21" name="Espace réservé du numéro de diapositive 5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>
                <a:solidFill>
                  <a:schemeClr val="accent4"/>
                </a:solidFill>
              </a:rPr>
              <a:t>/</a:t>
            </a:r>
            <a:r>
              <a:rPr lang="fr-FR" dirty="0"/>
              <a:t> </a:t>
            </a:r>
            <a:fld id="{FC3493DE-FD72-5F43-969C-97296133AA89}" type="slidenum">
              <a:rPr lang="fr-FR" smtClean="0">
                <a:solidFill>
                  <a:schemeClr val="bg1"/>
                </a:solidFill>
              </a:rPr>
              <a:t>‹#›</a:t>
            </a:fld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24" name="ZoneTexte 23"/>
          <p:cNvSpPr txBox="1"/>
          <p:nvPr/>
        </p:nvSpPr>
        <p:spPr>
          <a:xfrm>
            <a:off x="3131840" y="6381328"/>
            <a:ext cx="28803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Bcom" pitchFamily="50" charset="0"/>
              </a:rPr>
              <a:t>Diffusion : confidentiel</a:t>
            </a:r>
          </a:p>
        </p:txBody>
      </p:sp>
      <p:sp>
        <p:nvSpPr>
          <p:cNvPr id="25" name="Rectangle 24"/>
          <p:cNvSpPr/>
          <p:nvPr userDrawn="1"/>
        </p:nvSpPr>
        <p:spPr>
          <a:xfrm>
            <a:off x="0" y="6165304"/>
            <a:ext cx="9144000" cy="70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Espace réservé de la date 3"/>
          <p:cNvSpPr txBox="1">
            <a:spLocks/>
          </p:cNvSpPr>
          <p:nvPr userDrawn="1"/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l" defTabSz="9144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1534B55-1377-451B-9E66-ABB0171E914B}" type="datetimeFigureOut">
              <a:rPr lang="fr-FR" sz="105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pPr/>
              <a:t>07/07/19</a:t>
            </a:fld>
            <a:endParaRPr lang="fr-FR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7" name="Espace réservé du numéro de diapositive 5"/>
          <p:cNvSpPr txBox="1">
            <a:spLocks/>
          </p:cNvSpPr>
          <p:nvPr userDrawn="1"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100" dirty="0">
                <a:solidFill>
                  <a:schemeClr val="accent4"/>
                </a:solidFill>
              </a:rPr>
              <a:t>/</a:t>
            </a:r>
            <a:r>
              <a:rPr lang="fr-FR" sz="1100" dirty="0"/>
              <a:t> </a:t>
            </a:r>
            <a:fld id="{FC3493DE-FD72-5F43-969C-97296133AA89}" type="slidenum">
              <a:rPr lang="fr-FR" sz="1100" smtClean="0">
                <a:solidFill>
                  <a:schemeClr val="bg1"/>
                </a:solidFill>
              </a:rPr>
              <a:t>‹#›</a:t>
            </a:fld>
            <a:endParaRPr lang="fr-FR" sz="1100" dirty="0">
              <a:solidFill>
                <a:schemeClr val="bg1"/>
              </a:solidFill>
            </a:endParaRPr>
          </a:p>
        </p:txBody>
      </p:sp>
      <p:sp>
        <p:nvSpPr>
          <p:cNvPr id="30" name="ZoneTexte 29"/>
          <p:cNvSpPr txBox="1"/>
          <p:nvPr userDrawn="1"/>
        </p:nvSpPr>
        <p:spPr>
          <a:xfrm>
            <a:off x="3131840" y="6381328"/>
            <a:ext cx="28803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Diffusion : confidentiel</a:t>
            </a:r>
          </a:p>
        </p:txBody>
      </p:sp>
      <p:pic>
        <p:nvPicPr>
          <p:cNvPr id="28" name="Picture 2" descr="C:\Users\djugon\Documents\Platefome de marque\Chevalvert\Logo\BCOM-20130705-LOGO-Blanc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71488"/>
            <a:ext cx="1272829" cy="34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20013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apo de fi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oneTexte 8"/>
          <p:cNvSpPr txBox="1"/>
          <p:nvPr userDrawn="1"/>
        </p:nvSpPr>
        <p:spPr>
          <a:xfrm>
            <a:off x="3131840" y="6381328"/>
            <a:ext cx="28803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www.b-com.com</a:t>
            </a:r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0" name="ZoneTexte 9"/>
          <p:cNvSpPr txBox="1"/>
          <p:nvPr userDrawn="1"/>
        </p:nvSpPr>
        <p:spPr>
          <a:xfrm>
            <a:off x="180000" y="2350800"/>
            <a:ext cx="87129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Merci / </a:t>
            </a:r>
            <a:r>
              <a:rPr lang="fr-FR" sz="60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Thanks</a:t>
            </a:r>
            <a:endParaRPr lang="fr-FR" sz="60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37680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6B68560E-EE8D-4354-85B8-08729F7AE1F2}" type="datetime1">
              <a:rPr lang="fr-FR" smtClean="0"/>
              <a:pPr/>
              <a:t>07/07/19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401754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000" b="1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8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3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4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5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6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7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9.e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0.e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1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2.e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3.e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4.em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5.em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6.em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7.em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8.em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9.em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0.em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1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2.em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3.emf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4.emf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6" Type="http://schemas.openxmlformats.org/officeDocument/2006/relationships/image" Target="../media/image8.png"/><Relationship Id="rId7" Type="http://schemas.openxmlformats.org/officeDocument/2006/relationships/image" Target="../media/image9.png"/><Relationship Id="rId8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1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3000" b="0" dirty="0">
                <a:solidFill>
                  <a:schemeClr val="accent4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/</a:t>
            </a:r>
            <a:r>
              <a:rPr lang="fr-FR" sz="3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JVET-O0451</a:t>
            </a:r>
            <a:br>
              <a:rPr lang="fr-FR" sz="3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fr-FR" sz="3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Subjective </a:t>
            </a:r>
            <a:r>
              <a:rPr lang="fr-FR" sz="3000" b="1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Comparison</a:t>
            </a:r>
            <a:r>
              <a:rPr lang="fr-FR" sz="30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of VVC and HEVC</a:t>
            </a:r>
            <a:r>
              <a:rPr lang="fr-FR" sz="3000" b="0" dirty="0" smtClean="0">
                <a:solidFill>
                  <a:schemeClr val="accent4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/</a:t>
            </a:r>
            <a:endParaRPr lang="fr-FR" sz="3000" b="0" dirty="0">
              <a:solidFill>
                <a:schemeClr val="accent4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4294967295"/>
          </p:nvPr>
        </p:nvSpPr>
        <p:spPr>
          <a:xfrm>
            <a:off x="0" y="6492875"/>
            <a:ext cx="2133600" cy="365125"/>
          </a:xfrm>
        </p:spPr>
        <p:txBody>
          <a:bodyPr/>
          <a:lstStyle/>
          <a:p>
            <a:fld id="{6DFA7BD8-0FCB-47C4-9CB2-5B3B6A00CD06}" type="datetime1">
              <a:rPr lang="fr-FR" smtClean="0"/>
              <a:t>07/07/19</a:t>
            </a:fld>
            <a:endParaRPr lang="fr-FR" dirty="0"/>
          </a:p>
        </p:txBody>
      </p:sp>
      <p:sp>
        <p:nvSpPr>
          <p:cNvPr id="2" name="ZoneTexte 1"/>
          <p:cNvSpPr txBox="1"/>
          <p:nvPr/>
        </p:nvSpPr>
        <p:spPr>
          <a:xfrm>
            <a:off x="0" y="0"/>
            <a:ext cx="5621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15th </a:t>
            </a:r>
            <a:r>
              <a:rPr lang="en-US" dirty="0" smtClean="0"/>
              <a:t>JVET Meeting</a:t>
            </a:r>
            <a:r>
              <a:rPr lang="en-US" dirty="0"/>
              <a:t>: </a:t>
            </a:r>
            <a:r>
              <a:rPr lang="en-CA" dirty="0"/>
              <a:t>Gothenburg, SE, 3–12 July 2019</a:t>
            </a:r>
            <a:r>
              <a:rPr lang="fr-FR" dirty="0"/>
              <a:t> </a:t>
            </a:r>
          </a:p>
        </p:txBody>
      </p:sp>
      <p:sp>
        <p:nvSpPr>
          <p:cNvPr id="3" name="ZoneTexte 2"/>
          <p:cNvSpPr txBox="1"/>
          <p:nvPr/>
        </p:nvSpPr>
        <p:spPr>
          <a:xfrm>
            <a:off x="4295681" y="6758041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773044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xmlns="" id="{E32FF64A-09FF-0341-9005-539E3B1D1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CrowdRun</a:t>
            </a:r>
            <a:r>
              <a:rPr lang="fr-FR" dirty="0"/>
              <a:t> (PSNR)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xmlns="" id="{BB946D5E-AE55-6143-9090-33C0D1A9FF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1104900"/>
            <a:ext cx="670560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52541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xmlns="" id="{E32FF64A-09FF-0341-9005-539E3B1D1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DaylightRoad</a:t>
            </a:r>
            <a:r>
              <a:rPr lang="fr-FR" dirty="0"/>
              <a:t> (PSNR)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xmlns="" id="{95658325-2C4C-1041-95C6-C3B5ECC397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1104900"/>
            <a:ext cx="670560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692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xmlns="" id="{E32FF64A-09FF-0341-9005-539E3B1D1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Drums2 (PSNR)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xmlns="" id="{4F411BB2-18F5-8049-8B6D-77B65D7CB6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1104900"/>
            <a:ext cx="670560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4077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xmlns="" id="{E32FF64A-09FF-0341-9005-539E3B1D1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HorseJumping</a:t>
            </a:r>
            <a:r>
              <a:rPr lang="fr-FR" dirty="0"/>
              <a:t> (PSNR)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xmlns="" id="{EB644E69-BA5E-DB4C-B5AA-E4D7CF60D4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1104900"/>
            <a:ext cx="670560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73646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xmlns="" id="{E32FF64A-09FF-0341-9005-539E3B1D1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Sedof</a:t>
            </a:r>
            <a:r>
              <a:rPr lang="fr-FR" dirty="0"/>
              <a:t> (PSNR)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xmlns="" id="{20BFABE9-3A68-E742-894B-24A4B3DBFD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1104900"/>
            <a:ext cx="670560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65072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xmlns="" id="{E32FF64A-09FF-0341-9005-539E3B1D1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BD-Rate Performance</a:t>
            </a:r>
            <a:endParaRPr lang="fr-FR" dirty="0"/>
          </a:p>
        </p:txBody>
      </p:sp>
      <p:graphicFrame>
        <p:nvGraphicFramePr>
          <p:cNvPr id="2" name="Tableau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413439"/>
              </p:ext>
            </p:extLst>
          </p:nvPr>
        </p:nvGraphicFramePr>
        <p:xfrm>
          <a:off x="1428328" y="2708920"/>
          <a:ext cx="6096000" cy="1112520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r>
                        <a:rPr lang="fr-FR" dirty="0" err="1" smtClean="0"/>
                        <a:t>Resolution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BD-rate (PSNR)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/>
                        <a:t>BD-rate (VMAF)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 smtClean="0"/>
                        <a:t>HD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-31.24%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-35.18%</a:t>
                      </a:r>
                      <a:endParaRPr lang="fr-F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 smtClean="0"/>
                        <a:t>UHD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-34.42%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-40.44%</a:t>
                      </a:r>
                      <a:endParaRPr lang="fr-FR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39367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xmlns="" id="{920A4A97-92E6-764C-9436-8FC0D7A00C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1052736"/>
            <a:ext cx="8640960" cy="1728192"/>
          </a:xfrm>
        </p:spPr>
        <p:txBody>
          <a:bodyPr>
            <a:normAutofit fontScale="85000" lnSpcReduction="10000"/>
          </a:bodyPr>
          <a:lstStyle/>
          <a:p>
            <a:r>
              <a:rPr lang="fr-FR" dirty="0" err="1"/>
              <a:t>Organised</a:t>
            </a:r>
            <a:r>
              <a:rPr lang="fr-FR" dirty="0"/>
              <a:t> </a:t>
            </a:r>
            <a:r>
              <a:rPr lang="fr-FR" dirty="0" err="1"/>
              <a:t>at</a:t>
            </a:r>
            <a:r>
              <a:rPr lang="fr-FR" dirty="0"/>
              <a:t> </a:t>
            </a:r>
            <a:r>
              <a:rPr lang="fr-FR" dirty="0" smtClean="0"/>
              <a:t>INSA Rennes</a:t>
            </a:r>
            <a:endParaRPr lang="fr-FR" dirty="0"/>
          </a:p>
          <a:p>
            <a:pPr lvl="1"/>
            <a:r>
              <a:rPr lang="fr-FR" dirty="0" err="1" smtClean="0"/>
              <a:t>Controlled</a:t>
            </a:r>
            <a:r>
              <a:rPr lang="fr-FR" dirty="0" smtClean="0"/>
              <a:t> </a:t>
            </a:r>
            <a:r>
              <a:rPr lang="fr-FR" dirty="0" err="1"/>
              <a:t>environment</a:t>
            </a:r>
            <a:r>
              <a:rPr lang="fr-FR" dirty="0"/>
              <a:t> PAVIM </a:t>
            </a:r>
            <a:r>
              <a:rPr lang="fr-FR" dirty="0" err="1"/>
              <a:t>Lab</a:t>
            </a:r>
            <a:r>
              <a:rPr lang="fr-FR" dirty="0"/>
              <a:t> IUT-R BT.500-13 Rec.</a:t>
            </a:r>
          </a:p>
          <a:p>
            <a:pPr lvl="1"/>
            <a:r>
              <a:rPr lang="fr-FR" dirty="0" smtClean="0"/>
              <a:t>Loewe </a:t>
            </a:r>
            <a:r>
              <a:rPr lang="fr-FR" dirty="0"/>
              <a:t>4K OLED display (Loewe </a:t>
            </a:r>
            <a:r>
              <a:rPr lang="fr-FR" dirty="0" err="1"/>
              <a:t>Bild</a:t>
            </a:r>
            <a:r>
              <a:rPr lang="fr-FR" dirty="0"/>
              <a:t> 7.55</a:t>
            </a:r>
            <a:r>
              <a:rPr lang="fr-FR" dirty="0" smtClean="0"/>
              <a:t>) </a:t>
            </a:r>
            <a:r>
              <a:rPr lang="mr-IN" dirty="0" smtClean="0"/>
              <a:t>–</a:t>
            </a:r>
            <a:r>
              <a:rPr lang="fr-FR" dirty="0" smtClean="0"/>
              <a:t> 55 </a:t>
            </a:r>
            <a:r>
              <a:rPr lang="fr-FR" dirty="0" err="1" smtClean="0"/>
              <a:t>inches</a:t>
            </a:r>
            <a:endParaRPr lang="fr-FR" dirty="0" smtClean="0"/>
          </a:p>
          <a:p>
            <a:pPr lvl="1"/>
            <a:r>
              <a:rPr lang="fr-FR" dirty="0" smtClean="0"/>
              <a:t>5 </a:t>
            </a:r>
            <a:r>
              <a:rPr lang="fr-FR" dirty="0" err="1" smtClean="0"/>
              <a:t>bitrates</a:t>
            </a:r>
            <a:r>
              <a:rPr lang="fr-FR" dirty="0" smtClean="0"/>
              <a:t> x 7 </a:t>
            </a:r>
            <a:r>
              <a:rPr lang="fr-FR" dirty="0" err="1" smtClean="0"/>
              <a:t>sequences</a:t>
            </a:r>
            <a:r>
              <a:rPr lang="fr-FR" dirty="0" smtClean="0"/>
              <a:t> x 2 </a:t>
            </a:r>
            <a:r>
              <a:rPr lang="fr-FR" dirty="0" err="1" smtClean="0"/>
              <a:t>res</a:t>
            </a:r>
            <a:r>
              <a:rPr lang="fr-FR" dirty="0" smtClean="0"/>
              <a:t>. x 2 codecs </a:t>
            </a:r>
            <a:r>
              <a:rPr lang="fr-FR" dirty="0"/>
              <a:t>+ 2 </a:t>
            </a:r>
            <a:r>
              <a:rPr lang="fr-FR" dirty="0" err="1" smtClean="0"/>
              <a:t>ref</a:t>
            </a:r>
            <a:r>
              <a:rPr lang="fr-FR" dirty="0" smtClean="0"/>
              <a:t>. x 7 x 2 </a:t>
            </a:r>
            <a:r>
              <a:rPr lang="fr-FR" dirty="0" err="1" smtClean="0"/>
              <a:t>res</a:t>
            </a:r>
            <a:r>
              <a:rPr lang="fr-FR" dirty="0" smtClean="0"/>
              <a:t>.= 168</a:t>
            </a:r>
          </a:p>
          <a:p>
            <a:pPr lvl="1"/>
            <a:r>
              <a:rPr lang="fr-FR" dirty="0" smtClean="0"/>
              <a:t>4 sessions of 20 minutes : 2 sessions HD &amp; 2 sessions UHD</a:t>
            </a:r>
            <a:endParaRPr lang="fr-FR" dirty="0"/>
          </a:p>
          <a:p>
            <a:pPr lvl="1"/>
            <a:endParaRPr lang="fr-FR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xmlns="" id="{AB38FC5B-2BD4-334A-B73B-54868CC579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Subjective test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xmlns="" id="{B21FE11F-2213-794E-A347-0359498DF1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672" y="2685226"/>
            <a:ext cx="6192687" cy="3480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75930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xmlns="" id="{01B6D2DE-47FC-D443-8E1D-6DAC73A085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4525963"/>
          </a:xfrm>
        </p:spPr>
        <p:txBody>
          <a:bodyPr/>
          <a:lstStyle/>
          <a:p>
            <a:r>
              <a:rPr lang="fr-FR" dirty="0"/>
              <a:t>23 </a:t>
            </a:r>
            <a:r>
              <a:rPr lang="fr-FR" dirty="0" err="1"/>
              <a:t>subjects</a:t>
            </a:r>
            <a:r>
              <a:rPr lang="fr-FR" dirty="0"/>
              <a:t>, </a:t>
            </a:r>
          </a:p>
          <a:p>
            <a:r>
              <a:rPr lang="fr-FR" dirty="0"/>
              <a:t>17 </a:t>
            </a:r>
            <a:r>
              <a:rPr lang="fr-FR" dirty="0" err="1"/>
              <a:t>retained</a:t>
            </a:r>
            <a:r>
              <a:rPr lang="fr-FR" dirty="0"/>
              <a:t> for </a:t>
            </a:r>
            <a:r>
              <a:rPr lang="fr-FR" dirty="0" err="1"/>
              <a:t>statistical</a:t>
            </a:r>
            <a:r>
              <a:rPr lang="fr-FR" dirty="0"/>
              <a:t> </a:t>
            </a:r>
            <a:r>
              <a:rPr lang="fr-FR" dirty="0" err="1"/>
              <a:t>analysis</a:t>
            </a:r>
            <a:endParaRPr lang="fr-FR" dirty="0"/>
          </a:p>
          <a:p>
            <a:pPr lvl="1"/>
            <a:r>
              <a:rPr lang="fr-FR" dirty="0" err="1"/>
              <a:t>after</a:t>
            </a:r>
            <a:r>
              <a:rPr lang="fr-FR" dirty="0"/>
              <a:t> post-screening </a:t>
            </a:r>
            <a:r>
              <a:rPr lang="fr-FR" dirty="0" err="1"/>
              <a:t>based</a:t>
            </a:r>
            <a:r>
              <a:rPr lang="fr-FR" dirty="0"/>
              <a:t> on Pearson / Spearman </a:t>
            </a:r>
            <a:r>
              <a:rPr lang="fr-FR" dirty="0" err="1"/>
              <a:t>correlations</a:t>
            </a:r>
            <a:endParaRPr lang="fr-FR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xmlns="" id="{7F77A31A-48C4-1340-B572-2FD4DF2CF0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Subjective Test HD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xmlns="" id="{977B7A87-022B-1A4A-9920-CEF632E68884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2123728" y="2780928"/>
            <a:ext cx="5256584" cy="3246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2138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xmlns="" id="{2B6C080F-114A-E64A-BADA-8085138598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HD </a:t>
            </a:r>
            <a:r>
              <a:rPr lang="fr-FR" dirty="0" err="1"/>
              <a:t>AerialCrowd</a:t>
            </a:r>
            <a:endParaRPr lang="fr-FR" dirty="0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xmlns="" id="{9DC7EC9E-796E-2140-B52F-F39CA741A5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0800" y="1279872"/>
            <a:ext cx="6502400" cy="4597400"/>
          </a:xfrm>
          <a:prstGeom prst="rect">
            <a:avLst/>
          </a:prstGeom>
        </p:spPr>
      </p:pic>
      <p:sp>
        <p:nvSpPr>
          <p:cNvPr id="4" name="ZoneTexte 3"/>
          <p:cNvSpPr txBox="1"/>
          <p:nvPr/>
        </p:nvSpPr>
        <p:spPr>
          <a:xfrm>
            <a:off x="-31121" y="908720"/>
            <a:ext cx="25188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smtClean="0"/>
              <a:t>BD-Rate (MOS): </a:t>
            </a:r>
            <a:r>
              <a:rPr lang="fr-FR" dirty="0" smtClean="0">
                <a:solidFill>
                  <a:srgbClr val="FF0000"/>
                </a:solidFill>
              </a:rPr>
              <a:t>-32%</a:t>
            </a:r>
            <a:endParaRPr lang="fr-FR" dirty="0">
              <a:solidFill>
                <a:srgbClr val="FF0000"/>
              </a:solidFill>
            </a:endParaRPr>
          </a:p>
        </p:txBody>
      </p:sp>
      <p:cxnSp>
        <p:nvCxnSpPr>
          <p:cNvPr id="5" name="Connecteur droit avec flèche 4"/>
          <p:cNvCxnSpPr/>
          <p:nvPr/>
        </p:nvCxnSpPr>
        <p:spPr>
          <a:xfrm flipH="1">
            <a:off x="3635896" y="3789040"/>
            <a:ext cx="504056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ZoneTexte 5"/>
          <p:cNvSpPr txBox="1"/>
          <p:nvPr/>
        </p:nvSpPr>
        <p:spPr>
          <a:xfrm>
            <a:off x="4172444" y="3635732"/>
            <a:ext cx="1839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 smtClean="0">
                <a:solidFill>
                  <a:srgbClr val="FF6600"/>
                </a:solidFill>
              </a:rPr>
              <a:t>Fair</a:t>
            </a:r>
            <a:r>
              <a:rPr lang="fr-FR" dirty="0" smtClean="0">
                <a:solidFill>
                  <a:srgbClr val="FF6600"/>
                </a:solidFill>
              </a:rPr>
              <a:t> </a:t>
            </a:r>
            <a:r>
              <a:rPr lang="fr-FR" dirty="0" err="1" smtClean="0">
                <a:solidFill>
                  <a:srgbClr val="FF6600"/>
                </a:solidFill>
              </a:rPr>
              <a:t>quality</a:t>
            </a:r>
            <a:r>
              <a:rPr lang="fr-FR" dirty="0" smtClean="0">
                <a:solidFill>
                  <a:srgbClr val="FF6600"/>
                </a:solidFill>
              </a:rPr>
              <a:t> area</a:t>
            </a:r>
            <a:endParaRPr lang="fr-FR" dirty="0">
              <a:solidFill>
                <a:srgbClr val="FF6600"/>
              </a:solidFill>
            </a:endParaRPr>
          </a:p>
        </p:txBody>
      </p:sp>
      <p:cxnSp>
        <p:nvCxnSpPr>
          <p:cNvPr id="7" name="Connecteur droit avec flèche 6"/>
          <p:cNvCxnSpPr/>
          <p:nvPr/>
        </p:nvCxnSpPr>
        <p:spPr>
          <a:xfrm>
            <a:off x="3596380" y="2996952"/>
            <a:ext cx="0" cy="36004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ZoneTexte 7"/>
          <p:cNvSpPr txBox="1"/>
          <p:nvPr/>
        </p:nvSpPr>
        <p:spPr>
          <a:xfrm>
            <a:off x="2637141" y="2492896"/>
            <a:ext cx="2006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rgbClr val="008000"/>
                </a:solidFill>
              </a:rPr>
              <a:t>Good </a:t>
            </a:r>
            <a:r>
              <a:rPr lang="fr-FR" dirty="0" err="1" smtClean="0">
                <a:solidFill>
                  <a:srgbClr val="008000"/>
                </a:solidFill>
              </a:rPr>
              <a:t>quality</a:t>
            </a:r>
            <a:r>
              <a:rPr lang="fr-FR" dirty="0" smtClean="0">
                <a:solidFill>
                  <a:srgbClr val="008000"/>
                </a:solidFill>
              </a:rPr>
              <a:t> area</a:t>
            </a:r>
            <a:endParaRPr lang="fr-FR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47628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xmlns="" id="{2B6C080F-114A-E64A-BADA-8085138598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HD </a:t>
            </a:r>
            <a:r>
              <a:rPr lang="fr-FR" dirty="0" err="1"/>
              <a:t>CatRobot</a:t>
            </a:r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xmlns="" id="{5FDE5550-9D30-214C-B16C-FDBA1132AE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0800" y="1279872"/>
            <a:ext cx="6502400" cy="4597400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-31121" y="908720"/>
            <a:ext cx="25188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smtClean="0"/>
              <a:t>BD-Rate</a:t>
            </a:r>
            <a:r>
              <a:rPr lang="fr-FR" b="1" dirty="0"/>
              <a:t> (MOS)</a:t>
            </a:r>
            <a:r>
              <a:rPr lang="fr-FR" b="1" dirty="0" smtClean="0"/>
              <a:t>: </a:t>
            </a:r>
            <a:r>
              <a:rPr lang="fr-FR" dirty="0" smtClean="0">
                <a:solidFill>
                  <a:srgbClr val="FF0000"/>
                </a:solidFill>
              </a:rPr>
              <a:t>-48%</a:t>
            </a:r>
            <a:endParaRPr lang="fr-FR" dirty="0">
              <a:solidFill>
                <a:srgbClr val="FF0000"/>
              </a:solidFill>
            </a:endParaRPr>
          </a:p>
        </p:txBody>
      </p:sp>
      <p:cxnSp>
        <p:nvCxnSpPr>
          <p:cNvPr id="6" name="Connecteur droit 5"/>
          <p:cNvCxnSpPr/>
          <p:nvPr/>
        </p:nvCxnSpPr>
        <p:spPr>
          <a:xfrm flipV="1">
            <a:off x="3779912" y="2348880"/>
            <a:ext cx="0" cy="57606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Connecteur droit 6"/>
          <p:cNvCxnSpPr/>
          <p:nvPr/>
        </p:nvCxnSpPr>
        <p:spPr>
          <a:xfrm flipV="1">
            <a:off x="5436096" y="2348880"/>
            <a:ext cx="0" cy="64807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avec flèche 7"/>
          <p:cNvCxnSpPr/>
          <p:nvPr/>
        </p:nvCxnSpPr>
        <p:spPr>
          <a:xfrm>
            <a:off x="3779912" y="2492896"/>
            <a:ext cx="1656184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ZoneTexte 8"/>
          <p:cNvSpPr txBox="1"/>
          <p:nvPr/>
        </p:nvSpPr>
        <p:spPr>
          <a:xfrm>
            <a:off x="4283968" y="2060848"/>
            <a:ext cx="7235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rgbClr val="FF0000"/>
                </a:solidFill>
              </a:rPr>
              <a:t>-50</a:t>
            </a:r>
            <a:r>
              <a:rPr lang="fr-FR" dirty="0" smtClean="0">
                <a:solidFill>
                  <a:srgbClr val="FF0000"/>
                </a:solidFill>
              </a:rPr>
              <a:t>%</a:t>
            </a:r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5577562" y="2492896"/>
            <a:ext cx="2378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rgbClr val="008000"/>
                </a:solidFill>
              </a:rPr>
              <a:t>Excellent </a:t>
            </a:r>
            <a:r>
              <a:rPr lang="fr-FR" dirty="0" err="1" smtClean="0">
                <a:solidFill>
                  <a:srgbClr val="008000"/>
                </a:solidFill>
              </a:rPr>
              <a:t>quality</a:t>
            </a:r>
            <a:r>
              <a:rPr lang="fr-FR" dirty="0" smtClean="0">
                <a:solidFill>
                  <a:srgbClr val="008000"/>
                </a:solidFill>
              </a:rPr>
              <a:t> </a:t>
            </a:r>
            <a:r>
              <a:rPr lang="fr-FR" dirty="0" smtClean="0">
                <a:solidFill>
                  <a:srgbClr val="008000"/>
                </a:solidFill>
              </a:rPr>
              <a:t>area</a:t>
            </a:r>
            <a:endParaRPr lang="fr-FR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28208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xmlns="" id="{EE200AD2-2D33-3A4C-AD22-C61CF0CB5D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fr-FR" dirty="0" smtClean="0"/>
              <a:t>VVC </a:t>
            </a:r>
            <a:r>
              <a:rPr lang="fr-FR" dirty="0" err="1"/>
              <a:t>is</a:t>
            </a:r>
            <a:r>
              <a:rPr lang="fr-FR" dirty="0"/>
              <a:t> </a:t>
            </a:r>
            <a:r>
              <a:rPr lang="fr-FR" dirty="0" err="1"/>
              <a:t>reaching</a:t>
            </a:r>
            <a:r>
              <a:rPr lang="fr-FR" dirty="0"/>
              <a:t> the CD stage </a:t>
            </a:r>
            <a:r>
              <a:rPr lang="fr-FR" dirty="0" err="1"/>
              <a:t>soon</a:t>
            </a:r>
            <a:endParaRPr lang="fr-FR" dirty="0"/>
          </a:p>
          <a:p>
            <a:endParaRPr lang="fr-FR" dirty="0"/>
          </a:p>
          <a:p>
            <a:r>
              <a:rPr lang="fr-FR" dirty="0"/>
              <a:t>Important to </a:t>
            </a:r>
            <a:r>
              <a:rPr lang="fr-FR" dirty="0" smtClean="0"/>
              <a:t>compare </a:t>
            </a:r>
            <a:r>
              <a:rPr lang="fr-FR" dirty="0" err="1" smtClean="0"/>
              <a:t>its</a:t>
            </a:r>
            <a:r>
              <a:rPr lang="fr-FR" dirty="0" smtClean="0"/>
              <a:t> </a:t>
            </a:r>
            <a:r>
              <a:rPr lang="fr-FR" dirty="0" err="1"/>
              <a:t>level</a:t>
            </a:r>
            <a:r>
              <a:rPr lang="fr-FR" dirty="0"/>
              <a:t> of performance </a:t>
            </a:r>
          </a:p>
          <a:p>
            <a:pPr lvl="1"/>
            <a:r>
              <a:rPr lang="fr-FR" dirty="0"/>
              <a:t>relative to HEVC</a:t>
            </a:r>
          </a:p>
          <a:p>
            <a:endParaRPr lang="fr-FR" dirty="0"/>
          </a:p>
          <a:p>
            <a:r>
              <a:rPr lang="fr-FR" dirty="0" err="1"/>
              <a:t>Formal</a:t>
            </a:r>
            <a:r>
              <a:rPr lang="fr-FR" dirty="0"/>
              <a:t> subjective test </a:t>
            </a:r>
            <a:r>
              <a:rPr lang="fr-FR" dirty="0" err="1"/>
              <a:t>organised</a:t>
            </a:r>
            <a:r>
              <a:rPr lang="fr-FR" dirty="0"/>
              <a:t> by </a:t>
            </a:r>
            <a:r>
              <a:rPr lang="fr-FR" dirty="0" smtClean="0"/>
              <a:t>b&lt;&gt;</a:t>
            </a:r>
            <a:r>
              <a:rPr lang="fr-FR" dirty="0" err="1" smtClean="0"/>
              <a:t>com</a:t>
            </a:r>
            <a:r>
              <a:rPr lang="fr-FR" dirty="0"/>
              <a:t>, INSA and Orange</a:t>
            </a:r>
          </a:p>
          <a:p>
            <a:endParaRPr lang="fr-FR" dirty="0"/>
          </a:p>
          <a:p>
            <a:r>
              <a:rPr lang="fr-FR" dirty="0"/>
              <a:t>HD and UHD </a:t>
            </a:r>
            <a:r>
              <a:rPr lang="fr-FR" dirty="0" err="1"/>
              <a:t>resolutions</a:t>
            </a:r>
            <a:r>
              <a:rPr lang="fr-FR" dirty="0"/>
              <a:t> in SDR</a:t>
            </a:r>
          </a:p>
          <a:p>
            <a:endParaRPr lang="fr-FR" dirty="0"/>
          </a:p>
          <a:p>
            <a:r>
              <a:rPr lang="fr-FR" dirty="0"/>
              <a:t>SAMVIQ </a:t>
            </a:r>
            <a:r>
              <a:rPr lang="fr-FR" dirty="0" err="1"/>
              <a:t>methodology</a:t>
            </a:r>
            <a:r>
              <a:rPr lang="fr-FR" dirty="0"/>
              <a:t> 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xmlns="" id="{470905E3-7660-E341-8CB6-28ABFBC797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Introduction: </a:t>
            </a:r>
            <a:r>
              <a:rPr lang="fr-FR" dirty="0" err="1" smtClean="0"/>
              <a:t>Context</a:t>
            </a:r>
            <a:r>
              <a:rPr lang="fr-FR" dirty="0" smtClean="0"/>
              <a:t> &amp; Motivations 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99701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xmlns="" id="{2B6C080F-114A-E64A-BADA-8085138598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HD </a:t>
            </a:r>
            <a:r>
              <a:rPr lang="fr-FR" dirty="0" err="1"/>
              <a:t>CrowdRun</a:t>
            </a:r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xmlns="" id="{8FE90FE0-EDC3-E44D-BAE1-D421DB6312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0800" y="1279872"/>
            <a:ext cx="6502400" cy="4597400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-31121" y="908720"/>
            <a:ext cx="25188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smtClean="0"/>
              <a:t>BD-Rate</a:t>
            </a:r>
            <a:r>
              <a:rPr lang="fr-FR" b="1" dirty="0"/>
              <a:t> (MOS)</a:t>
            </a:r>
            <a:r>
              <a:rPr lang="fr-FR" b="1" dirty="0" smtClean="0"/>
              <a:t>: </a:t>
            </a:r>
            <a:r>
              <a:rPr lang="fr-FR" dirty="0" smtClean="0">
                <a:solidFill>
                  <a:srgbClr val="FF0000"/>
                </a:solidFill>
              </a:rPr>
              <a:t>-34%</a:t>
            </a:r>
            <a:endParaRPr lang="fr-FR" dirty="0">
              <a:solidFill>
                <a:srgbClr val="FF0000"/>
              </a:solidFill>
            </a:endParaRPr>
          </a:p>
        </p:txBody>
      </p:sp>
      <p:cxnSp>
        <p:nvCxnSpPr>
          <p:cNvPr id="6" name="Connecteur droit 5"/>
          <p:cNvCxnSpPr/>
          <p:nvPr/>
        </p:nvCxnSpPr>
        <p:spPr>
          <a:xfrm flipV="1">
            <a:off x="5364088" y="2492896"/>
            <a:ext cx="0" cy="57606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Connecteur droit 6"/>
          <p:cNvCxnSpPr/>
          <p:nvPr/>
        </p:nvCxnSpPr>
        <p:spPr>
          <a:xfrm flipV="1">
            <a:off x="7308304" y="2492896"/>
            <a:ext cx="0" cy="64807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avec flèche 7"/>
          <p:cNvCxnSpPr/>
          <p:nvPr/>
        </p:nvCxnSpPr>
        <p:spPr>
          <a:xfrm>
            <a:off x="5364088" y="2636912"/>
            <a:ext cx="1944216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ZoneTexte 8"/>
          <p:cNvSpPr txBox="1"/>
          <p:nvPr/>
        </p:nvSpPr>
        <p:spPr>
          <a:xfrm>
            <a:off x="5940152" y="2123564"/>
            <a:ext cx="8583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rgbClr val="FF0000"/>
                </a:solidFill>
              </a:rPr>
              <a:t>~-40</a:t>
            </a:r>
            <a:r>
              <a:rPr lang="fr-FR" dirty="0" smtClean="0">
                <a:solidFill>
                  <a:srgbClr val="FF0000"/>
                </a:solidFill>
              </a:rPr>
              <a:t>%</a:t>
            </a:r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2267744" y="3068960"/>
            <a:ext cx="2006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rgbClr val="008000"/>
                </a:solidFill>
              </a:rPr>
              <a:t>Good </a:t>
            </a:r>
            <a:r>
              <a:rPr lang="fr-FR" dirty="0" err="1" smtClean="0">
                <a:solidFill>
                  <a:srgbClr val="008000"/>
                </a:solidFill>
              </a:rPr>
              <a:t>quality</a:t>
            </a:r>
            <a:r>
              <a:rPr lang="fr-FR" dirty="0" smtClean="0">
                <a:solidFill>
                  <a:srgbClr val="008000"/>
                </a:solidFill>
              </a:rPr>
              <a:t> </a:t>
            </a:r>
            <a:r>
              <a:rPr lang="fr-FR" dirty="0" smtClean="0">
                <a:solidFill>
                  <a:srgbClr val="008000"/>
                </a:solidFill>
              </a:rPr>
              <a:t>area</a:t>
            </a:r>
            <a:endParaRPr lang="fr-FR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89863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xmlns="" id="{2B6C080F-114A-E64A-BADA-8085138598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HD </a:t>
            </a:r>
            <a:r>
              <a:rPr lang="fr-FR" dirty="0" err="1"/>
              <a:t>DaylightRoad</a:t>
            </a:r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xmlns="" id="{E98DBDAF-3208-7A45-B3F3-7F4A87FDB3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0800" y="1279872"/>
            <a:ext cx="6502400" cy="4597400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-31121" y="908720"/>
            <a:ext cx="25188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smtClean="0"/>
              <a:t>BD-Rate</a:t>
            </a:r>
            <a:r>
              <a:rPr lang="fr-FR" b="1" dirty="0"/>
              <a:t> (MOS)</a:t>
            </a:r>
            <a:r>
              <a:rPr lang="fr-FR" b="1" dirty="0" smtClean="0"/>
              <a:t>: </a:t>
            </a:r>
            <a:r>
              <a:rPr lang="fr-FR" dirty="0" smtClean="0">
                <a:solidFill>
                  <a:srgbClr val="FF0000"/>
                </a:solidFill>
              </a:rPr>
              <a:t>-50%</a:t>
            </a:r>
            <a:endParaRPr lang="fr-FR" dirty="0">
              <a:solidFill>
                <a:srgbClr val="FF0000"/>
              </a:solidFill>
            </a:endParaRPr>
          </a:p>
        </p:txBody>
      </p:sp>
      <p:cxnSp>
        <p:nvCxnSpPr>
          <p:cNvPr id="6" name="Connecteur droit 5"/>
          <p:cNvCxnSpPr/>
          <p:nvPr/>
        </p:nvCxnSpPr>
        <p:spPr>
          <a:xfrm flipV="1">
            <a:off x="3635896" y="2420888"/>
            <a:ext cx="0" cy="57606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Connecteur droit 6"/>
          <p:cNvCxnSpPr/>
          <p:nvPr/>
        </p:nvCxnSpPr>
        <p:spPr>
          <a:xfrm flipV="1">
            <a:off x="5292080" y="2420888"/>
            <a:ext cx="0" cy="64807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avec flèche 7"/>
          <p:cNvCxnSpPr/>
          <p:nvPr/>
        </p:nvCxnSpPr>
        <p:spPr>
          <a:xfrm>
            <a:off x="3635896" y="2564904"/>
            <a:ext cx="1656184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ZoneTexte 8"/>
          <p:cNvSpPr txBox="1"/>
          <p:nvPr/>
        </p:nvSpPr>
        <p:spPr>
          <a:xfrm>
            <a:off x="4139952" y="2132856"/>
            <a:ext cx="7235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rgbClr val="FF0000"/>
                </a:solidFill>
              </a:rPr>
              <a:t>-50</a:t>
            </a:r>
            <a:r>
              <a:rPr lang="fr-FR" dirty="0" smtClean="0">
                <a:solidFill>
                  <a:srgbClr val="FF0000"/>
                </a:solidFill>
              </a:rPr>
              <a:t>%</a:t>
            </a:r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5436096" y="3140968"/>
            <a:ext cx="2006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rgbClr val="008000"/>
                </a:solidFill>
              </a:rPr>
              <a:t>Good </a:t>
            </a:r>
            <a:r>
              <a:rPr lang="fr-FR" dirty="0" err="1" smtClean="0">
                <a:solidFill>
                  <a:srgbClr val="008000"/>
                </a:solidFill>
              </a:rPr>
              <a:t>quality</a:t>
            </a:r>
            <a:r>
              <a:rPr lang="fr-FR" dirty="0" smtClean="0">
                <a:solidFill>
                  <a:srgbClr val="008000"/>
                </a:solidFill>
              </a:rPr>
              <a:t> </a:t>
            </a:r>
            <a:r>
              <a:rPr lang="fr-FR" dirty="0" smtClean="0">
                <a:solidFill>
                  <a:srgbClr val="008000"/>
                </a:solidFill>
              </a:rPr>
              <a:t>area</a:t>
            </a:r>
            <a:endParaRPr lang="fr-FR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07852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xmlns="" id="{2B6C080F-114A-E64A-BADA-8085138598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HD Drums2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xmlns="" id="{1AD0D9E4-A017-1840-BC85-4C7E78DBCD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0800" y="1279872"/>
            <a:ext cx="6502400" cy="4597400"/>
          </a:xfrm>
          <a:prstGeom prst="rect">
            <a:avLst/>
          </a:prstGeom>
        </p:spPr>
      </p:pic>
      <p:sp>
        <p:nvSpPr>
          <p:cNvPr id="4" name="ZoneTexte 3"/>
          <p:cNvSpPr txBox="1"/>
          <p:nvPr/>
        </p:nvSpPr>
        <p:spPr>
          <a:xfrm>
            <a:off x="-31121" y="908720"/>
            <a:ext cx="25188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smtClean="0"/>
              <a:t>BD-Rate</a:t>
            </a:r>
            <a:r>
              <a:rPr lang="fr-FR" b="1" dirty="0"/>
              <a:t> (MOS)</a:t>
            </a:r>
            <a:r>
              <a:rPr lang="fr-FR" b="1" dirty="0" smtClean="0"/>
              <a:t>: </a:t>
            </a:r>
            <a:r>
              <a:rPr lang="fr-FR" dirty="0" smtClean="0">
                <a:solidFill>
                  <a:srgbClr val="FF0000"/>
                </a:solidFill>
              </a:rPr>
              <a:t>-35%</a:t>
            </a:r>
            <a:endParaRPr lang="fr-FR" dirty="0">
              <a:solidFill>
                <a:srgbClr val="FF0000"/>
              </a:solidFill>
            </a:endParaRPr>
          </a:p>
        </p:txBody>
      </p:sp>
      <p:cxnSp>
        <p:nvCxnSpPr>
          <p:cNvPr id="6" name="Connecteur droit 5"/>
          <p:cNvCxnSpPr/>
          <p:nvPr/>
        </p:nvCxnSpPr>
        <p:spPr>
          <a:xfrm flipV="1">
            <a:off x="4283968" y="2348880"/>
            <a:ext cx="0" cy="57606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Connecteur droit 6"/>
          <p:cNvCxnSpPr/>
          <p:nvPr/>
        </p:nvCxnSpPr>
        <p:spPr>
          <a:xfrm flipV="1">
            <a:off x="5148064" y="2348880"/>
            <a:ext cx="0" cy="64807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avec flèche 7"/>
          <p:cNvCxnSpPr/>
          <p:nvPr/>
        </p:nvCxnSpPr>
        <p:spPr>
          <a:xfrm>
            <a:off x="4283968" y="2420888"/>
            <a:ext cx="864096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ZoneTexte 9"/>
          <p:cNvSpPr txBox="1"/>
          <p:nvPr/>
        </p:nvSpPr>
        <p:spPr>
          <a:xfrm>
            <a:off x="4283968" y="1916832"/>
            <a:ext cx="8583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rgbClr val="FF0000"/>
                </a:solidFill>
              </a:rPr>
              <a:t>~-33</a:t>
            </a:r>
            <a:r>
              <a:rPr lang="fr-FR" dirty="0" smtClean="0">
                <a:solidFill>
                  <a:srgbClr val="FF0000"/>
                </a:solidFill>
              </a:rPr>
              <a:t>%</a:t>
            </a:r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5436096" y="2555612"/>
            <a:ext cx="2378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rgbClr val="008000"/>
                </a:solidFill>
              </a:rPr>
              <a:t>Excellent </a:t>
            </a:r>
            <a:r>
              <a:rPr lang="fr-FR" dirty="0" err="1" smtClean="0">
                <a:solidFill>
                  <a:srgbClr val="008000"/>
                </a:solidFill>
              </a:rPr>
              <a:t>quality</a:t>
            </a:r>
            <a:r>
              <a:rPr lang="fr-FR" dirty="0" smtClean="0">
                <a:solidFill>
                  <a:srgbClr val="008000"/>
                </a:solidFill>
              </a:rPr>
              <a:t> </a:t>
            </a:r>
            <a:r>
              <a:rPr lang="fr-FR" dirty="0" smtClean="0">
                <a:solidFill>
                  <a:srgbClr val="008000"/>
                </a:solidFill>
              </a:rPr>
              <a:t>area</a:t>
            </a:r>
            <a:endParaRPr lang="fr-FR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0059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xmlns="" id="{2B6C080F-114A-E64A-BADA-8085138598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HD </a:t>
            </a:r>
            <a:r>
              <a:rPr lang="fr-FR" dirty="0" err="1"/>
              <a:t>HorseJumping</a:t>
            </a:r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xmlns="" id="{CC119391-F846-8F44-9E21-3E9CF12ECE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0800" y="1279872"/>
            <a:ext cx="6502400" cy="4597400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-31121" y="908720"/>
            <a:ext cx="25188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smtClean="0"/>
              <a:t>BD-Rate</a:t>
            </a:r>
            <a:r>
              <a:rPr lang="fr-FR" b="1" dirty="0"/>
              <a:t> (MOS)</a:t>
            </a:r>
            <a:r>
              <a:rPr lang="fr-FR" b="1" dirty="0" smtClean="0"/>
              <a:t>: </a:t>
            </a:r>
            <a:r>
              <a:rPr lang="fr-FR" dirty="0" smtClean="0">
                <a:solidFill>
                  <a:srgbClr val="FF0000"/>
                </a:solidFill>
              </a:rPr>
              <a:t>-37%</a:t>
            </a:r>
            <a:endParaRPr lang="fr-FR" dirty="0">
              <a:solidFill>
                <a:srgbClr val="FF0000"/>
              </a:solidFill>
            </a:endParaRPr>
          </a:p>
        </p:txBody>
      </p:sp>
      <p:cxnSp>
        <p:nvCxnSpPr>
          <p:cNvPr id="8" name="Connecteur droit avec flèche 7"/>
          <p:cNvCxnSpPr/>
          <p:nvPr/>
        </p:nvCxnSpPr>
        <p:spPr>
          <a:xfrm flipH="1">
            <a:off x="2843808" y="3717032"/>
            <a:ext cx="504056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ZoneTexte 8"/>
          <p:cNvSpPr txBox="1"/>
          <p:nvPr/>
        </p:nvSpPr>
        <p:spPr>
          <a:xfrm>
            <a:off x="3347864" y="3501008"/>
            <a:ext cx="1839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 smtClean="0">
                <a:solidFill>
                  <a:srgbClr val="FF6600"/>
                </a:solidFill>
              </a:rPr>
              <a:t>Fair</a:t>
            </a:r>
            <a:r>
              <a:rPr lang="fr-FR" dirty="0" smtClean="0">
                <a:solidFill>
                  <a:srgbClr val="FF6600"/>
                </a:solidFill>
              </a:rPr>
              <a:t> </a:t>
            </a:r>
            <a:r>
              <a:rPr lang="fr-FR" dirty="0" err="1" smtClean="0">
                <a:solidFill>
                  <a:srgbClr val="FF6600"/>
                </a:solidFill>
              </a:rPr>
              <a:t>quality</a:t>
            </a:r>
            <a:r>
              <a:rPr lang="fr-FR" dirty="0" smtClean="0">
                <a:solidFill>
                  <a:srgbClr val="FF6600"/>
                </a:solidFill>
              </a:rPr>
              <a:t> area</a:t>
            </a:r>
            <a:endParaRPr lang="fr-FR" dirty="0">
              <a:solidFill>
                <a:srgbClr val="FF6600"/>
              </a:solidFill>
            </a:endParaRPr>
          </a:p>
        </p:txBody>
      </p:sp>
      <p:cxnSp>
        <p:nvCxnSpPr>
          <p:cNvPr id="11" name="Connecteur droit avec flèche 10"/>
          <p:cNvCxnSpPr/>
          <p:nvPr/>
        </p:nvCxnSpPr>
        <p:spPr>
          <a:xfrm>
            <a:off x="2915816" y="2708920"/>
            <a:ext cx="0" cy="50405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ZoneTexte 11"/>
          <p:cNvSpPr txBox="1"/>
          <p:nvPr/>
        </p:nvSpPr>
        <p:spPr>
          <a:xfrm>
            <a:off x="2195736" y="2348880"/>
            <a:ext cx="2006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rgbClr val="008000"/>
                </a:solidFill>
              </a:rPr>
              <a:t>Good </a:t>
            </a:r>
            <a:r>
              <a:rPr lang="fr-FR" dirty="0" err="1" smtClean="0">
                <a:solidFill>
                  <a:srgbClr val="008000"/>
                </a:solidFill>
              </a:rPr>
              <a:t>quality</a:t>
            </a:r>
            <a:r>
              <a:rPr lang="fr-FR" dirty="0" smtClean="0">
                <a:solidFill>
                  <a:srgbClr val="008000"/>
                </a:solidFill>
              </a:rPr>
              <a:t> area</a:t>
            </a:r>
            <a:endParaRPr lang="fr-FR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28252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xmlns="" id="{2B6C080F-114A-E64A-BADA-8085138598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HD </a:t>
            </a:r>
            <a:r>
              <a:rPr lang="fr-FR" dirty="0" err="1"/>
              <a:t>Sedof</a:t>
            </a:r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xmlns="" id="{B652136E-AAFE-E942-A8B0-25388C88E8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0800" y="1279872"/>
            <a:ext cx="6502400" cy="4597400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-31121" y="908720"/>
            <a:ext cx="25188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smtClean="0"/>
              <a:t>BD-Rate</a:t>
            </a:r>
            <a:r>
              <a:rPr lang="fr-FR" b="1" dirty="0"/>
              <a:t> (MOS)</a:t>
            </a:r>
            <a:r>
              <a:rPr lang="fr-FR" b="1" dirty="0" smtClean="0"/>
              <a:t>: </a:t>
            </a:r>
            <a:r>
              <a:rPr lang="fr-FR" dirty="0" smtClean="0">
                <a:solidFill>
                  <a:srgbClr val="FF0000"/>
                </a:solidFill>
              </a:rPr>
              <a:t>-19%</a:t>
            </a:r>
            <a:endParaRPr lang="fr-F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64902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xmlns="" id="{01B6D2DE-47FC-D443-8E1D-6DAC73A085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525963"/>
          </a:xfrm>
        </p:spPr>
        <p:txBody>
          <a:bodyPr/>
          <a:lstStyle/>
          <a:p>
            <a:r>
              <a:rPr lang="fr-FR" dirty="0"/>
              <a:t>21 </a:t>
            </a:r>
            <a:r>
              <a:rPr lang="fr-FR" dirty="0" err="1"/>
              <a:t>subjects</a:t>
            </a:r>
            <a:r>
              <a:rPr lang="fr-FR" dirty="0"/>
              <a:t>, </a:t>
            </a:r>
          </a:p>
          <a:p>
            <a:r>
              <a:rPr lang="fr-FR" dirty="0"/>
              <a:t>19 </a:t>
            </a:r>
            <a:r>
              <a:rPr lang="fr-FR" dirty="0" err="1"/>
              <a:t>retained</a:t>
            </a:r>
            <a:r>
              <a:rPr lang="fr-FR" dirty="0"/>
              <a:t> for </a:t>
            </a:r>
            <a:r>
              <a:rPr lang="fr-FR" dirty="0" err="1"/>
              <a:t>statistical</a:t>
            </a:r>
            <a:r>
              <a:rPr lang="fr-FR" dirty="0"/>
              <a:t> </a:t>
            </a:r>
            <a:r>
              <a:rPr lang="fr-FR" dirty="0" err="1"/>
              <a:t>analysis</a:t>
            </a:r>
            <a:endParaRPr lang="fr-FR" dirty="0"/>
          </a:p>
          <a:p>
            <a:pPr lvl="1"/>
            <a:r>
              <a:rPr lang="fr-FR" dirty="0" err="1"/>
              <a:t>after</a:t>
            </a:r>
            <a:r>
              <a:rPr lang="fr-FR" dirty="0"/>
              <a:t> post-screening </a:t>
            </a:r>
            <a:r>
              <a:rPr lang="fr-FR" dirty="0" err="1"/>
              <a:t>based</a:t>
            </a:r>
            <a:r>
              <a:rPr lang="fr-FR" dirty="0"/>
              <a:t> on Pearson / Spearman </a:t>
            </a:r>
            <a:r>
              <a:rPr lang="fr-FR" dirty="0" err="1"/>
              <a:t>correlations</a:t>
            </a:r>
            <a:endParaRPr lang="fr-FR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xmlns="" id="{7F77A31A-48C4-1340-B572-2FD4DF2CF0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Subjective Test UHD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xmlns="" id="{8C5B0902-8EFB-4540-9E29-8FA5145A40C2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691680" y="2780928"/>
            <a:ext cx="5976664" cy="3279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88307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xmlns="" id="{64C6C07F-7A27-7349-83C7-BB43FF51BA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UHD AerialCrowd2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xmlns="" id="{7DAD0946-776F-CB47-BFE3-A5A463B372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8" y="1268760"/>
            <a:ext cx="6502400" cy="4597400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-31121" y="908720"/>
            <a:ext cx="25188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smtClean="0"/>
              <a:t>BD-Rate</a:t>
            </a:r>
            <a:r>
              <a:rPr lang="fr-FR" b="1" dirty="0"/>
              <a:t> (MOS)</a:t>
            </a:r>
            <a:r>
              <a:rPr lang="fr-FR" b="1" dirty="0" smtClean="0"/>
              <a:t>: </a:t>
            </a:r>
            <a:r>
              <a:rPr lang="fr-FR" dirty="0" smtClean="0">
                <a:solidFill>
                  <a:srgbClr val="FF0000"/>
                </a:solidFill>
              </a:rPr>
              <a:t>-41%</a:t>
            </a:r>
            <a:endParaRPr lang="fr-FR" dirty="0">
              <a:solidFill>
                <a:srgbClr val="FF0000"/>
              </a:solidFill>
            </a:endParaRPr>
          </a:p>
        </p:txBody>
      </p:sp>
      <p:cxnSp>
        <p:nvCxnSpPr>
          <p:cNvPr id="6" name="Connecteur droit avec flèche 5"/>
          <p:cNvCxnSpPr/>
          <p:nvPr/>
        </p:nvCxnSpPr>
        <p:spPr>
          <a:xfrm flipH="1">
            <a:off x="2843808" y="3717032"/>
            <a:ext cx="504056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ZoneTexte 6"/>
          <p:cNvSpPr txBox="1"/>
          <p:nvPr/>
        </p:nvSpPr>
        <p:spPr>
          <a:xfrm>
            <a:off x="3347864" y="3501008"/>
            <a:ext cx="1839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 smtClean="0">
                <a:solidFill>
                  <a:srgbClr val="FF6600"/>
                </a:solidFill>
              </a:rPr>
              <a:t>Fair</a:t>
            </a:r>
            <a:r>
              <a:rPr lang="fr-FR" dirty="0" smtClean="0">
                <a:solidFill>
                  <a:srgbClr val="FF6600"/>
                </a:solidFill>
              </a:rPr>
              <a:t> </a:t>
            </a:r>
            <a:r>
              <a:rPr lang="fr-FR" dirty="0" err="1" smtClean="0">
                <a:solidFill>
                  <a:srgbClr val="FF6600"/>
                </a:solidFill>
              </a:rPr>
              <a:t>quality</a:t>
            </a:r>
            <a:r>
              <a:rPr lang="fr-FR" dirty="0" smtClean="0">
                <a:solidFill>
                  <a:srgbClr val="FF6600"/>
                </a:solidFill>
              </a:rPr>
              <a:t> area</a:t>
            </a:r>
            <a:endParaRPr lang="fr-FR" dirty="0">
              <a:solidFill>
                <a:srgbClr val="FF6600"/>
              </a:solidFill>
            </a:endParaRPr>
          </a:p>
        </p:txBody>
      </p:sp>
      <p:cxnSp>
        <p:nvCxnSpPr>
          <p:cNvPr id="8" name="Connecteur droit avec flèche 7"/>
          <p:cNvCxnSpPr/>
          <p:nvPr/>
        </p:nvCxnSpPr>
        <p:spPr>
          <a:xfrm>
            <a:off x="2843808" y="2708920"/>
            <a:ext cx="0" cy="36004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ZoneTexte 8"/>
          <p:cNvSpPr txBox="1"/>
          <p:nvPr/>
        </p:nvSpPr>
        <p:spPr>
          <a:xfrm>
            <a:off x="1979712" y="2348880"/>
            <a:ext cx="2006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rgbClr val="008000"/>
                </a:solidFill>
              </a:rPr>
              <a:t>Good </a:t>
            </a:r>
            <a:r>
              <a:rPr lang="fr-FR" dirty="0" err="1" smtClean="0">
                <a:solidFill>
                  <a:srgbClr val="008000"/>
                </a:solidFill>
              </a:rPr>
              <a:t>quality</a:t>
            </a:r>
            <a:r>
              <a:rPr lang="fr-FR" dirty="0" smtClean="0">
                <a:solidFill>
                  <a:srgbClr val="008000"/>
                </a:solidFill>
              </a:rPr>
              <a:t> area</a:t>
            </a:r>
            <a:endParaRPr lang="fr-FR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26264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xmlns="" id="{64C6C07F-7A27-7349-83C7-BB43FF51BA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UHD CatRobot1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xmlns="" id="{2D87CCAA-FC51-0240-8800-6A0D7521D3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0800" y="1279872"/>
            <a:ext cx="6502400" cy="4597400"/>
          </a:xfrm>
          <a:prstGeom prst="rect">
            <a:avLst/>
          </a:prstGeom>
        </p:spPr>
      </p:pic>
      <p:sp>
        <p:nvSpPr>
          <p:cNvPr id="4" name="ZoneTexte 3"/>
          <p:cNvSpPr txBox="1"/>
          <p:nvPr/>
        </p:nvSpPr>
        <p:spPr>
          <a:xfrm>
            <a:off x="-31121" y="908720"/>
            <a:ext cx="25188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smtClean="0"/>
              <a:t>BD-Rate</a:t>
            </a:r>
            <a:r>
              <a:rPr lang="fr-FR" b="1" dirty="0"/>
              <a:t> (MOS)</a:t>
            </a:r>
            <a:r>
              <a:rPr lang="fr-FR" b="1" dirty="0" smtClean="0"/>
              <a:t>: </a:t>
            </a:r>
            <a:r>
              <a:rPr lang="fr-FR" dirty="0" smtClean="0">
                <a:solidFill>
                  <a:srgbClr val="FF0000"/>
                </a:solidFill>
              </a:rPr>
              <a:t>-47%</a:t>
            </a:r>
            <a:endParaRPr lang="fr-FR" dirty="0">
              <a:solidFill>
                <a:srgbClr val="FF0000"/>
              </a:solidFill>
            </a:endParaRPr>
          </a:p>
        </p:txBody>
      </p:sp>
      <p:cxnSp>
        <p:nvCxnSpPr>
          <p:cNvPr id="5" name="Connecteur droit 4"/>
          <p:cNvCxnSpPr/>
          <p:nvPr/>
        </p:nvCxnSpPr>
        <p:spPr>
          <a:xfrm flipV="1">
            <a:off x="3563888" y="2348880"/>
            <a:ext cx="0" cy="57606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Connecteur droit 5"/>
          <p:cNvCxnSpPr/>
          <p:nvPr/>
        </p:nvCxnSpPr>
        <p:spPr>
          <a:xfrm flipV="1">
            <a:off x="5220072" y="2348880"/>
            <a:ext cx="0" cy="64807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Connecteur droit avec flèche 6"/>
          <p:cNvCxnSpPr/>
          <p:nvPr/>
        </p:nvCxnSpPr>
        <p:spPr>
          <a:xfrm>
            <a:off x="3563888" y="2492896"/>
            <a:ext cx="1656184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ZoneTexte 8"/>
          <p:cNvSpPr txBox="1"/>
          <p:nvPr/>
        </p:nvSpPr>
        <p:spPr>
          <a:xfrm>
            <a:off x="4067944" y="2060848"/>
            <a:ext cx="7235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rgbClr val="FF0000"/>
                </a:solidFill>
              </a:rPr>
              <a:t>-50</a:t>
            </a:r>
            <a:r>
              <a:rPr lang="fr-FR" dirty="0" smtClean="0">
                <a:solidFill>
                  <a:srgbClr val="FF0000"/>
                </a:solidFill>
              </a:rPr>
              <a:t>%</a:t>
            </a:r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5436096" y="2555612"/>
            <a:ext cx="2378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rgbClr val="008000"/>
                </a:solidFill>
              </a:rPr>
              <a:t>Excellent </a:t>
            </a:r>
            <a:r>
              <a:rPr lang="fr-FR" dirty="0" err="1" smtClean="0">
                <a:solidFill>
                  <a:srgbClr val="008000"/>
                </a:solidFill>
              </a:rPr>
              <a:t>quality</a:t>
            </a:r>
            <a:r>
              <a:rPr lang="fr-FR" dirty="0" smtClean="0">
                <a:solidFill>
                  <a:srgbClr val="008000"/>
                </a:solidFill>
              </a:rPr>
              <a:t> </a:t>
            </a:r>
            <a:r>
              <a:rPr lang="fr-FR" dirty="0" smtClean="0">
                <a:solidFill>
                  <a:srgbClr val="008000"/>
                </a:solidFill>
              </a:rPr>
              <a:t>area</a:t>
            </a:r>
            <a:endParaRPr lang="fr-FR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92964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xmlns="" id="{64C6C07F-7A27-7349-83C7-BB43FF51BA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UHD </a:t>
            </a:r>
            <a:r>
              <a:rPr lang="fr-FR" dirty="0" err="1"/>
              <a:t>CrowdRun</a:t>
            </a:r>
            <a:endParaRPr lang="fr-FR" dirty="0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xmlns="" id="{2DAEC59C-38F3-D44C-A2A5-45C8C85062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0800" y="1279872"/>
            <a:ext cx="6502400" cy="4597400"/>
          </a:xfrm>
          <a:prstGeom prst="rect">
            <a:avLst/>
          </a:prstGeom>
        </p:spPr>
      </p:pic>
      <p:sp>
        <p:nvSpPr>
          <p:cNvPr id="4" name="ZoneTexte 3"/>
          <p:cNvSpPr txBox="1"/>
          <p:nvPr/>
        </p:nvSpPr>
        <p:spPr>
          <a:xfrm>
            <a:off x="-31121" y="908720"/>
            <a:ext cx="25188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smtClean="0"/>
              <a:t>BD-Rate</a:t>
            </a:r>
            <a:r>
              <a:rPr lang="fr-FR" b="1" dirty="0"/>
              <a:t> (MOS)</a:t>
            </a:r>
            <a:r>
              <a:rPr lang="fr-FR" b="1" dirty="0" smtClean="0"/>
              <a:t>: </a:t>
            </a:r>
            <a:r>
              <a:rPr lang="fr-FR" dirty="0" smtClean="0">
                <a:solidFill>
                  <a:srgbClr val="FF0000"/>
                </a:solidFill>
              </a:rPr>
              <a:t>-35%</a:t>
            </a:r>
            <a:endParaRPr lang="fr-FR" dirty="0">
              <a:solidFill>
                <a:srgbClr val="FF0000"/>
              </a:solidFill>
            </a:endParaRPr>
          </a:p>
        </p:txBody>
      </p:sp>
      <p:cxnSp>
        <p:nvCxnSpPr>
          <p:cNvPr id="5" name="Connecteur droit avec flèche 4"/>
          <p:cNvCxnSpPr/>
          <p:nvPr/>
        </p:nvCxnSpPr>
        <p:spPr>
          <a:xfrm flipH="1">
            <a:off x="3059832" y="4437112"/>
            <a:ext cx="504056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ZoneTexte 5"/>
          <p:cNvSpPr txBox="1"/>
          <p:nvPr/>
        </p:nvSpPr>
        <p:spPr>
          <a:xfrm>
            <a:off x="3635896" y="4211796"/>
            <a:ext cx="19297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rgbClr val="FF0000"/>
                </a:solidFill>
              </a:rPr>
              <a:t>Poor </a:t>
            </a:r>
            <a:r>
              <a:rPr lang="fr-FR" dirty="0" err="1" smtClean="0">
                <a:solidFill>
                  <a:srgbClr val="FF0000"/>
                </a:solidFill>
              </a:rPr>
              <a:t>quality</a:t>
            </a:r>
            <a:r>
              <a:rPr lang="fr-FR" dirty="0" smtClean="0">
                <a:solidFill>
                  <a:srgbClr val="FF0000"/>
                </a:solidFill>
              </a:rPr>
              <a:t> area</a:t>
            </a:r>
            <a:endParaRPr lang="fr-FR" dirty="0">
              <a:solidFill>
                <a:srgbClr val="FF0000"/>
              </a:solidFill>
            </a:endParaRPr>
          </a:p>
        </p:txBody>
      </p:sp>
      <p:cxnSp>
        <p:nvCxnSpPr>
          <p:cNvPr id="7" name="Connecteur droit avec flèche 6"/>
          <p:cNvCxnSpPr/>
          <p:nvPr/>
        </p:nvCxnSpPr>
        <p:spPr>
          <a:xfrm>
            <a:off x="3059832" y="3356992"/>
            <a:ext cx="0" cy="36004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ZoneTexte 7"/>
          <p:cNvSpPr txBox="1"/>
          <p:nvPr/>
        </p:nvSpPr>
        <p:spPr>
          <a:xfrm>
            <a:off x="2228228" y="2843644"/>
            <a:ext cx="1839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 smtClean="0">
                <a:solidFill>
                  <a:srgbClr val="FF6600"/>
                </a:solidFill>
              </a:rPr>
              <a:t>Fair</a:t>
            </a:r>
            <a:r>
              <a:rPr lang="fr-FR" dirty="0" smtClean="0">
                <a:solidFill>
                  <a:srgbClr val="FF6600"/>
                </a:solidFill>
              </a:rPr>
              <a:t> </a:t>
            </a:r>
            <a:r>
              <a:rPr lang="fr-FR" dirty="0" err="1" smtClean="0">
                <a:solidFill>
                  <a:srgbClr val="FF6600"/>
                </a:solidFill>
              </a:rPr>
              <a:t>quality</a:t>
            </a:r>
            <a:r>
              <a:rPr lang="fr-FR" dirty="0" smtClean="0">
                <a:solidFill>
                  <a:srgbClr val="FF6600"/>
                </a:solidFill>
              </a:rPr>
              <a:t> area</a:t>
            </a:r>
            <a:endParaRPr lang="fr-FR" dirty="0">
              <a:solidFill>
                <a:srgbClr val="FF6600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067944" y="3861048"/>
            <a:ext cx="1839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 smtClean="0">
                <a:solidFill>
                  <a:srgbClr val="FF6600"/>
                </a:solidFill>
              </a:rPr>
              <a:t>Fair</a:t>
            </a:r>
            <a:r>
              <a:rPr lang="fr-FR" dirty="0" smtClean="0">
                <a:solidFill>
                  <a:srgbClr val="FF6600"/>
                </a:solidFill>
              </a:rPr>
              <a:t> </a:t>
            </a:r>
            <a:r>
              <a:rPr lang="fr-FR" dirty="0" err="1" smtClean="0">
                <a:solidFill>
                  <a:srgbClr val="FF6600"/>
                </a:solidFill>
              </a:rPr>
              <a:t>quality</a:t>
            </a:r>
            <a:r>
              <a:rPr lang="fr-FR" dirty="0" smtClean="0">
                <a:solidFill>
                  <a:srgbClr val="FF6600"/>
                </a:solidFill>
              </a:rPr>
              <a:t> area</a:t>
            </a:r>
            <a:endParaRPr lang="fr-FR" dirty="0">
              <a:solidFill>
                <a:srgbClr val="FF6600"/>
              </a:solidFill>
            </a:endParaRPr>
          </a:p>
        </p:txBody>
      </p:sp>
      <p:cxnSp>
        <p:nvCxnSpPr>
          <p:cNvPr id="10" name="Connecteur droit avec flèche 9"/>
          <p:cNvCxnSpPr/>
          <p:nvPr/>
        </p:nvCxnSpPr>
        <p:spPr>
          <a:xfrm flipH="1">
            <a:off x="3491880" y="4077072"/>
            <a:ext cx="504056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ZoneTexte 10"/>
          <p:cNvSpPr txBox="1"/>
          <p:nvPr/>
        </p:nvSpPr>
        <p:spPr>
          <a:xfrm>
            <a:off x="2804292" y="2420888"/>
            <a:ext cx="2006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rgbClr val="008000"/>
                </a:solidFill>
              </a:rPr>
              <a:t>Good </a:t>
            </a:r>
            <a:r>
              <a:rPr lang="fr-FR" dirty="0" err="1" smtClean="0">
                <a:solidFill>
                  <a:srgbClr val="008000"/>
                </a:solidFill>
              </a:rPr>
              <a:t>quality</a:t>
            </a:r>
            <a:r>
              <a:rPr lang="fr-FR" dirty="0" smtClean="0">
                <a:solidFill>
                  <a:srgbClr val="008000"/>
                </a:solidFill>
              </a:rPr>
              <a:t> area</a:t>
            </a:r>
            <a:endParaRPr lang="fr-FR" dirty="0">
              <a:solidFill>
                <a:srgbClr val="008000"/>
              </a:solidFill>
            </a:endParaRPr>
          </a:p>
        </p:txBody>
      </p:sp>
      <p:cxnSp>
        <p:nvCxnSpPr>
          <p:cNvPr id="12" name="Connecteur droit avec flèche 11"/>
          <p:cNvCxnSpPr/>
          <p:nvPr/>
        </p:nvCxnSpPr>
        <p:spPr>
          <a:xfrm>
            <a:off x="3635896" y="2780928"/>
            <a:ext cx="0" cy="50405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03680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8" grpId="0"/>
      <p:bldP spid="8" grpId="1"/>
      <p:bldP spid="9" grpId="0"/>
      <p:bldP spid="1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xmlns="" id="{64C6C07F-7A27-7349-83C7-BB43FF51BA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UHD </a:t>
            </a:r>
            <a:r>
              <a:rPr lang="fr-FR" dirty="0" err="1"/>
              <a:t>DaylightRoad</a:t>
            </a:r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xmlns="" id="{91487410-B4FC-4140-936C-C350124507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0800" y="1279872"/>
            <a:ext cx="6502400" cy="459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4830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188840"/>
          </a:xfrm>
        </p:spPr>
        <p:txBody>
          <a:bodyPr>
            <a:normAutofit/>
          </a:bodyPr>
          <a:lstStyle/>
          <a:p>
            <a:r>
              <a:rPr lang="fr-FR" sz="2400" dirty="0" err="1" smtClean="0"/>
              <a:t>Samviq</a:t>
            </a:r>
            <a:r>
              <a:rPr lang="fr-FR" sz="2400" dirty="0" smtClean="0"/>
              <a:t> </a:t>
            </a:r>
            <a:r>
              <a:rPr lang="fr-FR" sz="2400" dirty="0" err="1" smtClean="0"/>
              <a:t>evaluation</a:t>
            </a:r>
            <a:r>
              <a:rPr lang="fr-FR" sz="2400" dirty="0" smtClean="0"/>
              <a:t> </a:t>
            </a:r>
            <a:r>
              <a:rPr lang="fr-FR" sz="2400" dirty="0" err="1" smtClean="0"/>
              <a:t>protocol</a:t>
            </a:r>
            <a:endParaRPr lang="fr-FR" sz="2400" dirty="0"/>
          </a:p>
          <a:p>
            <a:pPr lvl="1"/>
            <a:r>
              <a:rPr lang="en-CA" dirty="0"/>
              <a:t>recommended for the subjective assessment of multimedia applications</a:t>
            </a:r>
            <a:r>
              <a:rPr lang="fr-FR" dirty="0"/>
              <a:t> </a:t>
            </a:r>
          </a:p>
          <a:p>
            <a:pPr lvl="1"/>
            <a:r>
              <a:rPr lang="fr-FR" sz="1800" dirty="0" err="1"/>
              <a:t>Used</a:t>
            </a:r>
            <a:r>
              <a:rPr lang="fr-FR" sz="1800" dirty="0"/>
              <a:t> in the </a:t>
            </a:r>
            <a:r>
              <a:rPr lang="fr-FR" sz="1800" dirty="0" err="1"/>
              <a:t>past</a:t>
            </a:r>
            <a:r>
              <a:rPr lang="fr-FR" sz="1800" dirty="0"/>
              <a:t> for the </a:t>
            </a:r>
            <a:r>
              <a:rPr lang="fr-FR" sz="1800" dirty="0" err="1"/>
              <a:t>comparison</a:t>
            </a:r>
            <a:r>
              <a:rPr lang="fr-FR" sz="1800" dirty="0"/>
              <a:t> of HEVC vs AVC (m29210)</a:t>
            </a:r>
          </a:p>
          <a:p>
            <a:pPr lvl="1"/>
            <a:r>
              <a:rPr lang="fr-FR" sz="1800" dirty="0"/>
              <a:t>Uses a </a:t>
            </a:r>
            <a:r>
              <a:rPr lang="fr-FR" sz="1800" dirty="0" err="1"/>
              <a:t>continuous</a:t>
            </a:r>
            <a:r>
              <a:rPr lang="fr-FR" sz="1800" dirty="0"/>
              <a:t> </a:t>
            </a:r>
            <a:r>
              <a:rPr lang="fr-FR" sz="1800" dirty="0" err="1"/>
              <a:t>scale</a:t>
            </a:r>
            <a:r>
              <a:rPr lang="fr-FR" sz="1800" dirty="0"/>
              <a:t> for </a:t>
            </a:r>
            <a:r>
              <a:rPr lang="fr-FR" sz="1800" dirty="0" err="1"/>
              <a:t>quality</a:t>
            </a:r>
            <a:r>
              <a:rPr lang="fr-FR" sz="1800" dirty="0"/>
              <a:t> </a:t>
            </a:r>
            <a:r>
              <a:rPr lang="fr-FR" sz="1800" dirty="0" err="1"/>
              <a:t>levels</a:t>
            </a:r>
            <a:r>
              <a:rPr lang="fr-FR" sz="1800" dirty="0"/>
              <a:t> </a:t>
            </a:r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smtClean="0">
                <a:latin typeface="Verdana" panose="020B0604030504040204" pitchFamily="34" charset="0"/>
              </a:rPr>
              <a:t>Subjective Test </a:t>
            </a:r>
            <a:r>
              <a:rPr lang="fr-FR" dirty="0" err="1">
                <a:latin typeface="Verdana" panose="020B0604030504040204" pitchFamily="34" charset="0"/>
              </a:rPr>
              <a:t>Methodology</a:t>
            </a:r>
            <a:endParaRPr lang="fr-FR" dirty="0">
              <a:latin typeface="Verdana" panose="020B0604030504040204" pitchFamily="34" charset="0"/>
            </a:endParaRPr>
          </a:p>
        </p:txBody>
      </p:sp>
      <p:graphicFrame>
        <p:nvGraphicFramePr>
          <p:cNvPr id="6" name="Tableau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125945"/>
              </p:ext>
            </p:extLst>
          </p:nvPr>
        </p:nvGraphicFramePr>
        <p:xfrm>
          <a:off x="1763688" y="3573016"/>
          <a:ext cx="6096000" cy="2225040"/>
        </p:xfrm>
        <a:graphic>
          <a:graphicData uri="http://schemas.openxmlformats.org/drawingml/2006/table">
            <a:tbl>
              <a:tblPr firstRow="1" bandRow="1">
                <a:tableStyleId>{912C8C85-51F0-491E-9774-3900AFEF0FD7}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Score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err="1" smtClean="0"/>
                        <a:t>Quality</a:t>
                      </a:r>
                      <a:endParaRPr lang="fr-F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0-20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Bad</a:t>
                      </a:r>
                      <a:endParaRPr lang="fr-F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20-40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Poor</a:t>
                      </a:r>
                      <a:endParaRPr lang="fr-F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40-60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err="1" smtClean="0"/>
                        <a:t>Fair</a:t>
                      </a:r>
                      <a:endParaRPr lang="fr-F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60-80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Good</a:t>
                      </a:r>
                      <a:endParaRPr lang="fr-F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80-100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Excellent</a:t>
                      </a:r>
                      <a:endParaRPr lang="fr-FR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40115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xmlns="" id="{64C6C07F-7A27-7349-83C7-BB43FF51BA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UHD Drums2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xmlns="" id="{0A094686-4017-AC4B-9C29-11A8C1A3F1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0800" y="1279872"/>
            <a:ext cx="6502400" cy="4597400"/>
          </a:xfrm>
          <a:prstGeom prst="rect">
            <a:avLst/>
          </a:prstGeom>
        </p:spPr>
      </p:pic>
      <p:sp>
        <p:nvSpPr>
          <p:cNvPr id="4" name="ZoneTexte 3"/>
          <p:cNvSpPr txBox="1"/>
          <p:nvPr/>
        </p:nvSpPr>
        <p:spPr>
          <a:xfrm>
            <a:off x="-31121" y="908720"/>
            <a:ext cx="25188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smtClean="0"/>
              <a:t>BD-Rate</a:t>
            </a:r>
            <a:r>
              <a:rPr lang="fr-FR" b="1" dirty="0"/>
              <a:t> (MOS)</a:t>
            </a:r>
            <a:r>
              <a:rPr lang="fr-FR" b="1" dirty="0" smtClean="0"/>
              <a:t>: </a:t>
            </a:r>
            <a:r>
              <a:rPr lang="fr-FR" dirty="0" smtClean="0">
                <a:solidFill>
                  <a:srgbClr val="FF0000"/>
                </a:solidFill>
              </a:rPr>
              <a:t>-39%</a:t>
            </a:r>
            <a:endParaRPr lang="fr-FR" dirty="0">
              <a:solidFill>
                <a:srgbClr val="FF0000"/>
              </a:solidFill>
            </a:endParaRPr>
          </a:p>
        </p:txBody>
      </p:sp>
      <p:cxnSp>
        <p:nvCxnSpPr>
          <p:cNvPr id="5" name="Connecteur droit 4"/>
          <p:cNvCxnSpPr/>
          <p:nvPr/>
        </p:nvCxnSpPr>
        <p:spPr>
          <a:xfrm flipV="1">
            <a:off x="2843808" y="2348880"/>
            <a:ext cx="0" cy="7920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Connecteur droit 5"/>
          <p:cNvCxnSpPr/>
          <p:nvPr/>
        </p:nvCxnSpPr>
        <p:spPr>
          <a:xfrm flipV="1">
            <a:off x="3491880" y="2348880"/>
            <a:ext cx="0" cy="7920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ZoneTexte 6"/>
          <p:cNvSpPr txBox="1"/>
          <p:nvPr/>
        </p:nvSpPr>
        <p:spPr>
          <a:xfrm>
            <a:off x="2771800" y="1979548"/>
            <a:ext cx="8583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rgbClr val="FF0000"/>
                </a:solidFill>
              </a:rPr>
              <a:t>~-50</a:t>
            </a:r>
            <a:r>
              <a:rPr lang="fr-FR" dirty="0" smtClean="0">
                <a:solidFill>
                  <a:srgbClr val="FF0000"/>
                </a:solidFill>
              </a:rPr>
              <a:t>%</a:t>
            </a:r>
            <a:endParaRPr lang="fr-FR" dirty="0">
              <a:solidFill>
                <a:srgbClr val="FF0000"/>
              </a:solidFill>
            </a:endParaRPr>
          </a:p>
        </p:txBody>
      </p:sp>
      <p:cxnSp>
        <p:nvCxnSpPr>
          <p:cNvPr id="11" name="Connecteur droit avec flèche 10"/>
          <p:cNvCxnSpPr/>
          <p:nvPr/>
        </p:nvCxnSpPr>
        <p:spPr>
          <a:xfrm>
            <a:off x="2843808" y="2492896"/>
            <a:ext cx="648072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ZoneTexte 8"/>
          <p:cNvSpPr txBox="1"/>
          <p:nvPr/>
        </p:nvSpPr>
        <p:spPr>
          <a:xfrm>
            <a:off x="4644008" y="3140968"/>
            <a:ext cx="2006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rgbClr val="008000"/>
                </a:solidFill>
              </a:rPr>
              <a:t>Good </a:t>
            </a:r>
            <a:r>
              <a:rPr lang="fr-FR" dirty="0" err="1" smtClean="0">
                <a:solidFill>
                  <a:srgbClr val="008000"/>
                </a:solidFill>
              </a:rPr>
              <a:t>quality</a:t>
            </a:r>
            <a:r>
              <a:rPr lang="fr-FR" dirty="0" smtClean="0">
                <a:solidFill>
                  <a:srgbClr val="008000"/>
                </a:solidFill>
              </a:rPr>
              <a:t> </a:t>
            </a:r>
            <a:r>
              <a:rPr lang="fr-FR" dirty="0" smtClean="0">
                <a:solidFill>
                  <a:srgbClr val="008000"/>
                </a:solidFill>
              </a:rPr>
              <a:t>area</a:t>
            </a:r>
            <a:endParaRPr lang="fr-FR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57420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xmlns="" id="{64C6C07F-7A27-7349-83C7-BB43FF51BA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UHD </a:t>
            </a:r>
            <a:r>
              <a:rPr lang="fr-FR" dirty="0" err="1"/>
              <a:t>HorseJumping</a:t>
            </a:r>
            <a:endParaRPr lang="fr-FR" dirty="0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xmlns="" id="{2E27EAA8-8974-BD49-8B3A-9943729815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0800" y="1279872"/>
            <a:ext cx="6502400" cy="4597400"/>
          </a:xfrm>
          <a:prstGeom prst="rect">
            <a:avLst/>
          </a:prstGeom>
        </p:spPr>
      </p:pic>
      <p:sp>
        <p:nvSpPr>
          <p:cNvPr id="4" name="ZoneTexte 3"/>
          <p:cNvSpPr txBox="1"/>
          <p:nvPr/>
        </p:nvSpPr>
        <p:spPr>
          <a:xfrm>
            <a:off x="-31121" y="908720"/>
            <a:ext cx="25188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smtClean="0"/>
              <a:t>BD-Rate</a:t>
            </a:r>
            <a:r>
              <a:rPr lang="fr-FR" b="1" dirty="0"/>
              <a:t> (MOS)</a:t>
            </a:r>
            <a:r>
              <a:rPr lang="fr-FR" b="1" dirty="0" smtClean="0"/>
              <a:t>: </a:t>
            </a:r>
            <a:r>
              <a:rPr lang="fr-FR" dirty="0" smtClean="0">
                <a:solidFill>
                  <a:srgbClr val="FF0000"/>
                </a:solidFill>
              </a:rPr>
              <a:t>-45%</a:t>
            </a:r>
            <a:endParaRPr lang="fr-FR" dirty="0">
              <a:solidFill>
                <a:srgbClr val="FF0000"/>
              </a:solidFill>
            </a:endParaRPr>
          </a:p>
        </p:txBody>
      </p:sp>
      <p:cxnSp>
        <p:nvCxnSpPr>
          <p:cNvPr id="6" name="Connecteur droit 5"/>
          <p:cNvCxnSpPr/>
          <p:nvPr/>
        </p:nvCxnSpPr>
        <p:spPr>
          <a:xfrm>
            <a:off x="3059832" y="2420888"/>
            <a:ext cx="0" cy="86409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7"/>
          <p:cNvCxnSpPr/>
          <p:nvPr/>
        </p:nvCxnSpPr>
        <p:spPr>
          <a:xfrm>
            <a:off x="3635896" y="2420888"/>
            <a:ext cx="0" cy="86409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avec flèche 9"/>
          <p:cNvCxnSpPr/>
          <p:nvPr/>
        </p:nvCxnSpPr>
        <p:spPr>
          <a:xfrm>
            <a:off x="3059832" y="2492896"/>
            <a:ext cx="576064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ZoneTexte 12"/>
          <p:cNvSpPr txBox="1"/>
          <p:nvPr/>
        </p:nvSpPr>
        <p:spPr>
          <a:xfrm>
            <a:off x="3059832" y="2060848"/>
            <a:ext cx="7235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rgbClr val="FF0000"/>
                </a:solidFill>
              </a:rPr>
              <a:t>-33</a:t>
            </a:r>
            <a:r>
              <a:rPr lang="fr-FR" dirty="0" smtClean="0">
                <a:solidFill>
                  <a:srgbClr val="FF0000"/>
                </a:solidFill>
              </a:rPr>
              <a:t>%</a:t>
            </a:r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932040" y="3140968"/>
            <a:ext cx="2006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rgbClr val="008000"/>
                </a:solidFill>
              </a:rPr>
              <a:t>Good </a:t>
            </a:r>
            <a:r>
              <a:rPr lang="fr-FR" dirty="0" err="1" smtClean="0">
                <a:solidFill>
                  <a:srgbClr val="008000"/>
                </a:solidFill>
              </a:rPr>
              <a:t>quality</a:t>
            </a:r>
            <a:r>
              <a:rPr lang="fr-FR" dirty="0" smtClean="0">
                <a:solidFill>
                  <a:srgbClr val="008000"/>
                </a:solidFill>
              </a:rPr>
              <a:t> </a:t>
            </a:r>
            <a:r>
              <a:rPr lang="fr-FR" dirty="0" smtClean="0">
                <a:solidFill>
                  <a:srgbClr val="008000"/>
                </a:solidFill>
              </a:rPr>
              <a:t>area</a:t>
            </a:r>
            <a:endParaRPr lang="fr-FR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84942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xmlns="" id="{64C6C07F-7A27-7349-83C7-BB43FF51BA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UHD </a:t>
            </a:r>
            <a:r>
              <a:rPr lang="fr-FR" dirty="0" err="1"/>
              <a:t>Sedof</a:t>
            </a:r>
            <a:endParaRPr lang="fr-FR" dirty="0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xmlns="" id="{C871C826-362A-E64A-9616-684518D600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0800" y="1279872"/>
            <a:ext cx="6502400" cy="4597400"/>
          </a:xfrm>
          <a:prstGeom prst="rect">
            <a:avLst/>
          </a:prstGeom>
        </p:spPr>
      </p:pic>
      <p:sp>
        <p:nvSpPr>
          <p:cNvPr id="4" name="ZoneTexte 3"/>
          <p:cNvSpPr txBox="1"/>
          <p:nvPr/>
        </p:nvSpPr>
        <p:spPr>
          <a:xfrm>
            <a:off x="-31121" y="908720"/>
            <a:ext cx="25188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smtClean="0"/>
              <a:t>BD-Rate</a:t>
            </a:r>
            <a:r>
              <a:rPr lang="fr-FR" b="1" dirty="0"/>
              <a:t> (MOS)</a:t>
            </a:r>
            <a:r>
              <a:rPr lang="fr-FR" b="1" dirty="0" smtClean="0"/>
              <a:t>: </a:t>
            </a:r>
            <a:r>
              <a:rPr lang="fr-FR" dirty="0" smtClean="0">
                <a:solidFill>
                  <a:srgbClr val="FF0000"/>
                </a:solidFill>
              </a:rPr>
              <a:t>-21%</a:t>
            </a:r>
            <a:endParaRPr lang="fr-F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95512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xmlns="" id="{E32FF64A-09FF-0341-9005-539E3B1D1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BD-Rate Performance</a:t>
            </a:r>
            <a:endParaRPr lang="fr-FR" dirty="0"/>
          </a:p>
        </p:txBody>
      </p:sp>
      <p:graphicFrame>
        <p:nvGraphicFramePr>
          <p:cNvPr id="2" name="Tableau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5139020"/>
              </p:ext>
            </p:extLst>
          </p:nvPr>
        </p:nvGraphicFramePr>
        <p:xfrm>
          <a:off x="683569" y="2348880"/>
          <a:ext cx="7920879" cy="1381760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1771021"/>
                <a:gridCol w="2225753"/>
                <a:gridCol w="1889384"/>
                <a:gridCol w="2034721"/>
              </a:tblGrid>
              <a:tr h="370840">
                <a:tc>
                  <a:txBody>
                    <a:bodyPr/>
                    <a:lstStyle/>
                    <a:p>
                      <a:r>
                        <a:rPr lang="fr-FR" dirty="0" err="1" smtClean="0"/>
                        <a:t>Resolution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BD-rate (PSNR)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/>
                        <a:t>BD-rate (VMAF)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/>
                        <a:t>BD-rate (MOS)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 smtClean="0"/>
                        <a:t>HD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-31.24%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-35.18%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rgbClr val="FF0000"/>
                          </a:solidFill>
                        </a:rPr>
                        <a:t>-36%</a:t>
                      </a:r>
                      <a:endParaRPr lang="fr-F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 smtClean="0"/>
                        <a:t>UHD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-34.42%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-40.44%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rgbClr val="FF0000"/>
                          </a:solidFill>
                        </a:rPr>
                        <a:t>-40%</a:t>
                      </a:r>
                      <a:endParaRPr lang="fr-F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54488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xmlns="" id="{AFB218B7-F95C-B444-8F03-9C76F64A22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332856"/>
          </a:xfrm>
        </p:spPr>
        <p:txBody>
          <a:bodyPr>
            <a:normAutofit fontScale="92500" lnSpcReduction="20000"/>
          </a:bodyPr>
          <a:lstStyle/>
          <a:p>
            <a:r>
              <a:rPr lang="fr-FR" dirty="0"/>
              <a:t>VVC </a:t>
            </a:r>
            <a:r>
              <a:rPr lang="fr-FR" dirty="0" err="1"/>
              <a:t>significantly</a:t>
            </a:r>
            <a:r>
              <a:rPr lang="fr-FR" dirty="0"/>
              <a:t> </a:t>
            </a:r>
            <a:r>
              <a:rPr lang="fr-FR" dirty="0" err="1"/>
              <a:t>outperforms</a:t>
            </a:r>
            <a:r>
              <a:rPr lang="fr-FR" dirty="0"/>
              <a:t> HEVC</a:t>
            </a:r>
          </a:p>
          <a:p>
            <a:pPr lvl="1"/>
            <a:r>
              <a:rPr lang="fr-FR" dirty="0"/>
              <a:t>for HD and UHD</a:t>
            </a:r>
          </a:p>
          <a:p>
            <a:pPr lvl="1"/>
            <a:r>
              <a:rPr lang="fr-FR" dirty="0"/>
              <a:t>for all </a:t>
            </a:r>
            <a:r>
              <a:rPr lang="fr-FR" dirty="0" err="1"/>
              <a:t>video</a:t>
            </a:r>
            <a:r>
              <a:rPr lang="fr-FR" dirty="0"/>
              <a:t> clips</a:t>
            </a:r>
          </a:p>
          <a:p>
            <a:r>
              <a:rPr lang="fr-FR" dirty="0"/>
              <a:t>BD-Rate </a:t>
            </a:r>
            <a:r>
              <a:rPr lang="fr-FR" dirty="0" err="1"/>
              <a:t>improvement</a:t>
            </a:r>
            <a:r>
              <a:rPr lang="fr-FR" dirty="0"/>
              <a:t> consistent </a:t>
            </a:r>
            <a:r>
              <a:rPr lang="fr-FR" dirty="0" err="1"/>
              <a:t>with</a:t>
            </a:r>
            <a:r>
              <a:rPr lang="fr-FR" dirty="0"/>
              <a:t> </a:t>
            </a:r>
            <a:r>
              <a:rPr lang="fr-FR" dirty="0" err="1"/>
              <a:t>those</a:t>
            </a:r>
            <a:r>
              <a:rPr lang="fr-FR" dirty="0"/>
              <a:t> </a:t>
            </a:r>
            <a:r>
              <a:rPr lang="fr-FR" dirty="0" err="1"/>
              <a:t>measured</a:t>
            </a:r>
            <a:r>
              <a:rPr lang="fr-FR" dirty="0"/>
              <a:t> </a:t>
            </a:r>
            <a:r>
              <a:rPr lang="fr-FR" dirty="0" err="1"/>
              <a:t>under</a:t>
            </a:r>
            <a:r>
              <a:rPr lang="fr-FR" dirty="0"/>
              <a:t> the </a:t>
            </a:r>
            <a:r>
              <a:rPr lang="fr-FR" dirty="0" err="1"/>
              <a:t>CTCs</a:t>
            </a:r>
            <a:endParaRPr lang="fr-FR" dirty="0"/>
          </a:p>
          <a:p>
            <a:r>
              <a:rPr lang="fr-FR" dirty="0" err="1" smtClean="0"/>
              <a:t>Current</a:t>
            </a:r>
            <a:r>
              <a:rPr lang="fr-FR" dirty="0" smtClean="0"/>
              <a:t> VTM </a:t>
            </a:r>
            <a:r>
              <a:rPr lang="fr-FR" dirty="0"/>
              <a:t>close to </a:t>
            </a:r>
            <a:r>
              <a:rPr lang="fr-FR" dirty="0" err="1"/>
              <a:t>offer</a:t>
            </a:r>
            <a:r>
              <a:rPr lang="fr-FR" dirty="0"/>
              <a:t> </a:t>
            </a:r>
            <a:r>
              <a:rPr lang="fr-FR" dirty="0">
                <a:solidFill>
                  <a:srgbClr val="FF0000"/>
                </a:solidFill>
              </a:rPr>
              <a:t>40%</a:t>
            </a:r>
            <a:r>
              <a:rPr lang="fr-FR" dirty="0"/>
              <a:t> of bit </a:t>
            </a:r>
            <a:r>
              <a:rPr lang="fr-FR" dirty="0" err="1"/>
              <a:t>reduction</a:t>
            </a:r>
            <a:r>
              <a:rPr lang="fr-FR" dirty="0"/>
              <a:t> over </a:t>
            </a:r>
            <a:r>
              <a:rPr lang="fr-FR" dirty="0" smtClean="0"/>
              <a:t>HEVC</a:t>
            </a:r>
            <a:endParaRPr lang="fr-FR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xmlns="" id="{CF038B09-BB6A-744E-ADAA-B76D3654E8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Findings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818245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ZoneTexte 12"/>
          <p:cNvSpPr txBox="1"/>
          <p:nvPr/>
        </p:nvSpPr>
        <p:spPr>
          <a:xfrm>
            <a:off x="251520" y="3717032"/>
            <a:ext cx="86409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r-FR" sz="2800" dirty="0">
              <a:solidFill>
                <a:schemeClr val="accent4"/>
              </a:solidFill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403920" y="3869432"/>
            <a:ext cx="86409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 smtClean="0">
                <a:solidFill>
                  <a:schemeClr val="accent4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/</a:t>
            </a:r>
            <a:r>
              <a:rPr lang="fr-FR" sz="240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wassim.hamidouche@insa-rennes.fr</a:t>
            </a:r>
            <a:r>
              <a:rPr lang="fr-FR" sz="2400" dirty="0" smtClean="0">
                <a:solidFill>
                  <a:schemeClr val="accent4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/</a:t>
            </a:r>
            <a:endParaRPr lang="fr-FR" sz="2400" dirty="0">
              <a:solidFill>
                <a:schemeClr val="accent4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30984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contenu 1">
            <a:extLst>
              <a:ext uri="{FF2B5EF4-FFF2-40B4-BE49-F238E27FC236}">
                <a16:creationId xmlns:a16="http://schemas.microsoft.com/office/drawing/2014/main" xmlns="" id="{B16CFB8B-E973-1543-B0BE-2E800844AE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2" y="1052736"/>
            <a:ext cx="8229600" cy="3816424"/>
          </a:xfrm>
        </p:spPr>
        <p:txBody>
          <a:bodyPr>
            <a:normAutofit/>
          </a:bodyPr>
          <a:lstStyle/>
          <a:p>
            <a:r>
              <a:rPr lang="fr-FR" sz="1900" dirty="0" smtClean="0"/>
              <a:t>7 </a:t>
            </a:r>
            <a:r>
              <a:rPr lang="fr-FR" sz="1900" dirty="0" err="1" smtClean="0"/>
              <a:t>video</a:t>
            </a:r>
            <a:r>
              <a:rPr lang="fr-FR" sz="1900" dirty="0" smtClean="0"/>
              <a:t> </a:t>
            </a:r>
            <a:r>
              <a:rPr lang="fr-FR" sz="1900" dirty="0" err="1" smtClean="0"/>
              <a:t>sequences</a:t>
            </a:r>
            <a:endParaRPr lang="fr-FR" sz="1900" dirty="0"/>
          </a:p>
          <a:p>
            <a:pPr lvl="1"/>
            <a:r>
              <a:rPr lang="fr-FR" sz="1700" dirty="0" smtClean="0"/>
              <a:t>SDR in UHD </a:t>
            </a:r>
            <a:r>
              <a:rPr lang="fr-FR" sz="1700" dirty="0" err="1" smtClean="0"/>
              <a:t>resolution</a:t>
            </a:r>
            <a:r>
              <a:rPr lang="fr-FR" sz="1700" dirty="0" smtClean="0"/>
              <a:t> (3840x2160)</a:t>
            </a:r>
            <a:endParaRPr lang="fr-FR" sz="1700" dirty="0"/>
          </a:p>
          <a:p>
            <a:pPr lvl="1"/>
            <a:r>
              <a:rPr lang="fr-FR" sz="1700" dirty="0" err="1" smtClean="0"/>
              <a:t>Different</a:t>
            </a:r>
            <a:r>
              <a:rPr lang="fr-FR" sz="1700" dirty="0" smtClean="0"/>
              <a:t> bit-</a:t>
            </a:r>
            <a:r>
              <a:rPr lang="fr-FR" sz="1700" dirty="0" err="1" smtClean="0"/>
              <a:t>depths</a:t>
            </a:r>
            <a:r>
              <a:rPr lang="fr-FR" sz="1700" dirty="0" smtClean="0"/>
              <a:t> and frame rates </a:t>
            </a:r>
          </a:p>
          <a:p>
            <a:pPr lvl="1"/>
            <a:r>
              <a:rPr lang="fr-FR" sz="1700" dirty="0" smtClean="0"/>
              <a:t>10 seconds duration </a:t>
            </a:r>
          </a:p>
          <a:p>
            <a:pPr lvl="1"/>
            <a:r>
              <a:rPr lang="fr-FR" sz="1700" dirty="0" err="1" smtClean="0"/>
              <a:t>Different</a:t>
            </a:r>
            <a:r>
              <a:rPr lang="fr-FR" sz="1700" dirty="0" smtClean="0"/>
              <a:t> sources: CTC, 4EVER-2 </a:t>
            </a:r>
            <a:r>
              <a:rPr lang="fr-FR" sz="1700" dirty="0" err="1" smtClean="0"/>
              <a:t>project</a:t>
            </a:r>
            <a:endParaRPr lang="fr-FR" sz="1700" dirty="0"/>
          </a:p>
          <a:p>
            <a:r>
              <a:rPr lang="fr-FR" sz="1900" dirty="0" smtClean="0"/>
              <a:t>Down-</a:t>
            </a:r>
            <a:r>
              <a:rPr lang="fr-FR" sz="1900" dirty="0" err="1" smtClean="0"/>
              <a:t>sampled</a:t>
            </a:r>
            <a:r>
              <a:rPr lang="fr-FR" sz="1900" dirty="0" smtClean="0"/>
              <a:t> to HD </a:t>
            </a:r>
            <a:r>
              <a:rPr lang="fr-FR" sz="1900" dirty="0" err="1" smtClean="0"/>
              <a:t>resolution</a:t>
            </a:r>
            <a:r>
              <a:rPr lang="fr-FR" sz="1900" dirty="0" smtClean="0"/>
              <a:t> </a:t>
            </a:r>
            <a:endParaRPr lang="fr-FR" sz="1900" dirty="0"/>
          </a:p>
          <a:p>
            <a:pPr lvl="1"/>
            <a:r>
              <a:rPr lang="fr-FR" sz="1700" dirty="0" err="1" smtClean="0"/>
              <a:t>Filter</a:t>
            </a:r>
            <a:r>
              <a:rPr lang="fr-FR" sz="1700" dirty="0" smtClean="0"/>
              <a:t> of the SHM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xmlns="" id="{B2D28978-EA19-FA4E-9A34-422C9FA0E7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Sequences</a:t>
            </a:r>
            <a:endParaRPr lang="fr-FR" dirty="0"/>
          </a:p>
        </p:txBody>
      </p:sp>
      <p:graphicFrame>
        <p:nvGraphicFramePr>
          <p:cNvPr id="2" name="Tableau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0690569"/>
              </p:ext>
            </p:extLst>
          </p:nvPr>
        </p:nvGraphicFramePr>
        <p:xfrm>
          <a:off x="3012504" y="3140968"/>
          <a:ext cx="6096000" cy="2966720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1224136"/>
                <a:gridCol w="1080120"/>
                <a:gridCol w="936104"/>
                <a:gridCol w="983432"/>
                <a:gridCol w="856208"/>
                <a:gridCol w="1016000"/>
              </a:tblGrid>
              <a:tr h="370840">
                <a:tc>
                  <a:txBody>
                    <a:bodyPr/>
                    <a:lstStyle/>
                    <a:p>
                      <a:r>
                        <a:rPr lang="fr-FR" sz="1200" dirty="0" err="1" smtClean="0"/>
                        <a:t>Sequence</a:t>
                      </a:r>
                      <a:endParaRPr lang="fr-F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 err="1" smtClean="0"/>
                        <a:t>Resolution</a:t>
                      </a:r>
                      <a:endParaRPr lang="fr-F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 smtClean="0"/>
                        <a:t>Duration</a:t>
                      </a:r>
                      <a:endParaRPr lang="fr-F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 smtClean="0"/>
                        <a:t>Frame rate</a:t>
                      </a:r>
                      <a:endParaRPr lang="fr-F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 smtClean="0"/>
                        <a:t>Bit-</a:t>
                      </a:r>
                      <a:r>
                        <a:rPr lang="fr-FR" sz="1200" dirty="0" err="1" smtClean="0"/>
                        <a:t>depth</a:t>
                      </a:r>
                      <a:endParaRPr lang="fr-F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 smtClean="0"/>
                        <a:t>Source</a:t>
                      </a:r>
                      <a:endParaRPr lang="fr-FR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b="0" i="1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AerialCrowd2</a:t>
                      </a:r>
                      <a:endParaRPr lang="fr-FR" sz="12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 smtClean="0"/>
                        <a:t>HD/UHD</a:t>
                      </a:r>
                      <a:endParaRPr lang="fr-F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 smtClean="0"/>
                        <a:t>10s</a:t>
                      </a:r>
                      <a:endParaRPr lang="fr-F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 smtClean="0"/>
                        <a:t>30</a:t>
                      </a:r>
                      <a:endParaRPr lang="fr-F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 smtClean="0"/>
                        <a:t>10</a:t>
                      </a:r>
                      <a:endParaRPr lang="fr-F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0" i="0" u="none" strike="noStrike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Huawei</a:t>
                      </a:r>
                      <a:endParaRPr lang="fr-FR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b="0" i="1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CatRobot1</a:t>
                      </a:r>
                      <a:endParaRPr lang="fr-FR" sz="12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dirty="0" smtClean="0"/>
                        <a:t>HD/UHD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dirty="0" smtClean="0"/>
                        <a:t>10s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 smtClean="0"/>
                        <a:t>60</a:t>
                      </a:r>
                      <a:endParaRPr lang="fr-F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 smtClean="0"/>
                        <a:t>10</a:t>
                      </a:r>
                      <a:endParaRPr lang="fr-F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b&lt;&gt;</a:t>
                      </a:r>
                      <a:r>
                        <a:rPr lang="fr-FR" sz="1200" b="0" i="0" u="none" strike="noStrike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com</a:t>
                      </a:r>
                      <a:endParaRPr lang="fr-FR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b="0" i="1" u="none" strike="noStrike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CrowdRun</a:t>
                      </a:r>
                      <a:endParaRPr lang="fr-FR" sz="12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dirty="0" smtClean="0"/>
                        <a:t>HD/UHD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dirty="0" smtClean="0"/>
                        <a:t>10s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 smtClean="0"/>
                        <a:t>50</a:t>
                      </a:r>
                      <a:endParaRPr lang="fr-F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 smtClean="0"/>
                        <a:t>8</a:t>
                      </a:r>
                      <a:endParaRPr lang="fr-F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SVT</a:t>
                      </a:r>
                      <a:endParaRPr lang="fr-FR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b="0" i="1" u="none" strike="noStrike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DaylightRoad</a:t>
                      </a:r>
                      <a:endParaRPr lang="fr-FR" sz="12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dirty="0" smtClean="0"/>
                        <a:t>HD/UHD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dirty="0" smtClean="0"/>
                        <a:t>10s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 smtClean="0"/>
                        <a:t>60</a:t>
                      </a:r>
                      <a:endParaRPr lang="fr-F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 smtClean="0"/>
                        <a:t>10</a:t>
                      </a:r>
                      <a:endParaRPr lang="fr-F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0" i="0" u="none" strike="noStrike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Huawei</a:t>
                      </a:r>
                      <a:endParaRPr lang="fr-FR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b="0" i="1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Drums2</a:t>
                      </a:r>
                      <a:endParaRPr lang="fr-FR" sz="12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dirty="0" smtClean="0"/>
                        <a:t>HD/UHD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dirty="0" smtClean="0"/>
                        <a:t>10s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 smtClean="0"/>
                        <a:t>50</a:t>
                      </a:r>
                      <a:endParaRPr lang="fr-F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 smtClean="0"/>
                        <a:t>10</a:t>
                      </a:r>
                      <a:endParaRPr lang="fr-F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b&lt;&gt;</a:t>
                      </a:r>
                      <a:r>
                        <a:rPr lang="fr-FR" sz="1200" b="0" i="0" u="none" strike="noStrike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com</a:t>
                      </a:r>
                      <a:endParaRPr lang="fr-FR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b="0" i="1" u="none" strike="noStrike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HorseJumping</a:t>
                      </a:r>
                      <a:endParaRPr lang="fr-FR" sz="12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dirty="0" smtClean="0"/>
                        <a:t>HD/UHD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dirty="0" smtClean="0"/>
                        <a:t>10s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 smtClean="0"/>
                        <a:t>50</a:t>
                      </a:r>
                      <a:endParaRPr lang="fr-F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 smtClean="0"/>
                        <a:t>10</a:t>
                      </a:r>
                      <a:endParaRPr lang="fr-F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 smtClean="0"/>
                        <a:t>4EVER-2</a:t>
                      </a:r>
                      <a:endParaRPr lang="fr-FR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200" b="0" i="1" u="none" strike="noStrike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Sedof</a:t>
                      </a:r>
                      <a:endParaRPr lang="fr-FR" sz="12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dirty="0" smtClean="0"/>
                        <a:t>HD/UHD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dirty="0" smtClean="0"/>
                        <a:t>10s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 smtClean="0"/>
                        <a:t>60</a:t>
                      </a:r>
                      <a:endParaRPr lang="fr-F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 smtClean="0"/>
                        <a:t>8</a:t>
                      </a:r>
                      <a:endParaRPr lang="fr-F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dirty="0" smtClean="0"/>
                        <a:t>4EVER-2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3" name="ZoneTexte 12"/>
          <p:cNvSpPr txBox="1"/>
          <p:nvPr/>
        </p:nvSpPr>
        <p:spPr>
          <a:xfrm>
            <a:off x="1316924" y="266558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856239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xmlns="" id="{B2D28978-EA19-FA4E-9A34-422C9FA0E7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Sequences</a:t>
            </a:r>
            <a:endParaRPr lang="fr-FR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xmlns="" id="{6D849918-9F42-7B40-A7D9-29CC829BE6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1" y="980728"/>
            <a:ext cx="2926080" cy="164592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xmlns="" id="{5E8CAE61-7B0E-4342-B97C-76E2CD95E8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980728"/>
            <a:ext cx="2926080" cy="164592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xmlns="" id="{F03AF6F7-FD9F-5743-A750-93CFF0A569A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980728"/>
            <a:ext cx="2926080" cy="1645920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xmlns="" id="{E545FDA7-5253-DB48-A4DF-D44CE031874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264" y="2708920"/>
            <a:ext cx="2926080" cy="1645920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xmlns="" id="{B126C1E9-2CAA-D046-BEEE-83A0CDEFDE4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2708920"/>
            <a:ext cx="2926080" cy="1645920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xmlns="" id="{92B89AA1-0CE9-D94D-8039-7DE38D855C4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2708920"/>
            <a:ext cx="2926080" cy="1645920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xmlns="" id="{B293EB30-697C-B04D-B57D-43B443480D8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4437112"/>
            <a:ext cx="2926080" cy="1645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9843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xmlns="" id="{B16CFB8B-E973-1543-B0BE-2E800844AE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2" y="1484784"/>
            <a:ext cx="8229600" cy="3816424"/>
          </a:xfrm>
        </p:spPr>
        <p:txBody>
          <a:bodyPr>
            <a:normAutofit lnSpcReduction="10000"/>
          </a:bodyPr>
          <a:lstStyle/>
          <a:p>
            <a:r>
              <a:rPr lang="fr-FR" sz="1900" dirty="0"/>
              <a:t>Codecs </a:t>
            </a:r>
            <a:r>
              <a:rPr lang="fr-FR" sz="1900" dirty="0" smtClean="0"/>
              <a:t>HM-16.20 (</a:t>
            </a:r>
            <a:r>
              <a:rPr lang="fr-FR" sz="1900" dirty="0" err="1" smtClean="0"/>
              <a:t>anchor</a:t>
            </a:r>
            <a:r>
              <a:rPr lang="fr-FR" sz="1900" dirty="0"/>
              <a:t>) &amp; VTM-5.0</a:t>
            </a:r>
            <a:endParaRPr lang="fr-FR" sz="1900" dirty="0" smtClean="0"/>
          </a:p>
          <a:p>
            <a:r>
              <a:rPr lang="fr-FR" sz="1900" dirty="0" err="1" smtClean="0"/>
              <a:t>Following</a:t>
            </a:r>
            <a:r>
              <a:rPr lang="fr-FR" sz="1900" dirty="0" smtClean="0"/>
              <a:t> the CTC</a:t>
            </a:r>
          </a:p>
          <a:p>
            <a:pPr lvl="1"/>
            <a:r>
              <a:rPr lang="fr-FR" sz="1700" dirty="0" err="1" smtClean="0"/>
              <a:t>Random</a:t>
            </a:r>
            <a:r>
              <a:rPr lang="fr-FR" sz="1700" dirty="0" smtClean="0"/>
              <a:t> </a:t>
            </a:r>
            <a:r>
              <a:rPr lang="fr-FR" sz="1700" dirty="0" err="1"/>
              <a:t>access</a:t>
            </a:r>
            <a:endParaRPr lang="fr-FR" sz="1700" dirty="0"/>
          </a:p>
          <a:p>
            <a:pPr lvl="1"/>
            <a:r>
              <a:rPr lang="fr-FR" sz="1700" dirty="0"/>
              <a:t>1s </a:t>
            </a:r>
            <a:r>
              <a:rPr lang="fr-FR" sz="1700" dirty="0" err="1"/>
              <a:t>random</a:t>
            </a:r>
            <a:r>
              <a:rPr lang="fr-FR" sz="1700" dirty="0"/>
              <a:t> </a:t>
            </a:r>
            <a:r>
              <a:rPr lang="fr-FR" sz="1700" dirty="0" err="1"/>
              <a:t>access</a:t>
            </a:r>
            <a:r>
              <a:rPr lang="fr-FR" sz="1700" dirty="0"/>
              <a:t> </a:t>
            </a:r>
            <a:r>
              <a:rPr lang="fr-FR" sz="1700" dirty="0" err="1"/>
              <a:t>period</a:t>
            </a:r>
            <a:endParaRPr lang="fr-FR" sz="1700" dirty="0"/>
          </a:p>
          <a:p>
            <a:pPr lvl="1"/>
            <a:r>
              <a:rPr lang="fr-FR" sz="1700" dirty="0"/>
              <a:t>main10 for HEVC</a:t>
            </a:r>
          </a:p>
          <a:p>
            <a:r>
              <a:rPr lang="fr-FR" sz="1900" dirty="0" err="1"/>
              <a:t>Nine</a:t>
            </a:r>
            <a:r>
              <a:rPr lang="fr-FR" sz="1900" dirty="0"/>
              <a:t> </a:t>
            </a:r>
            <a:r>
              <a:rPr lang="fr-FR" sz="1900" dirty="0" err="1"/>
              <a:t>realistic</a:t>
            </a:r>
            <a:r>
              <a:rPr lang="fr-FR" sz="1900" dirty="0"/>
              <a:t> rates </a:t>
            </a:r>
            <a:r>
              <a:rPr lang="fr-FR" sz="1900" dirty="0" err="1"/>
              <a:t>selected</a:t>
            </a:r>
            <a:endParaRPr lang="fr-FR" sz="1900" dirty="0"/>
          </a:p>
          <a:p>
            <a:pPr lvl="1"/>
            <a:r>
              <a:rPr lang="fr-FR" sz="1700" dirty="0" err="1"/>
              <a:t>Cover</a:t>
            </a:r>
            <a:r>
              <a:rPr lang="fr-FR" sz="1700" dirty="0"/>
              <a:t> the range for HD &amp; UHD </a:t>
            </a:r>
            <a:r>
              <a:rPr lang="fr-FR" sz="1700" dirty="0" smtClean="0"/>
              <a:t>services</a:t>
            </a:r>
            <a:endParaRPr lang="fr-FR" sz="1700" dirty="0"/>
          </a:p>
          <a:p>
            <a:r>
              <a:rPr lang="fr-FR" sz="1900" dirty="0"/>
              <a:t>A per </a:t>
            </a:r>
            <a:r>
              <a:rPr lang="fr-FR" sz="1900" dirty="0" err="1"/>
              <a:t>sequence</a:t>
            </a:r>
            <a:r>
              <a:rPr lang="fr-FR" sz="1900" dirty="0"/>
              <a:t> rate </a:t>
            </a:r>
            <a:r>
              <a:rPr lang="fr-FR" sz="1900" dirty="0" err="1"/>
              <a:t>selection</a:t>
            </a:r>
            <a:r>
              <a:rPr lang="fr-FR" sz="1900" dirty="0"/>
              <a:t> </a:t>
            </a:r>
            <a:r>
              <a:rPr lang="fr-FR" sz="1900" dirty="0" err="1"/>
              <a:t>was</a:t>
            </a:r>
            <a:r>
              <a:rPr lang="fr-FR" sz="1900" dirty="0"/>
              <a:t> </a:t>
            </a:r>
            <a:r>
              <a:rPr lang="fr-FR" sz="1900" dirty="0" err="1"/>
              <a:t>operated</a:t>
            </a:r>
            <a:endParaRPr lang="fr-FR" sz="1900" dirty="0"/>
          </a:p>
          <a:p>
            <a:pPr lvl="1"/>
            <a:r>
              <a:rPr lang="fr-FR" sz="1700" dirty="0" err="1"/>
              <a:t>After</a:t>
            </a:r>
            <a:r>
              <a:rPr lang="fr-FR" sz="1700" dirty="0"/>
              <a:t> </a:t>
            </a:r>
            <a:r>
              <a:rPr lang="fr-FR" sz="1700" dirty="0" err="1"/>
              <a:t>encoding</a:t>
            </a:r>
            <a:r>
              <a:rPr lang="fr-FR" sz="1700" dirty="0"/>
              <a:t> and </a:t>
            </a:r>
            <a:r>
              <a:rPr lang="fr-FR" sz="1700" dirty="0" err="1"/>
              <a:t>informal</a:t>
            </a:r>
            <a:r>
              <a:rPr lang="fr-FR" sz="1700" dirty="0"/>
              <a:t> </a:t>
            </a:r>
            <a:r>
              <a:rPr lang="fr-FR" sz="1700" dirty="0" err="1"/>
              <a:t>viewing</a:t>
            </a:r>
            <a:endParaRPr lang="fr-FR" sz="1700" dirty="0"/>
          </a:p>
          <a:p>
            <a:pPr lvl="1"/>
            <a:r>
              <a:rPr lang="fr-FR" sz="1700" dirty="0"/>
              <a:t>objective: </a:t>
            </a:r>
            <a:r>
              <a:rPr lang="fr-FR" sz="1700" dirty="0" err="1"/>
              <a:t>covers</a:t>
            </a:r>
            <a:r>
              <a:rPr lang="fr-FR" sz="1700" dirty="0"/>
              <a:t> the </a:t>
            </a:r>
            <a:r>
              <a:rPr lang="fr-FR" sz="1700" dirty="0" err="1"/>
              <a:t>quality</a:t>
            </a:r>
            <a:r>
              <a:rPr lang="fr-FR" sz="1700" dirty="0"/>
              <a:t> range </a:t>
            </a:r>
          </a:p>
          <a:p>
            <a:pPr lvl="2"/>
            <a:r>
              <a:rPr lang="fr-FR" sz="1700" dirty="0" err="1"/>
              <a:t>from</a:t>
            </a:r>
            <a:r>
              <a:rPr lang="fr-FR" sz="1700" dirty="0"/>
              <a:t> </a:t>
            </a:r>
            <a:r>
              <a:rPr lang="fr-FR" sz="1700" dirty="0" err="1"/>
              <a:t>fair</a:t>
            </a:r>
            <a:r>
              <a:rPr lang="fr-FR" sz="1700" dirty="0"/>
              <a:t> to excellent (</a:t>
            </a:r>
            <a:r>
              <a:rPr lang="fr-FR" sz="1700" dirty="0" err="1"/>
              <a:t>avoid</a:t>
            </a:r>
            <a:r>
              <a:rPr lang="fr-FR" sz="1700" dirty="0"/>
              <a:t> non </a:t>
            </a:r>
            <a:r>
              <a:rPr lang="fr-FR" sz="1700" dirty="0" err="1"/>
              <a:t>practical</a:t>
            </a:r>
            <a:r>
              <a:rPr lang="fr-FR" sz="1700" dirty="0"/>
              <a:t> </a:t>
            </a:r>
            <a:r>
              <a:rPr lang="fr-FR" sz="1700" dirty="0" err="1"/>
              <a:t>quality</a:t>
            </a:r>
            <a:r>
              <a:rPr lang="fr-FR" sz="1700" dirty="0"/>
              <a:t> ranges</a:t>
            </a:r>
            <a:r>
              <a:rPr lang="fr-FR" sz="1700" dirty="0" smtClean="0"/>
              <a:t>)</a:t>
            </a:r>
          </a:p>
          <a:p>
            <a:pPr lvl="2"/>
            <a:r>
              <a:rPr lang="fr-FR" sz="1700" b="1" dirty="0" smtClean="0"/>
              <a:t>5 rates </a:t>
            </a:r>
            <a:r>
              <a:rPr lang="fr-FR" sz="1700" dirty="0" smtClean="0"/>
              <a:t>are </a:t>
            </a:r>
            <a:r>
              <a:rPr lang="fr-FR" sz="1700" dirty="0" err="1" smtClean="0"/>
              <a:t>retained</a:t>
            </a:r>
            <a:r>
              <a:rPr lang="fr-FR" sz="1700" dirty="0" smtClean="0"/>
              <a:t> for </a:t>
            </a:r>
            <a:r>
              <a:rPr lang="fr-FR" sz="1700" dirty="0" err="1" smtClean="0"/>
              <a:t>each</a:t>
            </a:r>
            <a:r>
              <a:rPr lang="fr-FR" sz="1700" dirty="0" smtClean="0"/>
              <a:t> </a:t>
            </a:r>
            <a:r>
              <a:rPr lang="fr-FR" sz="1700" dirty="0" err="1" smtClean="0"/>
              <a:t>sequence</a:t>
            </a:r>
            <a:endParaRPr lang="fr-FR" sz="1700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xmlns="" id="{09127158-23A3-C14F-9EEB-54FB9E9494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Coding</a:t>
            </a:r>
            <a:r>
              <a:rPr lang="fr-FR" dirty="0"/>
              <a:t> configuration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7785135"/>
              </p:ext>
            </p:extLst>
          </p:nvPr>
        </p:nvGraphicFramePr>
        <p:xfrm>
          <a:off x="5940151" y="980728"/>
          <a:ext cx="3240361" cy="3131183"/>
        </p:xfrm>
        <a:graphic>
          <a:graphicData uri="http://schemas.openxmlformats.org/drawingml/2006/table">
            <a:tbl>
              <a:tblPr firstRow="1" bandRow="1">
                <a:tableStyleId>{912C8C85-51F0-491E-9774-3900AFEF0FD7}</a:tableStyleId>
              </a:tblPr>
              <a:tblGrid>
                <a:gridCol w="1080120"/>
                <a:gridCol w="936105"/>
                <a:gridCol w="1224136"/>
              </a:tblGrid>
              <a:tr h="446152">
                <a:tc>
                  <a:txBody>
                    <a:bodyPr/>
                    <a:lstStyle/>
                    <a:p>
                      <a:pPr algn="ctr"/>
                      <a:r>
                        <a:rPr lang="fr-FR" sz="1200" dirty="0" smtClean="0"/>
                        <a:t>Rate</a:t>
                      </a:r>
                      <a:r>
                        <a:rPr lang="fr-FR" sz="1400" baseline="0" dirty="0" smtClean="0"/>
                        <a:t> (Kbps)</a:t>
                      </a:r>
                      <a:endParaRPr lang="fr-F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 smtClean="0"/>
                        <a:t>1080 (HD)</a:t>
                      </a:r>
                      <a:endParaRPr lang="fr-F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 smtClean="0"/>
                        <a:t>2160</a:t>
                      </a:r>
                      <a:r>
                        <a:rPr lang="fr-FR" sz="1400" dirty="0" smtClean="0"/>
                        <a:t> (UHD)</a:t>
                      </a:r>
                      <a:endParaRPr lang="fr-FR" sz="1400" dirty="0"/>
                    </a:p>
                  </a:txBody>
                  <a:tcPr/>
                </a:tc>
              </a:tr>
              <a:tr h="290336">
                <a:tc>
                  <a:txBody>
                    <a:bodyPr/>
                    <a:lstStyle/>
                    <a:p>
                      <a:pPr algn="ctr"/>
                      <a:r>
                        <a:rPr lang="fr-FR" sz="1200" dirty="0" smtClean="0"/>
                        <a:t>R1</a:t>
                      </a:r>
                      <a:endParaRPr lang="fr-F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 smtClean="0"/>
                        <a:t>500</a:t>
                      </a:r>
                      <a:endParaRPr lang="fr-F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 smtClean="0"/>
                        <a:t>1000</a:t>
                      </a:r>
                      <a:endParaRPr lang="fr-FR" sz="1200" dirty="0"/>
                    </a:p>
                  </a:txBody>
                  <a:tcPr/>
                </a:tc>
              </a:tr>
              <a:tr h="290336">
                <a:tc>
                  <a:txBody>
                    <a:bodyPr/>
                    <a:lstStyle/>
                    <a:p>
                      <a:pPr algn="ctr"/>
                      <a:r>
                        <a:rPr lang="fr-FR" sz="1200" dirty="0" smtClean="0"/>
                        <a:t>R2</a:t>
                      </a:r>
                      <a:endParaRPr lang="fr-F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 smtClean="0"/>
                        <a:t>1000</a:t>
                      </a:r>
                      <a:endParaRPr lang="fr-F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 smtClean="0"/>
                        <a:t>2000</a:t>
                      </a:r>
                      <a:endParaRPr lang="fr-FR" sz="1200" dirty="0"/>
                    </a:p>
                  </a:txBody>
                  <a:tcPr/>
                </a:tc>
              </a:tr>
              <a:tr h="290336">
                <a:tc>
                  <a:txBody>
                    <a:bodyPr/>
                    <a:lstStyle/>
                    <a:p>
                      <a:pPr algn="ctr"/>
                      <a:r>
                        <a:rPr lang="fr-FR" sz="1200" dirty="0" smtClean="0"/>
                        <a:t>R3</a:t>
                      </a:r>
                      <a:endParaRPr lang="fr-F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 smtClean="0"/>
                        <a:t>1500</a:t>
                      </a:r>
                      <a:endParaRPr lang="fr-F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 smtClean="0"/>
                        <a:t>3000</a:t>
                      </a:r>
                      <a:endParaRPr lang="fr-FR" sz="1200" dirty="0"/>
                    </a:p>
                  </a:txBody>
                  <a:tcPr/>
                </a:tc>
              </a:tr>
              <a:tr h="290336">
                <a:tc>
                  <a:txBody>
                    <a:bodyPr/>
                    <a:lstStyle/>
                    <a:p>
                      <a:pPr algn="ctr"/>
                      <a:r>
                        <a:rPr lang="fr-FR" sz="1200" dirty="0" smtClean="0"/>
                        <a:t>R4</a:t>
                      </a:r>
                      <a:endParaRPr lang="fr-F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 smtClean="0"/>
                        <a:t>2000</a:t>
                      </a:r>
                      <a:endParaRPr lang="fr-F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 smtClean="0"/>
                        <a:t>4000</a:t>
                      </a:r>
                      <a:endParaRPr lang="fr-FR" sz="1200" dirty="0"/>
                    </a:p>
                  </a:txBody>
                  <a:tcPr/>
                </a:tc>
              </a:tr>
              <a:tr h="290336">
                <a:tc>
                  <a:txBody>
                    <a:bodyPr/>
                    <a:lstStyle/>
                    <a:p>
                      <a:pPr algn="ctr"/>
                      <a:r>
                        <a:rPr lang="fr-FR" sz="1200" dirty="0" smtClean="0"/>
                        <a:t>R5</a:t>
                      </a:r>
                      <a:endParaRPr lang="fr-F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 smtClean="0"/>
                        <a:t>3000</a:t>
                      </a:r>
                      <a:endParaRPr lang="fr-F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 smtClean="0"/>
                        <a:t>6000</a:t>
                      </a:r>
                      <a:endParaRPr lang="fr-FR" sz="1200" dirty="0"/>
                    </a:p>
                  </a:txBody>
                  <a:tcPr/>
                </a:tc>
              </a:tr>
              <a:tr h="290336">
                <a:tc>
                  <a:txBody>
                    <a:bodyPr/>
                    <a:lstStyle/>
                    <a:p>
                      <a:pPr algn="ctr"/>
                      <a:r>
                        <a:rPr lang="fr-FR" sz="1200" dirty="0" smtClean="0"/>
                        <a:t>R6</a:t>
                      </a:r>
                      <a:endParaRPr lang="fr-F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 smtClean="0"/>
                        <a:t>4000</a:t>
                      </a:r>
                      <a:endParaRPr lang="fr-F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 smtClean="0"/>
                        <a:t>8000</a:t>
                      </a:r>
                      <a:endParaRPr lang="fr-FR" sz="1200" dirty="0"/>
                    </a:p>
                  </a:txBody>
                  <a:tcPr/>
                </a:tc>
              </a:tr>
              <a:tr h="290336">
                <a:tc>
                  <a:txBody>
                    <a:bodyPr/>
                    <a:lstStyle/>
                    <a:p>
                      <a:pPr algn="ctr"/>
                      <a:r>
                        <a:rPr lang="fr-FR" sz="1200" dirty="0" smtClean="0"/>
                        <a:t>R7</a:t>
                      </a:r>
                      <a:endParaRPr lang="fr-F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 smtClean="0"/>
                        <a:t>6000</a:t>
                      </a:r>
                      <a:endParaRPr lang="fr-F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 smtClean="0"/>
                        <a:t>12000</a:t>
                      </a:r>
                      <a:endParaRPr lang="fr-FR" sz="1200" dirty="0"/>
                    </a:p>
                  </a:txBody>
                  <a:tcPr/>
                </a:tc>
              </a:tr>
              <a:tr h="290336">
                <a:tc>
                  <a:txBody>
                    <a:bodyPr/>
                    <a:lstStyle/>
                    <a:p>
                      <a:pPr algn="ctr"/>
                      <a:r>
                        <a:rPr lang="fr-FR" sz="1200" dirty="0" smtClean="0"/>
                        <a:t>R8</a:t>
                      </a:r>
                      <a:endParaRPr lang="fr-F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 smtClean="0"/>
                        <a:t>8000</a:t>
                      </a:r>
                      <a:endParaRPr lang="fr-F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 smtClean="0"/>
                        <a:t>16000</a:t>
                      </a:r>
                      <a:endParaRPr lang="fr-FR" sz="1200" dirty="0"/>
                    </a:p>
                  </a:txBody>
                  <a:tcPr/>
                </a:tc>
              </a:tr>
              <a:tr h="290336">
                <a:tc>
                  <a:txBody>
                    <a:bodyPr/>
                    <a:lstStyle/>
                    <a:p>
                      <a:pPr algn="ctr"/>
                      <a:r>
                        <a:rPr lang="fr-FR" sz="1200" dirty="0" smtClean="0"/>
                        <a:t>R9</a:t>
                      </a:r>
                      <a:endParaRPr lang="fr-F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 smtClean="0"/>
                        <a:t>10000</a:t>
                      </a:r>
                      <a:endParaRPr lang="fr-F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 smtClean="0"/>
                        <a:t>20000</a:t>
                      </a:r>
                      <a:endParaRPr lang="fr-FR" sz="12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73333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188840"/>
          </a:xfrm>
        </p:spPr>
        <p:txBody>
          <a:bodyPr>
            <a:normAutofit/>
          </a:bodyPr>
          <a:lstStyle/>
          <a:p>
            <a:r>
              <a:rPr lang="fr-FR" sz="2400" dirty="0" smtClean="0"/>
              <a:t>Objective </a:t>
            </a:r>
            <a:r>
              <a:rPr lang="fr-FR" sz="2400" dirty="0" err="1" smtClean="0"/>
              <a:t>quality</a:t>
            </a:r>
            <a:r>
              <a:rPr lang="fr-FR" sz="2400" dirty="0" smtClean="0"/>
              <a:t> </a:t>
            </a:r>
            <a:r>
              <a:rPr lang="fr-FR" sz="2400" dirty="0" err="1" smtClean="0"/>
              <a:t>metrics</a:t>
            </a:r>
            <a:endParaRPr lang="fr-FR" sz="2400" dirty="0"/>
          </a:p>
          <a:p>
            <a:pPr lvl="1"/>
            <a:r>
              <a:rPr lang="fr-FR" dirty="0" smtClean="0"/>
              <a:t>PSNR, MS-SSIM &amp; VMAF</a:t>
            </a:r>
          </a:p>
          <a:p>
            <a:pPr lvl="1"/>
            <a:r>
              <a:rPr lang="fr-FR" dirty="0" smtClean="0"/>
              <a:t>BD-Rate</a:t>
            </a:r>
            <a:endParaRPr lang="fr-FR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xmlns="" id="{D0C3E1ED-081A-584F-97FC-2C94A83F43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Objective Evaluation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417659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xmlns="" id="{D0C3E1ED-081A-584F-97FC-2C94A83F43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Aerial</a:t>
            </a:r>
            <a:r>
              <a:rPr lang="fr-FR" dirty="0"/>
              <a:t> </a:t>
            </a:r>
            <a:r>
              <a:rPr lang="fr-FR" dirty="0" err="1"/>
              <a:t>Crowd</a:t>
            </a:r>
            <a:r>
              <a:rPr lang="fr-FR" dirty="0"/>
              <a:t> (PSNR)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xmlns="" id="{200E94EC-4B1C-3647-B72D-C4A1F85492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9200" y="1104900"/>
            <a:ext cx="670560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93782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xmlns="" id="{E32FF64A-09FF-0341-9005-539E3B1D1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CatRobot</a:t>
            </a:r>
            <a:r>
              <a:rPr lang="fr-FR" dirty="0"/>
              <a:t> (PSNR)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xmlns="" id="{33FCBC03-F97C-EB47-9BA8-92A623CA89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9200" y="1104900"/>
            <a:ext cx="670560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76760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modele_presentation_bcom_ecran">
  <a:themeElements>
    <a:clrScheme name="bcom_gamme1">
      <a:dk1>
        <a:sysClr val="windowText" lastClr="000000"/>
      </a:dk1>
      <a:lt1>
        <a:sysClr val="window" lastClr="FFFFFF"/>
      </a:lt1>
      <a:dk2>
        <a:srgbClr val="000000"/>
      </a:dk2>
      <a:lt2>
        <a:srgbClr val="EAE8E6"/>
      </a:lt2>
      <a:accent1>
        <a:srgbClr val="FF5050"/>
      </a:accent1>
      <a:accent2>
        <a:srgbClr val="FFB400"/>
      </a:accent2>
      <a:accent3>
        <a:srgbClr val="00CD78"/>
      </a:accent3>
      <a:accent4>
        <a:srgbClr val="00D2F8"/>
      </a:accent4>
      <a:accent5>
        <a:srgbClr val="AA64FF"/>
      </a:accent5>
      <a:accent6>
        <a:srgbClr val="000000"/>
      </a:accent6>
      <a:hlink>
        <a:srgbClr val="AA64FF"/>
      </a:hlink>
      <a:folHlink>
        <a:srgbClr val="AA64FF"/>
      </a:folHlink>
    </a:clrScheme>
    <a:fontScheme name="bcom_base_new police">
      <a:majorFont>
        <a:latin typeface="Bcom"/>
        <a:ea typeface=""/>
        <a:cs typeface=""/>
      </a:majorFont>
      <a:minorFont>
        <a:latin typeface="Bcom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résentation33" id="{E2E6309E-E331-45E4-9F36-4B37EAD2709A}" vid="{34BBF913-0223-42BE-88D4-EA87FFFED1C9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5302</TotalTime>
  <Words>1274</Words>
  <Application>Microsoft Macintosh PowerPoint</Application>
  <PresentationFormat>Présentation à l'écran (4:3)</PresentationFormat>
  <Paragraphs>256</Paragraphs>
  <Slides>35</Slides>
  <Notes>9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35</vt:i4>
      </vt:variant>
    </vt:vector>
  </HeadingPairs>
  <TitlesOfParts>
    <vt:vector size="36" baseType="lpstr">
      <vt:lpstr>modele_presentation_bcom_ecran</vt:lpstr>
      <vt:lpstr>/JVET-O0451  Subjective Comparison of VVC and HEVC/</vt:lpstr>
      <vt:lpstr>Introduction: Context &amp; Motivations </vt:lpstr>
      <vt:lpstr>Subjective Test Methodology</vt:lpstr>
      <vt:lpstr>Sequences</vt:lpstr>
      <vt:lpstr>Sequences</vt:lpstr>
      <vt:lpstr>Coding configuration</vt:lpstr>
      <vt:lpstr>Objective Evaluation</vt:lpstr>
      <vt:lpstr>Aerial Crowd (PSNR)</vt:lpstr>
      <vt:lpstr>CatRobot (PSNR)</vt:lpstr>
      <vt:lpstr>CrowdRun (PSNR)</vt:lpstr>
      <vt:lpstr>DaylightRoad (PSNR)</vt:lpstr>
      <vt:lpstr>Drums2 (PSNR)</vt:lpstr>
      <vt:lpstr>HorseJumping (PSNR)</vt:lpstr>
      <vt:lpstr>Sedof (PSNR)</vt:lpstr>
      <vt:lpstr>BD-Rate Performance</vt:lpstr>
      <vt:lpstr>Subjective test</vt:lpstr>
      <vt:lpstr>Subjective Test HD</vt:lpstr>
      <vt:lpstr>HD AerialCrowd</vt:lpstr>
      <vt:lpstr>HD CatRobot</vt:lpstr>
      <vt:lpstr>HD CrowdRun</vt:lpstr>
      <vt:lpstr>HD DaylightRoad</vt:lpstr>
      <vt:lpstr>HD Drums2</vt:lpstr>
      <vt:lpstr>HD HorseJumping</vt:lpstr>
      <vt:lpstr>HD Sedof</vt:lpstr>
      <vt:lpstr>Subjective Test UHD</vt:lpstr>
      <vt:lpstr>UHD AerialCrowd2</vt:lpstr>
      <vt:lpstr>UHD CatRobot1</vt:lpstr>
      <vt:lpstr>UHD CrowdRun</vt:lpstr>
      <vt:lpstr>UHD DaylightRoad</vt:lpstr>
      <vt:lpstr>UHD Drums2</vt:lpstr>
      <vt:lpstr>UHD HorseJumping</vt:lpstr>
      <vt:lpstr>UHD Sedof</vt:lpstr>
      <vt:lpstr>BD-Rate Performance</vt:lpstr>
      <vt:lpstr>Findings</vt:lpstr>
      <vt:lpstr>Présentation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/Titre de la présentation/</dc:title>
  <dc:creator>Pierrick PHILIPPE</dc:creator>
  <cp:lastModifiedBy>Wassim Hamidouche</cp:lastModifiedBy>
  <cp:revision>153</cp:revision>
  <cp:lastPrinted>2019-06-25T15:23:18Z</cp:lastPrinted>
  <dcterms:created xsi:type="dcterms:W3CDTF">2019-06-25T09:55:51Z</dcterms:created>
  <dcterms:modified xsi:type="dcterms:W3CDTF">2019-07-08T16:16:51Z</dcterms:modified>
</cp:coreProperties>
</file>