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0"/>
  </p:notesMasterIdLst>
  <p:sldIdLst>
    <p:sldId id="256" r:id="rId2"/>
    <p:sldId id="260" r:id="rId3"/>
    <p:sldId id="262" r:id="rId4"/>
    <p:sldId id="263" r:id="rId5"/>
    <p:sldId id="266" r:id="rId6"/>
    <p:sldId id="264" r:id="rId7"/>
    <p:sldId id="265" r:id="rId8"/>
    <p:sldId id="258" r:id="rId9"/>
  </p:sldIdLst>
  <p:sldSz cx="12192000" cy="6858000"/>
  <p:notesSz cx="6858000" cy="9144000"/>
  <p:defaultTextStyle>
    <a:defPPr>
      <a:defRPr lang="ko-KR"/>
    </a:defPPr>
    <a:lvl1pPr marL="0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E1C5B-8CC0-4A0A-B776-3E0A60E27A7D}" type="datetimeFigureOut">
              <a:rPr lang="en-IN" smtClean="0"/>
              <a:t>03-07-2019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6A26F-7DEE-4E35-98FD-4AA0873C3F8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6961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7269" y="6545865"/>
            <a:ext cx="3437467" cy="12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I:\YISSUE\삼성\그래픽 모티브\아이콘\브랜딩4-1(아이콘)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83" y="-27384"/>
            <a:ext cx="12289365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:\YISSUE\삼성\완\samsung research bi guide-05-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17" y="529145"/>
            <a:ext cx="2129367" cy="11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21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1219110"/>
            <a:endParaRPr lang="ko-KR" altLang="en-US" sz="2400">
              <a:solidFill>
                <a:srgbClr val="FFFFFF"/>
              </a:solidFill>
            </a:endParaRPr>
          </a:p>
        </p:txBody>
      </p:sp>
      <p:cxnSp>
        <p:nvCxnSpPr>
          <p:cNvPr id="68" name="직선 연결선 67"/>
          <p:cNvCxnSpPr/>
          <p:nvPr/>
        </p:nvCxnSpPr>
        <p:spPr>
          <a:xfrm>
            <a:off x="0" y="1417973"/>
            <a:ext cx="3124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I:\YISSUE\삼성\그래픽 모티브\아이콘\브랜딩4-1(아이콘)-1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69" r="27985"/>
          <a:stretch/>
        </p:blipFill>
        <p:spPr bwMode="auto">
          <a:xfrm>
            <a:off x="8923868" y="3"/>
            <a:ext cx="3268133" cy="178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43" y="2158068"/>
            <a:ext cx="2850000" cy="3099376"/>
          </a:xfrm>
          <a:prstGeom prst="rect">
            <a:avLst/>
          </a:prstGeom>
        </p:spPr>
      </p:pic>
      <p:pic>
        <p:nvPicPr>
          <p:cNvPr id="9" name="Picture 2" descr="I:\YISSUE\삼성\완\samsung research bi guide-05-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446" y="6553565"/>
            <a:ext cx="2129367" cy="11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953" y="4913501"/>
            <a:ext cx="3689807" cy="585168"/>
          </a:xfrm>
          <a:prstGeom prst="rect">
            <a:avLst/>
          </a:prstGeom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7269" y="6545865"/>
            <a:ext cx="3437467" cy="12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684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 userDrawn="1"/>
        </p:nvSpPr>
        <p:spPr>
          <a:xfrm>
            <a:off x="0" y="6426358"/>
            <a:ext cx="12192000" cy="44873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1219110"/>
            <a:endParaRPr lang="ko-KR" altLang="en-US" sz="2400">
              <a:solidFill>
                <a:srgbClr val="FFFFFF"/>
              </a:solidFill>
            </a:endParaRPr>
          </a:p>
        </p:txBody>
      </p:sp>
      <p:pic>
        <p:nvPicPr>
          <p:cNvPr id="11" name="Picture 2" descr="I:\YISSUE\삼성\그래픽 모티브\아이콘\브랜딩4-1(아이콘)-1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464800" y="6409268"/>
            <a:ext cx="1727200" cy="44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:\YISSUE\삼성\그래픽 모티브\아이콘\브랜딩4-1(아이콘)-1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0" y="6409270"/>
            <a:ext cx="1298960" cy="44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2" y="851115"/>
            <a:ext cx="12191997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2" tIns="60956" rIns="121912" bIns="6095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10"/>
            <a:endParaRPr lang="ko-KR" altLang="en-US" sz="240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74735" y="6118207"/>
            <a:ext cx="762372" cy="369324"/>
          </a:xfrm>
          <a:prstGeom prst="rect">
            <a:avLst/>
          </a:prstGeom>
          <a:noFill/>
        </p:spPr>
        <p:txBody>
          <a:bodyPr wrap="none" lIns="121912" tIns="60956" rIns="121912" bIns="60956" rtlCol="0">
            <a:spAutoFit/>
          </a:bodyPr>
          <a:lstStyle/>
          <a:p>
            <a:pPr defTabSz="1219110"/>
            <a:fld id="{260E2A6B-A809-4840-BF14-8648BC0BDF87}" type="slidenum">
              <a:rPr lang="id-ID" sz="1600" smtClean="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pPr defTabSz="1219110"/>
              <a:t>‹#›</a:t>
            </a:fld>
            <a:r>
              <a:rPr lang="en-US" sz="1600" dirty="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t> </a:t>
            </a:r>
            <a:r>
              <a:rPr lang="en-US" sz="160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t>/ </a:t>
            </a:r>
            <a:r>
              <a:rPr lang="en-US" sz="1600" smtClean="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t>8</a:t>
            </a:r>
            <a:endParaRPr lang="en-MY" sz="3200" dirty="0">
              <a:solidFill>
                <a:srgbClr val="FFFFFF">
                  <a:lumMod val="50000"/>
                </a:srgbClr>
              </a:solidFill>
              <a:cs typeface="Titill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871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335363" y="167504"/>
            <a:ext cx="11756604" cy="596847"/>
          </a:xfrm>
          <a:prstGeom prst="rect">
            <a:avLst/>
          </a:prstGeom>
        </p:spPr>
        <p:txBody>
          <a:bodyPr lIns="91416" tIns="45714" rIns="91416" bIns="45714" anchor="ctr" anchorCtr="0">
            <a:noAutofit/>
          </a:bodyPr>
          <a:lstStyle>
            <a:lvl1pPr algn="l">
              <a:defRPr sz="2700" b="1" spc="57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335361" y="1039248"/>
            <a:ext cx="11615771" cy="1189496"/>
          </a:xfrm>
          <a:prstGeom prst="rect">
            <a:avLst/>
          </a:prstGeom>
        </p:spPr>
        <p:txBody>
          <a:bodyPr lIns="103884" tIns="0" rIns="103884" bIns="51943">
            <a:noAutofit/>
          </a:bodyPr>
          <a:lstStyle>
            <a:lvl1pPr marL="355591" marR="0" indent="-355591" algn="l" defTabSz="1038847" rtl="0" eaLnBrk="0" fontAlgn="auto" latinLnBrk="0" hangingPunct="0">
              <a:lnSpc>
                <a:spcPct val="140000"/>
              </a:lnSpc>
              <a:spcBef>
                <a:spcPts val="0"/>
              </a:spcBef>
              <a:spcAft>
                <a:spcPts val="1067"/>
              </a:spcAft>
              <a:buClr>
                <a:srgbClr val="002060"/>
              </a:buClr>
              <a:buSzPct val="100000"/>
              <a:buFont typeface="Wingdings" pitchFamily="2" charset="2"/>
              <a:buBlip>
                <a:blip r:embed="rId2"/>
              </a:buBlip>
              <a:tabLst>
                <a:tab pos="411212" algn="l"/>
              </a:tabLst>
              <a:defRPr lang="en-US" altLang="ko-KR" sz="2100" b="0" kern="12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504998" indent="-202002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맑은 고딕" pitchFamily="50" charset="-127"/>
              <a:buChar char="-"/>
              <a:defRPr sz="1900" b="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2pPr>
            <a:lvl3pPr marL="706994" indent="-202002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3pPr>
            <a:lvl4pPr marL="811600" indent="-173142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맑은 고딕" pitchFamily="50" charset="-127"/>
              <a:buChar char="-"/>
              <a:defRPr sz="16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4pPr>
            <a:lvl5pPr marL="1020812" indent="-164124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13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ko-KR" altLang="en-US" b="1" kern="0" dirty="0">
                <a:solidFill>
                  <a:srgbClr val="000000"/>
                </a:solidFill>
                <a:latin typeface="+mn-ea"/>
                <a:sym typeface="Wingdings" pitchFamily="2" charset="2"/>
              </a:rPr>
              <a:t>첫째 수준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679349" y="6591481"/>
            <a:ext cx="450523" cy="268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41438" rIns="0" bIns="41438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1200" smtClean="0">
                <a:solidFill>
                  <a:srgbClr val="2C2D2F">
                    <a:lumMod val="65000"/>
                    <a:lumOff val="35000"/>
                    <a:alpha val="99000"/>
                  </a:srgb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1200" dirty="0">
              <a:solidFill>
                <a:srgbClr val="2C2D2F">
                  <a:lumMod val="65000"/>
                  <a:lumOff val="35000"/>
                  <a:alpha val="99000"/>
                </a:srgb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/>
        </p:nvCxnSpPr>
        <p:spPr bwMode="auto">
          <a:xfrm>
            <a:off x="0" y="795024"/>
            <a:ext cx="12192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888557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47389" y="4833068"/>
            <a:ext cx="3897221" cy="424732"/>
          </a:xfrm>
          <a:prstGeom prst="rect">
            <a:avLst/>
          </a:prstGeom>
        </p:spPr>
        <p:txBody>
          <a:bodyPr wrap="none" anchor="b">
            <a:sp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75509"/>
            <a:ext cx="12192000" cy="167526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ctr">
            <a:normAutofit/>
          </a:bodyPr>
          <a:lstStyle>
            <a:lvl1pPr algn="ctr">
              <a:defRPr sz="4800" b="1" baseline="0">
                <a:solidFill>
                  <a:srgbClr val="002060"/>
                </a:solidFill>
                <a:latin typeface="맑은 고딕" panose="020B0503020000020004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81" y="180017"/>
            <a:ext cx="1214279" cy="16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38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626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</p:sldLayoutIdLst>
  <p:hf hdr="0" ftr="0" dt="0"/>
  <p:txStyles>
    <p:titleStyle>
      <a:lvl1pPr algn="l" defTabSz="1219110" rtl="0" eaLnBrk="1" latinLnBrk="1" hangingPunct="1">
        <a:lnSpc>
          <a:spcPct val="90000"/>
        </a:lnSpc>
        <a:spcBef>
          <a:spcPct val="0"/>
        </a:spcBef>
        <a:buNone/>
        <a:defRPr sz="48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304776" indent="-304776" algn="l" defTabSz="1219110" rtl="0" eaLnBrk="1" latinLnBrk="1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914332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523887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2133440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742994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3352548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104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658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212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0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7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19424" y="4833068"/>
            <a:ext cx="2153155" cy="424732"/>
          </a:xfrm>
        </p:spPr>
        <p:txBody>
          <a:bodyPr/>
          <a:lstStyle/>
          <a:p>
            <a:r>
              <a:rPr lang="en-IN" dirty="0" smtClean="0"/>
              <a:t>Amith </a:t>
            </a:r>
            <a:r>
              <a:rPr lang="en-IN" dirty="0" err="1" smtClean="0"/>
              <a:t>DSouza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37661"/>
            <a:ext cx="12192000" cy="1675263"/>
          </a:xfrm>
        </p:spPr>
        <p:txBody>
          <a:bodyPr/>
          <a:lstStyle/>
          <a:p>
            <a:pPr latinLnBrk="0"/>
            <a:r>
              <a:rPr lang="en-CA" dirty="0"/>
              <a:t>[AHG17] Signaling of uniform virtual boundaries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2269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Signalling of </a:t>
            </a:r>
            <a:r>
              <a:rPr lang="en-IN" sz="4400" dirty="0"/>
              <a:t>Virtual boundaries 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3" y="1039814"/>
            <a:ext cx="11615737" cy="556074"/>
          </a:xfrm>
          <a:prstGeom prst="rect">
            <a:avLst/>
          </a:prstGeom>
        </p:spPr>
        <p:txBody>
          <a:bodyPr/>
          <a:lstStyle/>
          <a:p>
            <a:r>
              <a:rPr lang="en-IN" sz="2400" dirty="0" smtClean="0"/>
              <a:t>Virtual boundaries are currently signalled in VVC as follows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688676"/>
              </p:ext>
            </p:extLst>
          </p:nvPr>
        </p:nvGraphicFramePr>
        <p:xfrm>
          <a:off x="1532710" y="1595888"/>
          <a:ext cx="6134024" cy="21575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52150">
                  <a:extLst>
                    <a:ext uri="{9D8B030D-6E8A-4147-A177-3AD203B41FA5}">
                      <a16:colId xmlns:a16="http://schemas.microsoft.com/office/drawing/2014/main" val="2943529905"/>
                    </a:ext>
                  </a:extLst>
                </a:gridCol>
                <a:gridCol w="781874">
                  <a:extLst>
                    <a:ext uri="{9D8B030D-6E8A-4147-A177-3AD203B41FA5}">
                      <a16:colId xmlns:a16="http://schemas.microsoft.com/office/drawing/2014/main" val="266593437"/>
                    </a:ext>
                  </a:extLst>
                </a:gridCol>
              </a:tblGrid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pic_parameter_set_rbsp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) {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481843"/>
                  </a:ext>
                </a:extLst>
              </a:tr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</a:t>
                      </a:r>
                      <a:r>
                        <a:rPr lang="en-CA" sz="1000" dirty="0" smtClean="0">
                          <a:effectLst/>
                        </a:rPr>
                        <a:t>…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2146810"/>
                  </a:ext>
                </a:extLst>
              </a:tr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</a:t>
                      </a:r>
                      <a:r>
                        <a:rPr lang="en-CA" sz="1000" dirty="0" err="1">
                          <a:effectLst/>
                        </a:rPr>
                        <a:t>pps_loop_filter_across_virtual_boundaries_disabled_flag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u(1)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277285"/>
                  </a:ext>
                </a:extLst>
              </a:tr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if( </a:t>
                      </a:r>
                      <a:r>
                        <a:rPr lang="en-CA" sz="1000" dirty="0" err="1">
                          <a:effectLst/>
                        </a:rPr>
                        <a:t>pps_loop_filter_across_virtual_boundaries_disabled_flag</a:t>
                      </a:r>
                      <a:r>
                        <a:rPr lang="en-CA" sz="1000" dirty="0">
                          <a:effectLst/>
                        </a:rPr>
                        <a:t> ) {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4056200"/>
                  </a:ext>
                </a:extLst>
              </a:tr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dirty="0" err="1">
                          <a:effectLst/>
                        </a:rPr>
                        <a:t>pps_num_ver_virtual_boundaries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u(2)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341215"/>
                  </a:ext>
                </a:extLst>
              </a:tr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for( </a:t>
                      </a:r>
                      <a:r>
                        <a:rPr lang="en-CA" sz="1000" dirty="0" err="1">
                          <a:effectLst/>
                        </a:rPr>
                        <a:t>i</a:t>
                      </a:r>
                      <a:r>
                        <a:rPr lang="en-CA" sz="1000" dirty="0">
                          <a:effectLst/>
                        </a:rPr>
                        <a:t> = 0; </a:t>
                      </a:r>
                      <a:r>
                        <a:rPr lang="en-CA" sz="1000" dirty="0" err="1">
                          <a:effectLst/>
                        </a:rPr>
                        <a:t>i</a:t>
                      </a:r>
                      <a:r>
                        <a:rPr lang="en-CA" sz="1000" dirty="0">
                          <a:effectLst/>
                        </a:rPr>
                        <a:t> &lt; </a:t>
                      </a:r>
                      <a:r>
                        <a:rPr lang="en-CA" sz="1000" dirty="0" err="1">
                          <a:effectLst/>
                        </a:rPr>
                        <a:t>pps_num_ver_virtual_boundaries</a:t>
                      </a:r>
                      <a:r>
                        <a:rPr lang="en-CA" sz="1000" dirty="0">
                          <a:effectLst/>
                        </a:rPr>
                        <a:t>; </a:t>
                      </a:r>
                      <a:r>
                        <a:rPr lang="en-CA" sz="1000" dirty="0" err="1">
                          <a:effectLst/>
                        </a:rPr>
                        <a:t>i</a:t>
                      </a:r>
                      <a:r>
                        <a:rPr lang="en-CA" sz="1000" dirty="0">
                          <a:effectLst/>
                        </a:rPr>
                        <a:t>++ )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3814367"/>
                  </a:ext>
                </a:extLst>
              </a:tr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	</a:t>
                      </a:r>
                      <a:r>
                        <a:rPr lang="en-CA" sz="1000" dirty="0" err="1">
                          <a:effectLst/>
                        </a:rPr>
                        <a:t>pps_virtual_boundaries_pos_x</a:t>
                      </a:r>
                      <a:r>
                        <a:rPr lang="en-CA" sz="1000" dirty="0">
                          <a:effectLst/>
                        </a:rPr>
                        <a:t>[ </a:t>
                      </a:r>
                      <a:r>
                        <a:rPr lang="en-CA" sz="1000" dirty="0" err="1">
                          <a:effectLst/>
                        </a:rPr>
                        <a:t>i</a:t>
                      </a:r>
                      <a:r>
                        <a:rPr lang="en-CA" sz="1000" dirty="0">
                          <a:effectLst/>
                        </a:rPr>
                        <a:t> ]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u(v)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2726939"/>
                  </a:ext>
                </a:extLst>
              </a:tr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dirty="0" err="1">
                          <a:effectLst/>
                        </a:rPr>
                        <a:t>pps_num_hor_virtual_boundaries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u(2)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2939539"/>
                  </a:ext>
                </a:extLst>
              </a:tr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for( </a:t>
                      </a:r>
                      <a:r>
                        <a:rPr lang="en-CA" sz="1000" dirty="0" err="1">
                          <a:effectLst/>
                        </a:rPr>
                        <a:t>i</a:t>
                      </a:r>
                      <a:r>
                        <a:rPr lang="en-CA" sz="1000" dirty="0">
                          <a:effectLst/>
                        </a:rPr>
                        <a:t> = 0; </a:t>
                      </a:r>
                      <a:r>
                        <a:rPr lang="en-CA" sz="1000" dirty="0" err="1">
                          <a:effectLst/>
                        </a:rPr>
                        <a:t>i</a:t>
                      </a:r>
                      <a:r>
                        <a:rPr lang="en-CA" sz="1000" dirty="0">
                          <a:effectLst/>
                        </a:rPr>
                        <a:t> &lt; </a:t>
                      </a:r>
                      <a:r>
                        <a:rPr lang="en-CA" sz="1000" dirty="0" err="1">
                          <a:effectLst/>
                        </a:rPr>
                        <a:t>pps_num_hor_virtual_boundaries</a:t>
                      </a:r>
                      <a:r>
                        <a:rPr lang="en-CA" sz="1000" dirty="0">
                          <a:effectLst/>
                        </a:rPr>
                        <a:t>; </a:t>
                      </a:r>
                      <a:r>
                        <a:rPr lang="en-CA" sz="1000" dirty="0" err="1">
                          <a:effectLst/>
                        </a:rPr>
                        <a:t>i</a:t>
                      </a:r>
                      <a:r>
                        <a:rPr lang="en-CA" sz="1000" dirty="0">
                          <a:effectLst/>
                        </a:rPr>
                        <a:t>++ )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7338589"/>
                  </a:ext>
                </a:extLst>
              </a:tr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	</a:t>
                      </a:r>
                      <a:r>
                        <a:rPr lang="en-CA" sz="1000" dirty="0" err="1">
                          <a:effectLst/>
                        </a:rPr>
                        <a:t>pps_virtual_boundaries_pos_y</a:t>
                      </a:r>
                      <a:r>
                        <a:rPr lang="en-CA" sz="1000" dirty="0">
                          <a:effectLst/>
                        </a:rPr>
                        <a:t>[ </a:t>
                      </a:r>
                      <a:r>
                        <a:rPr lang="en-CA" sz="1000" dirty="0" err="1">
                          <a:effectLst/>
                        </a:rPr>
                        <a:t>i</a:t>
                      </a:r>
                      <a:r>
                        <a:rPr lang="en-CA" sz="1000" dirty="0">
                          <a:effectLst/>
                        </a:rPr>
                        <a:t> ]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u(v)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0759656"/>
                  </a:ext>
                </a:extLst>
              </a:tr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}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6274577"/>
                  </a:ext>
                </a:extLst>
              </a:tr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</a:t>
                      </a:r>
                      <a:r>
                        <a:rPr lang="en-CA" sz="1000" dirty="0" smtClean="0">
                          <a:effectLst/>
                        </a:rPr>
                        <a:t>…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561710"/>
                  </a:ext>
                </a:extLst>
              </a:tr>
              <a:tr h="1659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IN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1068501"/>
                  </a:ext>
                </a:extLst>
              </a:tr>
            </a:tbl>
          </a:graphicData>
        </a:graphic>
      </p:graphicFrame>
      <p:sp>
        <p:nvSpPr>
          <p:cNvPr id="9" name="Content Placeholder 4"/>
          <p:cNvSpPr txBox="1">
            <a:spLocks/>
          </p:cNvSpPr>
          <p:nvPr/>
        </p:nvSpPr>
        <p:spPr>
          <a:xfrm>
            <a:off x="576262" y="3753394"/>
            <a:ext cx="11615737" cy="2582172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</a:pPr>
            <a:r>
              <a:rPr lang="en-IN" sz="2400" dirty="0" smtClean="0"/>
              <a:t>Each individual virtual boundary is signalled as the absolute distance from the top-left sample</a:t>
            </a:r>
          </a:p>
          <a:p>
            <a:pPr latinLnBrk="0">
              <a:lnSpc>
                <a:spcPct val="150000"/>
              </a:lnSpc>
            </a:pPr>
            <a:r>
              <a:rPr lang="en-IN" sz="2400" dirty="0" smtClean="0"/>
              <a:t>As a result, the number of bits required to signal the virtual boundaries could potentially be very large</a:t>
            </a:r>
          </a:p>
          <a:p>
            <a:pPr latinLnBrk="0"/>
            <a:endParaRPr lang="en-IN" dirty="0" smtClean="0"/>
          </a:p>
        </p:txBody>
      </p:sp>
    </p:spTree>
    <p:extLst>
      <p:ext uri="{BB962C8B-B14F-4D97-AF65-F5344CB8AC3E}">
        <p14:creationId xmlns:p14="http://schemas.microsoft.com/office/powerpoint/2010/main" val="139884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000" dirty="0"/>
              <a:t>Signalling of Virtual boundaries </a:t>
            </a:r>
            <a:r>
              <a:rPr lang="en-IN" sz="4000" dirty="0" smtClean="0"/>
              <a:t>(</a:t>
            </a:r>
            <a:r>
              <a:rPr lang="en-IN" sz="4000" dirty="0" err="1" smtClean="0"/>
              <a:t>Contd</a:t>
            </a:r>
            <a:r>
              <a:rPr lang="en-IN" sz="4000" dirty="0" smtClean="0"/>
              <a:t>…)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3" y="1039814"/>
            <a:ext cx="11615737" cy="5119446"/>
          </a:xfrm>
          <a:prstGeom prst="rect">
            <a:avLst/>
          </a:prstGeom>
        </p:spPr>
        <p:txBody>
          <a:bodyPr/>
          <a:lstStyle/>
          <a:p>
            <a:pPr latinLnBrk="0">
              <a:lnSpc>
                <a:spcPct val="150000"/>
              </a:lnSpc>
            </a:pPr>
            <a:r>
              <a:rPr lang="en-IN" sz="2400" dirty="0" smtClean="0"/>
              <a:t>The bits required to signal virtual boundaries depends on the size of the frame</a:t>
            </a:r>
          </a:p>
          <a:p>
            <a:pPr latinLnBrk="0">
              <a:lnSpc>
                <a:spcPct val="150000"/>
              </a:lnSpc>
            </a:pPr>
            <a:r>
              <a:rPr lang="en-IN" sz="2400" dirty="0" smtClean="0"/>
              <a:t>For </a:t>
            </a:r>
            <a:r>
              <a:rPr lang="en-IN" sz="2400" dirty="0" err="1" smtClean="0"/>
              <a:t>eg</a:t>
            </a:r>
            <a:r>
              <a:rPr lang="en-IN" sz="2400" dirty="0" smtClean="0"/>
              <a:t>., for a resolution of 3072x2048 (cubemap), the number of bits required to signal a single horizontal virtual boundary would be </a:t>
            </a:r>
          </a:p>
          <a:p>
            <a:pPr marL="0" indent="0" latinLnBrk="0">
              <a:buNone/>
            </a:pPr>
            <a:r>
              <a:rPr lang="en-IN" dirty="0"/>
              <a:t> </a:t>
            </a:r>
            <a:r>
              <a:rPr lang="en-IN" dirty="0" smtClean="0"/>
              <a:t>           </a:t>
            </a:r>
            <a:r>
              <a:rPr lang="en-IN" sz="2400" dirty="0" err="1" smtClean="0"/>
              <a:t>Num_bits</a:t>
            </a:r>
            <a:r>
              <a:rPr lang="en-IN" sz="2400" dirty="0" smtClean="0"/>
              <a:t> = 1 + </a:t>
            </a:r>
            <a:r>
              <a:rPr lang="en-CA" sz="2400" dirty="0" smtClean="0"/>
              <a:t>Ceil</a:t>
            </a:r>
            <a:r>
              <a:rPr lang="en-CA" sz="2400" dirty="0"/>
              <a:t>(</a:t>
            </a:r>
            <a:r>
              <a:rPr lang="en-US" sz="2400" dirty="0"/>
              <a:t> </a:t>
            </a:r>
            <a:r>
              <a:rPr lang="en-CA" sz="2400" dirty="0"/>
              <a:t>Log2(</a:t>
            </a:r>
            <a:r>
              <a:rPr lang="en-US" sz="2400" dirty="0"/>
              <a:t> </a:t>
            </a:r>
            <a:r>
              <a:rPr lang="en-US" sz="2400" dirty="0" smtClean="0"/>
              <a:t>2048</a:t>
            </a:r>
            <a:r>
              <a:rPr lang="en-US" sz="2400" dirty="0"/>
              <a:t> </a:t>
            </a:r>
            <a:r>
              <a:rPr lang="en-CA" sz="2400" dirty="0"/>
              <a:t>)</a:t>
            </a:r>
            <a:r>
              <a:rPr lang="en-US" sz="2400" dirty="0"/>
              <a:t> </a:t>
            </a:r>
            <a:r>
              <a:rPr lang="en-CA" sz="2400" dirty="0"/>
              <a:t>−</a:t>
            </a:r>
            <a:r>
              <a:rPr lang="en-US" sz="2400" dirty="0"/>
              <a:t> 3 </a:t>
            </a:r>
            <a:r>
              <a:rPr lang="en-CA" sz="2400" dirty="0" smtClean="0"/>
              <a:t>) + 2 + 2</a:t>
            </a:r>
            <a:r>
              <a:rPr lang="en-IN" sz="2400" dirty="0" smtClean="0"/>
              <a:t> = 1 + 8 + 2 + 2 = 13 bits</a:t>
            </a:r>
            <a:endParaRPr lang="en-IN" sz="2400" dirty="0"/>
          </a:p>
          <a:p>
            <a:pPr latinLnBrk="0">
              <a:lnSpc>
                <a:spcPct val="150000"/>
              </a:lnSpc>
            </a:pPr>
            <a:r>
              <a:rPr lang="en-IN" dirty="0" smtClean="0"/>
              <a:t>As a worst case scenario, with 3 vertical and 3 horizontal virtual boundaries, the number of bits required would increase to 56 bits</a:t>
            </a:r>
          </a:p>
          <a:p>
            <a:pPr marL="0" indent="0" latinLnBrk="0">
              <a:buNone/>
            </a:pPr>
            <a:r>
              <a:rPr lang="en-IN" dirty="0"/>
              <a:t> </a:t>
            </a:r>
            <a:r>
              <a:rPr lang="en-IN" dirty="0" smtClean="0"/>
              <a:t>           </a:t>
            </a:r>
            <a:r>
              <a:rPr lang="en-IN" sz="2400" dirty="0" err="1" smtClean="0"/>
              <a:t>Num_bits</a:t>
            </a:r>
            <a:r>
              <a:rPr lang="en-IN" sz="2400" dirty="0" smtClean="0"/>
              <a:t> = 1 + 3x</a:t>
            </a:r>
            <a:r>
              <a:rPr lang="en-CA" sz="2400" dirty="0" smtClean="0"/>
              <a:t>Ceil(Log2(</a:t>
            </a:r>
            <a:r>
              <a:rPr lang="en-US" sz="2400" dirty="0" smtClean="0"/>
              <a:t>2048</a:t>
            </a:r>
            <a:r>
              <a:rPr lang="en-CA" sz="2400" dirty="0" smtClean="0"/>
              <a:t>) − </a:t>
            </a:r>
            <a:r>
              <a:rPr lang="en-US" sz="2400" dirty="0" smtClean="0"/>
              <a:t>3</a:t>
            </a:r>
            <a:r>
              <a:rPr lang="en-CA" sz="2400" dirty="0" smtClean="0"/>
              <a:t>) + </a:t>
            </a:r>
            <a:r>
              <a:rPr lang="en-IN" sz="2400" dirty="0"/>
              <a:t>3x</a:t>
            </a:r>
            <a:r>
              <a:rPr lang="en-CA" sz="2400" dirty="0" smtClean="0"/>
              <a:t>Ceil(Log2(</a:t>
            </a:r>
            <a:r>
              <a:rPr lang="en-US" sz="2400" dirty="0" smtClean="0"/>
              <a:t>3072</a:t>
            </a:r>
            <a:r>
              <a:rPr lang="en-CA" sz="2400" dirty="0" smtClean="0"/>
              <a:t>) − </a:t>
            </a:r>
            <a:r>
              <a:rPr lang="en-US" sz="2400" dirty="0" smtClean="0"/>
              <a:t>3</a:t>
            </a:r>
            <a:r>
              <a:rPr lang="en-CA" sz="2400" dirty="0" smtClean="0"/>
              <a:t>) + </a:t>
            </a:r>
            <a:r>
              <a:rPr lang="en-CA" sz="2400" dirty="0"/>
              <a:t>2 + </a:t>
            </a:r>
            <a:r>
              <a:rPr lang="en-CA" sz="2400" dirty="0" smtClean="0"/>
              <a:t>2</a:t>
            </a:r>
          </a:p>
          <a:p>
            <a:pPr marL="0" indent="0" latinLnBrk="0">
              <a:buNone/>
            </a:pPr>
            <a:r>
              <a:rPr lang="en-CA" sz="2400" dirty="0"/>
              <a:t>	</a:t>
            </a:r>
            <a:r>
              <a:rPr lang="en-CA" sz="2400" dirty="0" smtClean="0"/>
              <a:t>	 = 1 + 24 + 27 + 2 + 2 = 56 bits</a:t>
            </a:r>
            <a:endParaRPr lang="en-CA" sz="2400" dirty="0"/>
          </a:p>
          <a:p>
            <a:pPr marL="0" indent="0" latinLnBrk="0">
              <a:buNone/>
            </a:pPr>
            <a:endParaRPr lang="en-IN" dirty="0" smtClean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576263" y="3577088"/>
            <a:ext cx="11615737" cy="2582172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endParaRPr lang="en-IN" dirty="0" smtClean="0"/>
          </a:p>
        </p:txBody>
      </p:sp>
    </p:spTree>
    <p:extLst>
      <p:ext uri="{BB962C8B-B14F-4D97-AF65-F5344CB8AC3E}">
        <p14:creationId xmlns:p14="http://schemas.microsoft.com/office/powerpoint/2010/main" val="25846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Proposed Signalling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3" y="1039814"/>
            <a:ext cx="11615737" cy="446805"/>
          </a:xfrm>
          <a:prstGeom prst="rect">
            <a:avLst/>
          </a:prstGeom>
        </p:spPr>
        <p:txBody>
          <a:bodyPr/>
          <a:lstStyle/>
          <a:p>
            <a:pPr latinLnBrk="0"/>
            <a:r>
              <a:rPr lang="en-IN" sz="2400" dirty="0" smtClean="0"/>
              <a:t>An alternate signalling scheme is proposed as below</a:t>
            </a:r>
            <a:endParaRPr lang="en-CA" sz="2400" dirty="0"/>
          </a:p>
          <a:p>
            <a:pPr marL="0" indent="0" latinLnBrk="0">
              <a:buNone/>
            </a:pPr>
            <a:endParaRPr lang="en-IN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984190"/>
              </p:ext>
            </p:extLst>
          </p:nvPr>
        </p:nvGraphicFramePr>
        <p:xfrm>
          <a:off x="1872343" y="1530164"/>
          <a:ext cx="6844937" cy="32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51566">
                  <a:extLst>
                    <a:ext uri="{9D8B030D-6E8A-4147-A177-3AD203B41FA5}">
                      <a16:colId xmlns:a16="http://schemas.microsoft.com/office/drawing/2014/main" val="2349264542"/>
                    </a:ext>
                  </a:extLst>
                </a:gridCol>
                <a:gridCol w="1393371">
                  <a:extLst>
                    <a:ext uri="{9D8B030D-6E8A-4147-A177-3AD203B41FA5}">
                      <a16:colId xmlns:a16="http://schemas.microsoft.com/office/drawing/2014/main" val="345784982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pic_parameter_set_rbsp</a:t>
                      </a:r>
                      <a:r>
                        <a:rPr lang="en-CA" sz="1000" dirty="0">
                          <a:effectLst/>
                        </a:rPr>
                        <a:t>( ) {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Descriptor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46521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…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0458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pps_loop_filter_across_virtual_boundaries_disabled_flag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u(1)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3808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if( pps_loop_filter_across_virtual_boundaries_disabled_flag ) {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60028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</a:t>
                      </a:r>
                      <a:r>
                        <a:rPr lang="en-CA" sz="1000" kern="1200" dirty="0" err="1">
                          <a:effectLst/>
                        </a:rPr>
                        <a:t>pps_num_ver_virtual_boundaries</a:t>
                      </a:r>
                      <a:endParaRPr lang="en-I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u(2)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6436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pps_uniform_ver_virtual_boundaries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65336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		if(!pps_uniform_ver_virtual_boundaries) {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19662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for( i = 0; i &lt; pps_num_ver_virtual_boundaries; i++ ) {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5560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pps_virtual_boundaries_pos_x[ i ]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u(v)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994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}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9394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}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13616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pps_num_hor_virtual_boundaries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u(2)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9444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</a:rPr>
                        <a:t>pps_uniform_hor_virtual_boundaries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3165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		if(!pps_uniform_hor_virtual_boundaries) {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57572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for( i = 0; i &lt; pps_num_hor_virtual_boundaries; i++ ) {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20132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pps_virtual_boundaries_pos_y[ i ]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u(v)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61163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}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14856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}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68344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}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3237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…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3218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}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0187518"/>
                  </a:ext>
                </a:extLst>
              </a:tr>
            </a:tbl>
          </a:graphicData>
        </a:graphic>
      </p:graphicFrame>
      <p:sp>
        <p:nvSpPr>
          <p:cNvPr id="6" name="Content Placeholder 4"/>
          <p:cNvSpPr txBox="1">
            <a:spLocks/>
          </p:cNvSpPr>
          <p:nvPr/>
        </p:nvSpPr>
        <p:spPr>
          <a:xfrm>
            <a:off x="576262" y="4774109"/>
            <a:ext cx="11615737" cy="151537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CA" sz="2600" i="1" dirty="0" err="1" smtClean="0"/>
              <a:t>pps_uniform_ver_virtual_boundaries</a:t>
            </a:r>
            <a:r>
              <a:rPr lang="en-CA" sz="2600" dirty="0" smtClean="0"/>
              <a:t> </a:t>
            </a:r>
            <a:r>
              <a:rPr lang="en-CA" sz="2600" dirty="0"/>
              <a:t>and </a:t>
            </a:r>
            <a:r>
              <a:rPr lang="en-CA" sz="2600" i="1" dirty="0" err="1" smtClean="0"/>
              <a:t>pps_uniform_hor_virtual_boundaries</a:t>
            </a:r>
            <a:r>
              <a:rPr lang="en-CA" sz="2600" dirty="0" smtClean="0"/>
              <a:t> </a:t>
            </a:r>
            <a:r>
              <a:rPr lang="en-CA" sz="2600" dirty="0"/>
              <a:t>are used to signal the number of uniform virtual </a:t>
            </a:r>
            <a:r>
              <a:rPr lang="en-CA" sz="2600" dirty="0" smtClean="0"/>
              <a:t>boundaries</a:t>
            </a:r>
          </a:p>
          <a:p>
            <a:pPr latinLnBrk="0"/>
            <a:r>
              <a:rPr lang="en-CA" sz="2600" dirty="0" smtClean="0"/>
              <a:t>In case of uniform virtual boundaries present, the number of bits required would be constant unlike before</a:t>
            </a:r>
            <a:endParaRPr lang="en-IN" sz="2600" dirty="0"/>
          </a:p>
          <a:p>
            <a:pPr latinLnBrk="0"/>
            <a:endParaRPr lang="en-IN" sz="28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latinLnBrk="0"/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23902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Proposed Signalling (</a:t>
            </a:r>
            <a:r>
              <a:rPr lang="en-IN" sz="4200" dirty="0" err="1" smtClean="0"/>
              <a:t>Contd</a:t>
            </a:r>
            <a:r>
              <a:rPr lang="en-IN" sz="4200" dirty="0" smtClean="0"/>
              <a:t>…)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2" y="3608840"/>
            <a:ext cx="11615737" cy="539343"/>
          </a:xfrm>
          <a:prstGeom prst="rect">
            <a:avLst/>
          </a:prstGeom>
        </p:spPr>
        <p:txBody>
          <a:bodyPr/>
          <a:lstStyle/>
          <a:p>
            <a:pPr latinLnBrk="0"/>
            <a:r>
              <a:rPr lang="en-IN" sz="2400" dirty="0" smtClean="0"/>
              <a:t>Similarly, the position of the horizontal virtual boundaries is computed as below</a:t>
            </a:r>
          </a:p>
        </p:txBody>
      </p:sp>
      <p:sp>
        <p:nvSpPr>
          <p:cNvPr id="3" name="Rectangle 2"/>
          <p:cNvSpPr/>
          <p:nvPr/>
        </p:nvSpPr>
        <p:spPr>
          <a:xfrm>
            <a:off x="987974" y="1417194"/>
            <a:ext cx="11055980" cy="2174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4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I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IN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pps_uniform_ver_virtual_boundaries</a:t>
            </a:r>
            <a:r>
              <a:rPr lang="en-I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equal to </a:t>
            </a:r>
            <a:r>
              <a:rPr lang="en-IN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</a:p>
          <a:p>
            <a:pPr hangingPunct="0">
              <a:lnSpc>
                <a:spcPct val="14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for (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=0;i&lt; 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pps_num_ver_virtual_boundaries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;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++)</a:t>
            </a:r>
            <a:endParaRPr lang="en-IN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lnSpc>
                <a:spcPct val="14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PpsVirtualBoundariesPosX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= 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+ 1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* (((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pic_width_in_luma_samples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&gt;&gt; 3)/(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pps_num_ver_virtual_boundaries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+ 1)) &lt;&lt; 3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I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lnSpc>
                <a:spcPct val="140000"/>
              </a:lnSpc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</a:t>
            </a:r>
            <a:endParaRPr lang="en-I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39700" algn="just" hangingPunct="0">
              <a:lnSpc>
                <a:spcPct val="140000"/>
              </a:lnSpc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PpsVirtualBoundariesPosX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] 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pps_virtual_boundaries_pos_x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en-I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554488" y="965775"/>
            <a:ext cx="11615737" cy="539343"/>
          </a:xfrm>
          <a:prstGeom prst="rect">
            <a:avLst/>
          </a:prstGeom>
        </p:spPr>
        <p:txBody>
          <a:bodyPr/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IN" sz="2400" dirty="0" smtClean="0"/>
              <a:t>The position of the vertical virtual boundaries is computed as below</a:t>
            </a:r>
          </a:p>
        </p:txBody>
      </p:sp>
      <p:sp>
        <p:nvSpPr>
          <p:cNvPr id="8" name="Rectangle 7"/>
          <p:cNvSpPr/>
          <p:nvPr/>
        </p:nvSpPr>
        <p:spPr>
          <a:xfrm>
            <a:off x="987974" y="4057390"/>
            <a:ext cx="11182251" cy="2174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4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I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IN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pps_uniform_hor_virtual_boundaries</a:t>
            </a:r>
            <a:r>
              <a:rPr lang="en-I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equal to </a:t>
            </a:r>
            <a:r>
              <a:rPr lang="en-IN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</a:p>
          <a:p>
            <a:pPr hangingPunct="0">
              <a:lnSpc>
                <a:spcPct val="14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for (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=0;i&lt; 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num_uni_hor_virtual_boundaries;i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++)</a:t>
            </a:r>
            <a:endParaRPr lang="en-IN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lnSpc>
                <a:spcPct val="14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PpsVirtualBoundariesPosY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= 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+ 1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* (((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pic_height_in_luma_samples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&gt;&gt; 3)/(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pps_num_hor_virtual_boundaries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+ 1)) &lt;&lt; 3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I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lnSpc>
                <a:spcPct val="140000"/>
              </a:lnSpc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</a:t>
            </a:r>
            <a:endParaRPr lang="en-I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39700" algn="just" hangingPunct="0">
              <a:lnSpc>
                <a:spcPct val="140000"/>
              </a:lnSpc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PpsVirtualBoundariesPosY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CA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] 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pps_virtual_boundaries_pos_y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en-I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44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Proposed (vs) Current </a:t>
            </a:r>
            <a:endParaRPr lang="en-IN" sz="4200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576262" y="1104901"/>
            <a:ext cx="11615737" cy="5097492"/>
          </a:xfrm>
          <a:prstGeom prst="rect">
            <a:avLst/>
          </a:prstGeom>
        </p:spPr>
        <p:txBody>
          <a:bodyPr>
            <a:normAutofit/>
          </a:bodyPr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CA" sz="2400" dirty="0" smtClean="0"/>
              <a:t>A comparison of the bits required in case of 3072x2048 frame is given below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673780"/>
              </p:ext>
            </p:extLst>
          </p:nvPr>
        </p:nvGraphicFramePr>
        <p:xfrm>
          <a:off x="1036320" y="1896674"/>
          <a:ext cx="10218280" cy="32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9291">
                  <a:extLst>
                    <a:ext uri="{9D8B030D-6E8A-4147-A177-3AD203B41FA5}">
                      <a16:colId xmlns:a16="http://schemas.microsoft.com/office/drawing/2014/main" val="1854887949"/>
                    </a:ext>
                  </a:extLst>
                </a:gridCol>
                <a:gridCol w="3387635">
                  <a:extLst>
                    <a:ext uri="{9D8B030D-6E8A-4147-A177-3AD203B41FA5}">
                      <a16:colId xmlns:a16="http://schemas.microsoft.com/office/drawing/2014/main" val="3871923935"/>
                    </a:ext>
                  </a:extLst>
                </a:gridCol>
                <a:gridCol w="2185851">
                  <a:extLst>
                    <a:ext uri="{9D8B030D-6E8A-4147-A177-3AD203B41FA5}">
                      <a16:colId xmlns:a16="http://schemas.microsoft.com/office/drawing/2014/main" val="3557530606"/>
                    </a:ext>
                  </a:extLst>
                </a:gridCol>
                <a:gridCol w="1605503">
                  <a:extLst>
                    <a:ext uri="{9D8B030D-6E8A-4147-A177-3AD203B41FA5}">
                      <a16:colId xmlns:a16="http://schemas.microsoft.com/office/drawing/2014/main" val="3426629498"/>
                    </a:ext>
                  </a:extLst>
                </a:gridCol>
              </a:tblGrid>
              <a:tr h="826317">
                <a:tc>
                  <a:txBody>
                    <a:bodyPr/>
                    <a:lstStyle/>
                    <a:p>
                      <a:pPr algn="ctr" latinLnBrk="0"/>
                      <a:r>
                        <a:rPr lang="en-IN" sz="1600" dirty="0" smtClean="0"/>
                        <a:t>Num of virtual</a:t>
                      </a:r>
                      <a:r>
                        <a:rPr lang="en-IN" sz="1600" baseline="0" dirty="0" smtClean="0"/>
                        <a:t> boundaries</a:t>
                      </a:r>
                      <a:endParaRPr lang="en-IN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IN" sz="1600" dirty="0" smtClean="0"/>
                        <a:t>Bits required</a:t>
                      </a:r>
                    </a:p>
                    <a:p>
                      <a:pPr algn="ctr" latinLnBrk="0"/>
                      <a:r>
                        <a:rPr lang="en-IN" sz="1600" dirty="0" smtClean="0"/>
                        <a:t>With</a:t>
                      </a:r>
                      <a:r>
                        <a:rPr lang="en-IN" sz="1600" baseline="0" dirty="0" smtClean="0"/>
                        <a:t> </a:t>
                      </a:r>
                      <a:r>
                        <a:rPr lang="en-IN" sz="1600" dirty="0" smtClean="0"/>
                        <a:t>Current</a:t>
                      </a:r>
                      <a:r>
                        <a:rPr lang="en-IN" sz="1600" baseline="0" dirty="0" smtClean="0"/>
                        <a:t> Syntax</a:t>
                      </a:r>
                      <a:endParaRPr lang="en-IN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IN" sz="1600" dirty="0" smtClean="0"/>
                        <a:t>Bits required</a:t>
                      </a:r>
                    </a:p>
                    <a:p>
                      <a:pPr algn="ctr" latinLnBrk="0"/>
                      <a:r>
                        <a:rPr lang="en-IN" sz="1600" dirty="0" smtClean="0"/>
                        <a:t>With Modified</a:t>
                      </a:r>
                      <a:r>
                        <a:rPr lang="en-IN" sz="1600" baseline="0" dirty="0" smtClean="0"/>
                        <a:t> Syntax</a:t>
                      </a:r>
                      <a:endParaRPr lang="en-IN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IN" sz="1600" dirty="0" smtClean="0"/>
                        <a:t>Reduction in bits</a:t>
                      </a:r>
                      <a:endParaRPr lang="en-IN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3078733"/>
                  </a:ext>
                </a:extLst>
              </a:tr>
              <a:tr h="529122">
                <a:tc>
                  <a:txBody>
                    <a:bodyPr/>
                    <a:lstStyle/>
                    <a:p>
                      <a:pPr algn="ctr" latinLnBrk="0"/>
                      <a:r>
                        <a:rPr lang="en-IN" sz="2000" dirty="0" smtClean="0"/>
                        <a:t>1 vertical, 0 horizontal</a:t>
                      </a:r>
                      <a:endParaRPr lang="en-IN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IN" sz="2000" dirty="0" smtClean="0"/>
                        <a:t>1 + 2 + 2 + 9</a:t>
                      </a:r>
                      <a:r>
                        <a:rPr lang="en-IN" sz="2000" baseline="0" dirty="0" smtClean="0"/>
                        <a:t> = 14</a:t>
                      </a:r>
                      <a:endParaRPr lang="en-IN" sz="2000" dirty="0"/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0"/>
                      <a:r>
                        <a:rPr lang="en-IN" sz="2000" dirty="0" smtClean="0"/>
                        <a:t>1 + 1 + 2 + 1 + 2</a:t>
                      </a:r>
                      <a:r>
                        <a:rPr lang="en-IN" sz="2000" baseline="0" dirty="0" smtClean="0"/>
                        <a:t> = 7</a:t>
                      </a:r>
                      <a:endParaRPr lang="en-IN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IN" sz="2000" b="1" dirty="0" smtClean="0"/>
                        <a:t>7</a:t>
                      </a:r>
                      <a:endParaRPr lang="en-IN" sz="2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7716179"/>
                  </a:ext>
                </a:extLst>
              </a:tr>
              <a:tr h="529122">
                <a:tc>
                  <a:txBody>
                    <a:bodyPr/>
                    <a:lstStyle/>
                    <a:p>
                      <a:pPr algn="ctr" latinLnBrk="0"/>
                      <a:r>
                        <a:rPr lang="en-IN" sz="2000" dirty="0" smtClean="0"/>
                        <a:t>0 vertical, 1 horizontal</a:t>
                      </a:r>
                      <a:endParaRPr lang="en-IN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dirty="0" smtClean="0"/>
                        <a:t>1 + 2 + 8 + 2</a:t>
                      </a:r>
                      <a:r>
                        <a:rPr lang="en-IN" sz="2000" baseline="0" dirty="0" smtClean="0"/>
                        <a:t> = 13</a:t>
                      </a:r>
                      <a:endParaRPr lang="en-IN" sz="2000" dirty="0" smtClean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12191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IN" sz="2000" b="1" dirty="0" smtClean="0"/>
                        <a:t>6</a:t>
                      </a:r>
                      <a:endParaRPr lang="en-IN" sz="2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6432920"/>
                  </a:ext>
                </a:extLst>
              </a:tr>
              <a:tr h="529122">
                <a:tc>
                  <a:txBody>
                    <a:bodyPr/>
                    <a:lstStyle/>
                    <a:p>
                      <a:pPr marL="0" marR="0" lvl="0" indent="0" algn="ctr" defTabSz="12191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dirty="0" smtClean="0"/>
                        <a:t>1 vertical, 1 horizontal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dirty="0" smtClean="0"/>
                        <a:t>1 + 2 + 8 +2 + 9</a:t>
                      </a:r>
                      <a:r>
                        <a:rPr lang="en-IN" sz="2000" baseline="0" dirty="0" smtClean="0"/>
                        <a:t> = 22</a:t>
                      </a:r>
                      <a:endParaRPr lang="en-IN" sz="2000" dirty="0" smtClean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12191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IN" sz="2000" b="1" dirty="0" smtClean="0"/>
                        <a:t>15</a:t>
                      </a:r>
                      <a:endParaRPr lang="en-IN" sz="2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3664334"/>
                  </a:ext>
                </a:extLst>
              </a:tr>
              <a:tr h="826317">
                <a:tc>
                  <a:txBody>
                    <a:bodyPr/>
                    <a:lstStyle/>
                    <a:p>
                      <a:pPr algn="ctr" latinLnBrk="0"/>
                      <a:r>
                        <a:rPr lang="en-IN" sz="2000" dirty="0" smtClean="0"/>
                        <a:t>3 vertical</a:t>
                      </a:r>
                      <a:r>
                        <a:rPr lang="en-IN" sz="2000" baseline="0" dirty="0" smtClean="0"/>
                        <a:t>, 3 horizontal</a:t>
                      </a:r>
                    </a:p>
                    <a:p>
                      <a:pPr algn="ctr" latinLnBrk="0"/>
                      <a:r>
                        <a:rPr lang="en-IN" sz="2000" baseline="0" dirty="0" smtClean="0"/>
                        <a:t>(worst case)</a:t>
                      </a:r>
                      <a:endParaRPr lang="en-IN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2191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dirty="0" smtClean="0"/>
                        <a:t>1 + 2 + (3 * 8) + 2 + (3 * 9)</a:t>
                      </a:r>
                      <a:r>
                        <a:rPr lang="en-IN" sz="2000" baseline="0" dirty="0" smtClean="0"/>
                        <a:t> = 56</a:t>
                      </a:r>
                      <a:endParaRPr lang="en-IN" sz="2000" dirty="0" smtClean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12191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IN" sz="2000" b="1" dirty="0" smtClean="0"/>
                        <a:t>49</a:t>
                      </a:r>
                      <a:endParaRPr lang="en-IN" sz="2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5624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2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Conclusion</a:t>
            </a:r>
            <a:endParaRPr lang="en-IN" sz="4200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576262" y="1104901"/>
            <a:ext cx="11615737" cy="5097492"/>
          </a:xfrm>
          <a:prstGeom prst="rect">
            <a:avLst/>
          </a:prstGeom>
        </p:spPr>
        <p:txBody>
          <a:bodyPr>
            <a:normAutofit/>
          </a:bodyPr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200000"/>
              </a:lnSpc>
            </a:pPr>
            <a:r>
              <a:rPr lang="en-CA" sz="2400" dirty="0" smtClean="0"/>
              <a:t>It has been shown that the number of bits required would be significantly reduced in case of uniform virtual boundaries</a:t>
            </a:r>
          </a:p>
          <a:p>
            <a:pPr latinLnBrk="0">
              <a:lnSpc>
                <a:spcPct val="200000"/>
              </a:lnSpc>
            </a:pPr>
            <a:r>
              <a:rPr lang="en-CA" sz="2400" dirty="0" smtClean="0"/>
              <a:t>It is recommended to adopt the modified syntax as proposed</a:t>
            </a:r>
          </a:p>
        </p:txBody>
      </p:sp>
    </p:spTree>
    <p:extLst>
      <p:ext uri="{BB962C8B-B14F-4D97-AF65-F5344CB8AC3E}">
        <p14:creationId xmlns:p14="http://schemas.microsoft.com/office/powerpoint/2010/main" val="153282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333452"/>
            <a:ext cx="12192000" cy="1675263"/>
          </a:xfrm>
        </p:spPr>
        <p:txBody>
          <a:bodyPr/>
          <a:lstStyle/>
          <a:p>
            <a:r>
              <a:rPr lang="en-IN" dirty="0" smtClean="0"/>
              <a:t>Thank You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152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_Research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>
        <a:normAutofit fontScale="92500"/>
      </a:bodyPr>
      <a:lstStyle>
        <a:defPPr latinLnBrk="0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amsung_Research" id="{C8E0C121-2D09-408F-BD2D-ADE6A78B6E8B}" vid="{6213A9C5-8744-44D9-AEB4-EC78113CAF3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Samsung_Research</Template>
  <TotalTime>4905</TotalTime>
  <Words>376</Words>
  <Application>Microsoft Office PowerPoint</Application>
  <PresentationFormat>Widescreen</PresentationFormat>
  <Paragraphs>123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Malgun Gothic</vt:lpstr>
      <vt:lpstr>Malgun Gothic</vt:lpstr>
      <vt:lpstr>Arial</vt:lpstr>
      <vt:lpstr>Calibri</vt:lpstr>
      <vt:lpstr>Calibri Light</vt:lpstr>
      <vt:lpstr>Noto Sans CJK KR</vt:lpstr>
      <vt:lpstr>Times New Roman</vt:lpstr>
      <vt:lpstr>Titillium</vt:lpstr>
      <vt:lpstr>Wingdings</vt:lpstr>
      <vt:lpstr>Samsung_Research</vt:lpstr>
      <vt:lpstr>[AHG17] Signaling of uniform virtual boundaries</vt:lpstr>
      <vt:lpstr>Signalling of Virtual boundaries </vt:lpstr>
      <vt:lpstr>Signalling of Virtual boundaries (Contd…)</vt:lpstr>
      <vt:lpstr>Proposed Signalling</vt:lpstr>
      <vt:lpstr>Proposed Signalling (Contd…)</vt:lpstr>
      <vt:lpstr>Proposed (vs) Current 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Alternate signalling of virtual boundaries</dc:title>
  <dc:creator>Amith Dsouza/Vision Research /SRI-Bangalore/Staff Engineer/삼성전자</dc:creator>
  <cp:lastModifiedBy>RAJ NARAYANA GADDE/Vision Research /SRI-Bangalore/Staff Engineer/삼성전자</cp:lastModifiedBy>
  <cp:revision>31</cp:revision>
  <dcterms:created xsi:type="dcterms:W3CDTF">2019-06-17T08:02:22Z</dcterms:created>
  <dcterms:modified xsi:type="dcterms:W3CDTF">2019-07-02T19:08:50Z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F:\Documents\Standard Doc\Sweden_2019\Alternate signalling of virtual boundaries.pptx</vt:lpwstr>
  </property>
</Properties>
</file>