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0" r:id="rId3"/>
    <p:sldId id="266" r:id="rId4"/>
    <p:sldId id="267" r:id="rId5"/>
    <p:sldId id="268" r:id="rId6"/>
    <p:sldId id="269" r:id="rId7"/>
    <p:sldId id="270" r:id="rId8"/>
    <p:sldId id="258" r:id="rId9"/>
  </p:sldIdLst>
  <p:sldSz cx="12192000" cy="6858000"/>
  <p:notesSz cx="6858000" cy="9144000"/>
  <p:defaultTextStyle>
    <a:defPPr>
      <a:defRPr lang="ko-KR"/>
    </a:defPPr>
    <a:lvl1pPr marL="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55C24-A298-454F-BB7B-DB2ACC310631}" type="datetimeFigureOut">
              <a:rPr lang="en-IN" smtClean="0"/>
              <a:t>03-07-2019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7A612-BA20-47F9-8D12-DACDA5898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831536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E1C5B-8CC0-4A0A-B776-3E0A60E27A7D}" type="datetimeFigureOut">
              <a:rPr lang="en-IN" smtClean="0"/>
              <a:t>03-07-2019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6A26F-7DEE-4E35-98FD-4AA0873C3F8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696150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7269" y="6545865"/>
            <a:ext cx="3437467" cy="1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I:\YISSUE\삼성\그래픽 모티브\아이콘\브랜딩4-1(아이콘)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3" y="-27384"/>
            <a:ext cx="12289365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:\YISSUE\삼성\완\samsung research bi guide-05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17" y="529145"/>
            <a:ext cx="2129367" cy="11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217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0" y="1417973"/>
            <a:ext cx="3124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69" r="27985"/>
          <a:stretch/>
        </p:blipFill>
        <p:spPr bwMode="auto">
          <a:xfrm>
            <a:off x="8923868" y="3"/>
            <a:ext cx="3268133" cy="178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43" y="2158068"/>
            <a:ext cx="2850000" cy="3099376"/>
          </a:xfrm>
          <a:prstGeom prst="rect">
            <a:avLst/>
          </a:prstGeom>
        </p:spPr>
      </p:pic>
      <p:pic>
        <p:nvPicPr>
          <p:cNvPr id="9" name="Picture 2" descr="I:\YISSUE\삼성\완\samsung research bi guide-05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446" y="6553565"/>
            <a:ext cx="2129367" cy="11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953" y="4913501"/>
            <a:ext cx="3689807" cy="585168"/>
          </a:xfrm>
          <a:prstGeom prst="rect">
            <a:avLst/>
          </a:prstGeom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7269" y="6545865"/>
            <a:ext cx="3437467" cy="1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68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6409267"/>
            <a:ext cx="12192000" cy="44873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pic>
        <p:nvPicPr>
          <p:cNvPr id="11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464800" y="6409268"/>
            <a:ext cx="1727200" cy="44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0" y="6409270"/>
            <a:ext cx="1298960" cy="44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2" y="851115"/>
            <a:ext cx="12191997" cy="71994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2" tIns="60956" rIns="121912" bIns="6095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74735" y="6118207"/>
            <a:ext cx="762372" cy="369324"/>
          </a:xfrm>
          <a:prstGeom prst="rect">
            <a:avLst/>
          </a:prstGeom>
          <a:noFill/>
        </p:spPr>
        <p:txBody>
          <a:bodyPr wrap="none" lIns="121912" tIns="60956" rIns="121912" bIns="60956" rtlCol="0">
            <a:spAutoFit/>
          </a:bodyPr>
          <a:lstStyle/>
          <a:p>
            <a:pPr defTabSz="1219110"/>
            <a:fld id="{260E2A6B-A809-4840-BF14-8648BC0BDF87}" type="slidenum">
              <a:rPr lang="id-ID" sz="1600" smtClean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pPr defTabSz="1219110"/>
              <a:t>‹#›</a:t>
            </a:fld>
            <a:r>
              <a:rPr lang="en-US" sz="1600" dirty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t> / 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t>7</a:t>
            </a:r>
            <a:endParaRPr lang="en-MY" sz="3200" dirty="0">
              <a:solidFill>
                <a:srgbClr val="FFFFFF">
                  <a:lumMod val="50000"/>
                </a:srgbClr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871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335363" y="167504"/>
            <a:ext cx="11756604" cy="596847"/>
          </a:xfrm>
          <a:prstGeom prst="rect">
            <a:avLst/>
          </a:prstGeom>
        </p:spPr>
        <p:txBody>
          <a:bodyPr lIns="91416" tIns="45714" rIns="91416" bIns="45714" anchor="ctr" anchorCtr="0">
            <a:noAutofit/>
          </a:bodyPr>
          <a:lstStyle>
            <a:lvl1pPr algn="l">
              <a:defRPr sz="2700" b="1" spc="57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335361" y="1039248"/>
            <a:ext cx="11615771" cy="1189496"/>
          </a:xfrm>
          <a:prstGeom prst="rect">
            <a:avLst/>
          </a:prstGeom>
        </p:spPr>
        <p:txBody>
          <a:bodyPr lIns="103884" tIns="0" rIns="103884" bIns="51943">
            <a:noAutofit/>
          </a:bodyPr>
          <a:lstStyle>
            <a:lvl1pPr marL="355591" marR="0" indent="-355591" algn="l" defTabSz="1038847" rtl="0" eaLnBrk="0" fontAlgn="auto" latinLnBrk="0" hangingPunct="0">
              <a:lnSpc>
                <a:spcPct val="140000"/>
              </a:lnSpc>
              <a:spcBef>
                <a:spcPts val="0"/>
              </a:spcBef>
              <a:spcAft>
                <a:spcPts val="1067"/>
              </a:spcAft>
              <a:buClr>
                <a:srgbClr val="002060"/>
              </a:buClr>
              <a:buSzPct val="100000"/>
              <a:buFont typeface="Wingdings" pitchFamily="2" charset="2"/>
              <a:buBlip>
                <a:blip r:embed="rId2"/>
              </a:buBlip>
              <a:tabLst>
                <a:tab pos="411212" algn="l"/>
              </a:tabLst>
              <a:defRPr lang="en-US" altLang="ko-KR" sz="2100" b="0" kern="12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504998" indent="-20200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맑은 고딕" pitchFamily="50" charset="-127"/>
              <a:buChar char="-"/>
              <a:defRPr sz="1900" b="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2pPr>
            <a:lvl3pPr marL="706994" indent="-20200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3pPr>
            <a:lvl4pPr marL="811600" indent="-17314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맑은 고딕" pitchFamily="50" charset="-127"/>
              <a:buChar char="-"/>
              <a:defRPr sz="16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4pPr>
            <a:lvl5pPr marL="1020812" indent="-164124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13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679349" y="6591481"/>
            <a:ext cx="450523" cy="26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41438" rIns="0" bIns="41438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1200" smtClean="0">
                <a:solidFill>
                  <a:srgbClr val="2C2D2F">
                    <a:lumMod val="65000"/>
                    <a:lumOff val="35000"/>
                    <a:alpha val="99000"/>
                  </a:srgb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1200" dirty="0">
              <a:solidFill>
                <a:srgbClr val="2C2D2F">
                  <a:lumMod val="65000"/>
                  <a:lumOff val="35000"/>
                  <a:alpha val="99000"/>
                </a:srgb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/>
        </p:nvCxnSpPr>
        <p:spPr bwMode="auto">
          <a:xfrm>
            <a:off x="0" y="795024"/>
            <a:ext cx="12192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888557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47389" y="4833068"/>
            <a:ext cx="3897221" cy="424732"/>
          </a:xfrm>
          <a:prstGeom prst="rect">
            <a:avLst/>
          </a:prstGeom>
        </p:spPr>
        <p:txBody>
          <a:bodyPr wrap="none" anchor="b">
            <a:sp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75509"/>
            <a:ext cx="12192000" cy="167526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>
            <a:normAutofit/>
          </a:bodyPr>
          <a:lstStyle>
            <a:lvl1pPr algn="ctr">
              <a:defRPr sz="4800" b="1" baseline="0">
                <a:solidFill>
                  <a:srgbClr val="002060"/>
                </a:solidFill>
                <a:latin typeface="맑은 고딕" panose="020B0503020000020004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81" y="180017"/>
            <a:ext cx="1214279" cy="16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38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626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10" rtl="0" eaLnBrk="1" latinLnBrk="1" hangingPunct="1">
        <a:lnSpc>
          <a:spcPct val="90000"/>
        </a:lnSpc>
        <a:spcBef>
          <a:spcPct val="0"/>
        </a:spcBef>
        <a:buNone/>
        <a:defRPr sz="48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304776" indent="-304776" algn="l" defTabSz="121911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914332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523887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2133440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742994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3352548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56155" y="4267552"/>
            <a:ext cx="3079690" cy="1922065"/>
          </a:xfrm>
        </p:spPr>
        <p:txBody>
          <a:bodyPr/>
          <a:lstStyle/>
          <a:p>
            <a:r>
              <a:rPr lang="en-IN" dirty="0" smtClean="0"/>
              <a:t>Anubhav Singh</a:t>
            </a:r>
          </a:p>
          <a:p>
            <a:r>
              <a:rPr lang="en-IN" dirty="0" err="1" smtClean="0"/>
              <a:t>Akhil</a:t>
            </a:r>
            <a:r>
              <a:rPr lang="en-IN" dirty="0" smtClean="0"/>
              <a:t> Konda</a:t>
            </a:r>
          </a:p>
          <a:p>
            <a:r>
              <a:rPr lang="en-IN" dirty="0" smtClean="0"/>
              <a:t>Chirag </a:t>
            </a:r>
            <a:r>
              <a:rPr lang="en-IN" dirty="0" err="1" smtClean="0"/>
              <a:t>Pujara</a:t>
            </a:r>
            <a:endParaRPr lang="en-IN" dirty="0" smtClean="0"/>
          </a:p>
          <a:p>
            <a:r>
              <a:rPr lang="en-IN" dirty="0" smtClean="0"/>
              <a:t>Raj Narayana </a:t>
            </a:r>
            <a:r>
              <a:rPr lang="en-IN" dirty="0" err="1" smtClean="0"/>
              <a:t>Gadde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76105"/>
            <a:ext cx="12192000" cy="1675263"/>
          </a:xfrm>
        </p:spPr>
        <p:txBody>
          <a:bodyPr>
            <a:normAutofit/>
          </a:bodyPr>
          <a:lstStyle/>
          <a:p>
            <a:pPr latinLnBrk="0"/>
            <a:r>
              <a:rPr lang="en-IN" dirty="0"/>
              <a:t>[Non-CE8]</a:t>
            </a:r>
            <a:r>
              <a:rPr lang="en-CA" dirty="0" smtClean="0"/>
              <a:t>: </a:t>
            </a:r>
            <a:r>
              <a:rPr lang="en-CA" dirty="0"/>
              <a:t>Flipping of reference blocks for Intra Block Copy (IBC)</a:t>
            </a:r>
            <a:r>
              <a:rPr lang="en-CA" dirty="0" smtClean="0"/>
              <a:t>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2269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Motivation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39931" y="1039813"/>
            <a:ext cx="11652069" cy="265262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IN" sz="2400" dirty="0" smtClean="0"/>
              <a:t>Intra Block Copy (IBC) gives a significant gain for Screen content (Class F &amp; Class TGM) owing  to repetitive  pattern within a frame</a:t>
            </a:r>
          </a:p>
          <a:p>
            <a:pPr algn="just">
              <a:lnSpc>
                <a:spcPct val="150000"/>
              </a:lnSpc>
            </a:pPr>
            <a:r>
              <a:rPr lang="en-IN" sz="2400" dirty="0" smtClean="0"/>
              <a:t>Rigid shapes and patterns may exist in different orientations within the same frame</a:t>
            </a:r>
          </a:p>
          <a:p>
            <a:pPr>
              <a:lnSpc>
                <a:spcPct val="150000"/>
              </a:lnSpc>
            </a:pPr>
            <a:r>
              <a:rPr lang="en-IN" sz="2400" dirty="0" smtClean="0"/>
              <a:t>As per our analysis some blocks/ CUs only differ in terms of their orientations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13166" y="5678142"/>
            <a:ext cx="3998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smtClean="0"/>
              <a:t>Example from SlideShow_1280x720_20.yuv, It shows the flipped version being used as  reference </a:t>
            </a:r>
            <a:endParaRPr lang="en-IN" sz="1400" dirty="0"/>
          </a:p>
        </p:txBody>
      </p:sp>
      <p:pic>
        <p:nvPicPr>
          <p:cNvPr id="2051" name="Picture 3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526" y="3654396"/>
            <a:ext cx="3168000" cy="2044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8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Current pipeline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987559"/>
            <a:ext cx="11615737" cy="528261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IN" sz="2400" dirty="0" smtClean="0"/>
              <a:t>Current IBC pipeline</a:t>
            </a:r>
          </a:p>
          <a:p>
            <a:pPr lvl="1" algn="just">
              <a:lnSpc>
                <a:spcPct val="100000"/>
              </a:lnSpc>
            </a:pPr>
            <a:r>
              <a:rPr lang="en-IN" altLang="ko-KR" sz="2200" dirty="0">
                <a:latin typeface="+Body Asian"/>
              </a:rPr>
              <a:t>For each block</a:t>
            </a:r>
          </a:p>
          <a:p>
            <a:pPr lvl="2" algn="just">
              <a:lnSpc>
                <a:spcPct val="100000"/>
              </a:lnSpc>
            </a:pPr>
            <a:r>
              <a:rPr lang="en-IN" altLang="ko-KR" sz="2000" dirty="0">
                <a:latin typeface="+Body Asian"/>
              </a:rPr>
              <a:t>Find merge candidate based match</a:t>
            </a:r>
          </a:p>
          <a:p>
            <a:pPr lvl="2" algn="just">
              <a:lnSpc>
                <a:spcPct val="100000"/>
              </a:lnSpc>
            </a:pPr>
            <a:r>
              <a:rPr lang="en-IN" altLang="ko-KR" sz="2000" dirty="0">
                <a:latin typeface="+Body Asian"/>
              </a:rPr>
              <a:t>Find the hash based match</a:t>
            </a:r>
          </a:p>
          <a:p>
            <a:pPr lvl="2" algn="just">
              <a:lnSpc>
                <a:spcPct val="100000"/>
              </a:lnSpc>
            </a:pPr>
            <a:r>
              <a:rPr lang="en-IN" altLang="ko-KR" sz="2000" dirty="0">
                <a:latin typeface="+Body Asian"/>
              </a:rPr>
              <a:t>If not successful, Iterate over all the blocks in given search range and find the best match based on SATD</a:t>
            </a:r>
          </a:p>
          <a:p>
            <a:pPr algn="just">
              <a:lnSpc>
                <a:spcPct val="150000"/>
              </a:lnSpc>
            </a:pPr>
            <a:r>
              <a:rPr lang="en-IN" altLang="ko-KR" sz="2400" dirty="0" smtClean="0">
                <a:solidFill>
                  <a:srgbClr val="2C2D2F"/>
                </a:solidFill>
                <a:latin typeface="Arial" pitchFamily="34" charset="0"/>
                <a:ea typeface="Dotum" pitchFamily="34" charset="-127"/>
                <a:cs typeface="Arial" pitchFamily="34" charset="0"/>
              </a:rPr>
              <a:t>Current pipeline doesn’t consider any other orientation of reference block other than the original</a:t>
            </a:r>
          </a:p>
          <a:p>
            <a:pPr algn="just">
              <a:lnSpc>
                <a:spcPct val="150000"/>
              </a:lnSpc>
            </a:pPr>
            <a:r>
              <a:rPr lang="en-IN" altLang="ko-KR" sz="2400" dirty="0" smtClean="0">
                <a:solidFill>
                  <a:srgbClr val="2C2D2F"/>
                </a:solidFill>
                <a:latin typeface="Arial" pitchFamily="34" charset="0"/>
                <a:ea typeface="Dotum" pitchFamily="34" charset="-127"/>
                <a:cs typeface="Arial" pitchFamily="34" charset="0"/>
              </a:rPr>
              <a:t>If </a:t>
            </a:r>
            <a:r>
              <a:rPr lang="en-IN" altLang="ko-KR" sz="2400" dirty="0">
                <a:solidFill>
                  <a:srgbClr val="2C2D2F"/>
                </a:solidFill>
                <a:latin typeface="Arial" pitchFamily="34" charset="0"/>
                <a:ea typeface="Dotum" pitchFamily="34" charset="-127"/>
                <a:cs typeface="Arial" pitchFamily="34" charset="0"/>
              </a:rPr>
              <a:t>the reference block differs from the current block in orientation only, it may result in high SATD. This will result in less optimal prediction</a:t>
            </a:r>
          </a:p>
          <a:p>
            <a:pPr algn="just">
              <a:lnSpc>
                <a:spcPct val="150000"/>
              </a:lnSpc>
            </a:pPr>
            <a:endParaRPr lang="en-IN" altLang="ko-KR" sz="2400" dirty="0" smtClean="0">
              <a:solidFill>
                <a:srgbClr val="2C2D2F"/>
              </a:solidFill>
              <a:latin typeface="Arial" pitchFamily="34" charset="0"/>
              <a:ea typeface="Dotum" pitchFamily="34" charset="-127"/>
              <a:cs typeface="Arial" pitchFamily="34" charset="0"/>
            </a:endParaRPr>
          </a:p>
          <a:p>
            <a:pPr algn="just"/>
            <a:endParaRPr lang="en-US" altLang="ko-KR" sz="2000" dirty="0" smtClean="0">
              <a:solidFill>
                <a:srgbClr val="2C2D2F"/>
              </a:solidFill>
              <a:latin typeface="Arial" pitchFamily="34" charset="0"/>
              <a:ea typeface="Dotum" pitchFamily="34" charset="-127"/>
              <a:cs typeface="Arial" pitchFamily="34" charset="0"/>
            </a:endParaRPr>
          </a:p>
          <a:p>
            <a:endParaRPr lang="en-IN" sz="2000" dirty="0" smtClean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306902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Proposed Method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1039813"/>
            <a:ext cx="11615737" cy="3227387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IN" sz="2400" dirty="0" smtClean="0"/>
              <a:t>In the current pipeline, Instead of using only the original block as prediction            reference, three more  versions of the reference block are introduced</a:t>
            </a:r>
          </a:p>
          <a:p>
            <a:pPr algn="just">
              <a:lnSpc>
                <a:spcPct val="150000"/>
              </a:lnSpc>
            </a:pPr>
            <a:r>
              <a:rPr lang="en-IN" sz="2400" dirty="0" smtClean="0"/>
              <a:t>Total four variations are evaluated for each block to find the best match</a:t>
            </a:r>
          </a:p>
          <a:p>
            <a:pPr algn="just">
              <a:lnSpc>
                <a:spcPct val="150000"/>
              </a:lnSpc>
            </a:pPr>
            <a:r>
              <a:rPr lang="en-CA" sz="2400" dirty="0" smtClean="0"/>
              <a:t>The reference </a:t>
            </a:r>
            <a:r>
              <a:rPr lang="en-CA" sz="2400" dirty="0"/>
              <a:t>blocks are </a:t>
            </a:r>
            <a:r>
              <a:rPr lang="en-CA" sz="2400" dirty="0" smtClean="0"/>
              <a:t>flipped along horizontal and/or </a:t>
            </a:r>
            <a:r>
              <a:rPr lang="en-CA" sz="2400" dirty="0"/>
              <a:t>vertical </a:t>
            </a:r>
            <a:r>
              <a:rPr lang="en-CA" sz="2400" dirty="0" smtClean="0"/>
              <a:t>axis</a:t>
            </a:r>
            <a:endParaRPr lang="en-CA" sz="2400" dirty="0"/>
          </a:p>
          <a:p>
            <a:pPr marL="609556" lvl="1" indent="0" algn="just">
              <a:buNone/>
            </a:pPr>
            <a:endParaRPr lang="en-IN" sz="1700" dirty="0" smtClean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56" lvl="1" indent="0" latinLnBrk="0">
              <a:buNone/>
            </a:pPr>
            <a:endParaRPr lang="en-IN" dirty="0" smtClean="0"/>
          </a:p>
        </p:txBody>
      </p:sp>
      <p:pic>
        <p:nvPicPr>
          <p:cNvPr id="3074" name="Picture 2" descr="Pictur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986" y="3691586"/>
            <a:ext cx="6273393" cy="19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82986" y="5577398"/>
            <a:ext cx="6068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/>
              <a:t>Flipping process for reference block (a) Original block (b) Flipped along horizontal </a:t>
            </a:r>
            <a:r>
              <a:rPr lang="en-CA" sz="1400" dirty="0" smtClean="0"/>
              <a:t>axis   </a:t>
            </a:r>
            <a:r>
              <a:rPr lang="en-CA" sz="1400" dirty="0"/>
              <a:t>(c) Flipped along vertical axis and (d) Flipped along </a:t>
            </a:r>
            <a:r>
              <a:rPr lang="en-CA" sz="1400" dirty="0" smtClean="0"/>
              <a:t> both </a:t>
            </a:r>
            <a:r>
              <a:rPr lang="en-CA" sz="1400" dirty="0"/>
              <a:t>axes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60202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Proposed Method (Contd…)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1039813"/>
            <a:ext cx="11615737" cy="2765833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CA" sz="2400" dirty="0"/>
              <a:t>As Screen content, generally has fixed and rigid shapes, </a:t>
            </a:r>
            <a:r>
              <a:rPr lang="en-CA" sz="2400" dirty="0" smtClean="0"/>
              <a:t>finding </a:t>
            </a:r>
            <a:r>
              <a:rPr lang="en-CA" sz="2400" dirty="0"/>
              <a:t>a match in one of these becomes more </a:t>
            </a:r>
            <a:r>
              <a:rPr lang="en-CA" sz="2400" dirty="0" smtClean="0"/>
              <a:t>probable</a:t>
            </a:r>
            <a:endParaRPr lang="en-CA" sz="2400" dirty="0"/>
          </a:p>
          <a:p>
            <a:pPr algn="just">
              <a:lnSpc>
                <a:spcPct val="150000"/>
              </a:lnSpc>
            </a:pPr>
            <a:r>
              <a:rPr lang="en-CA" sz="2400" dirty="0"/>
              <a:t>The proposal </a:t>
            </a:r>
            <a:r>
              <a:rPr lang="en-CA" sz="2400" dirty="0" smtClean="0"/>
              <a:t>includes </a:t>
            </a:r>
            <a:r>
              <a:rPr lang="en-CA" sz="2400" dirty="0"/>
              <a:t>encoding orientation flag at CU </a:t>
            </a:r>
            <a:r>
              <a:rPr lang="en-CA" sz="2400" dirty="0" smtClean="0"/>
              <a:t>level</a:t>
            </a:r>
          </a:p>
          <a:p>
            <a:pPr algn="just">
              <a:lnSpc>
                <a:spcPct val="150000"/>
              </a:lnSpc>
            </a:pPr>
            <a:r>
              <a:rPr lang="en-CA" sz="2400" dirty="0" smtClean="0"/>
              <a:t>Orientation flag is binarized with FL and encoded using single context model</a:t>
            </a:r>
            <a:endParaRPr lang="en-CA" sz="2400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56" lvl="1" indent="0" latinLnBrk="0">
              <a:buNone/>
            </a:pPr>
            <a:endParaRPr lang="en-IN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860122" y="5420596"/>
            <a:ext cx="5357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/>
              <a:t>Example: Flipped </a:t>
            </a:r>
            <a:r>
              <a:rPr lang="en-CA" sz="1400" dirty="0"/>
              <a:t>reference </a:t>
            </a:r>
            <a:r>
              <a:rPr lang="en-IN" sz="1400" dirty="0" smtClean="0"/>
              <a:t>block </a:t>
            </a:r>
            <a:r>
              <a:rPr lang="en-US" sz="1400" dirty="0" smtClean="0"/>
              <a:t>along </a:t>
            </a:r>
            <a:r>
              <a:rPr lang="en-US" sz="1400" dirty="0"/>
              <a:t>with original</a:t>
            </a:r>
            <a:endParaRPr lang="en-IN" sz="1400" dirty="0"/>
          </a:p>
          <a:p>
            <a:pPr algn="ctr"/>
            <a:endParaRPr lang="en-IN" sz="1400" dirty="0" err="1"/>
          </a:p>
        </p:txBody>
      </p:sp>
      <p:sp>
        <p:nvSpPr>
          <p:cNvPr id="2" name="TextBox 1"/>
          <p:cNvSpPr txBox="1"/>
          <p:nvPr/>
        </p:nvSpPr>
        <p:spPr>
          <a:xfrm>
            <a:off x="8125097" y="4200671"/>
            <a:ext cx="3004457" cy="914400"/>
          </a:xfrm>
          <a:prstGeom prst="rect">
            <a:avLst/>
          </a:prstGeom>
        </p:spPr>
        <p:txBody>
          <a:bodyPr wrap="none" rtlCol="0">
            <a:normAutofit fontScale="85000" lnSpcReduction="20000"/>
          </a:bodyPr>
          <a:lstStyle/>
          <a:p>
            <a:pPr latinLnBrk="0"/>
            <a:r>
              <a:rPr lang="en-IN" b="1" dirty="0" smtClean="0"/>
              <a:t>00</a:t>
            </a:r>
            <a:r>
              <a:rPr lang="en-IN" dirty="0" smtClean="0"/>
              <a:t>  -&gt; no flipping</a:t>
            </a:r>
          </a:p>
          <a:p>
            <a:pPr latinLnBrk="0"/>
            <a:r>
              <a:rPr lang="en-IN" b="1" dirty="0" smtClean="0"/>
              <a:t>01</a:t>
            </a:r>
            <a:r>
              <a:rPr lang="en-IN" dirty="0" smtClean="0"/>
              <a:t>  -&gt; flipped along vertical axis</a:t>
            </a:r>
          </a:p>
          <a:p>
            <a:pPr latinLnBrk="0"/>
            <a:r>
              <a:rPr lang="en-IN" b="1" dirty="0" smtClean="0"/>
              <a:t>10</a:t>
            </a:r>
            <a:r>
              <a:rPr lang="en-IN" dirty="0" smtClean="0"/>
              <a:t>  -&gt; flipped along horizontal axis</a:t>
            </a:r>
          </a:p>
          <a:p>
            <a:pPr latinLnBrk="0"/>
            <a:r>
              <a:rPr lang="en-IN" b="1" dirty="0" smtClean="0"/>
              <a:t>11</a:t>
            </a:r>
            <a:r>
              <a:rPr lang="en-IN" dirty="0" smtClean="0"/>
              <a:t>  -&gt; flipped along both the axes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7154" y="5374429"/>
            <a:ext cx="5024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 smtClean="0"/>
              <a:t>Fixed Length (FL) binarization of orientation signal</a:t>
            </a:r>
            <a:endParaRPr lang="en-IN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549" y="4161067"/>
            <a:ext cx="5000737" cy="121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84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Results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4" y="1039813"/>
            <a:ext cx="11615736" cy="5119447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CA" sz="2400" dirty="0"/>
              <a:t>BD rate gain for Luma component in case of AI is as </a:t>
            </a:r>
            <a:r>
              <a:rPr lang="en-CA" sz="2400" dirty="0" smtClean="0"/>
              <a:t>follows</a:t>
            </a:r>
            <a:endParaRPr lang="en-CA" sz="2400" dirty="0"/>
          </a:p>
          <a:p>
            <a:pPr lvl="1" algn="just">
              <a:lnSpc>
                <a:spcPct val="150000"/>
              </a:lnSpc>
            </a:pPr>
            <a:r>
              <a:rPr lang="en-CA" sz="2000" dirty="0"/>
              <a:t>-</a:t>
            </a:r>
            <a:r>
              <a:rPr lang="en-CA" sz="2000" dirty="0" smtClean="0"/>
              <a:t>1.14% </a:t>
            </a:r>
            <a:r>
              <a:rPr lang="en-CA" sz="2000" dirty="0"/>
              <a:t>for Class F sequence</a:t>
            </a:r>
          </a:p>
          <a:p>
            <a:pPr lvl="1" algn="just">
              <a:lnSpc>
                <a:spcPct val="150000"/>
              </a:lnSpc>
            </a:pPr>
            <a:r>
              <a:rPr lang="en-CA" sz="2000" dirty="0"/>
              <a:t>-</a:t>
            </a:r>
            <a:r>
              <a:rPr lang="en-CA" sz="2000" dirty="0" smtClean="0"/>
              <a:t>1.35% </a:t>
            </a:r>
            <a:r>
              <a:rPr lang="en-CA" sz="2000" dirty="0"/>
              <a:t>for Class SCC sequence</a:t>
            </a:r>
          </a:p>
          <a:p>
            <a:pPr algn="just"/>
            <a:endParaRPr lang="en-CA" sz="1800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56" lvl="1" indent="0" latinLnBrk="0">
              <a:buNone/>
            </a:pPr>
            <a:endParaRPr lang="en-IN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790615"/>
              </p:ext>
            </p:extLst>
          </p:nvPr>
        </p:nvGraphicFramePr>
        <p:xfrm>
          <a:off x="576262" y="3300863"/>
          <a:ext cx="4406899" cy="2011366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274886523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28020251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51290257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100451692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289564342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4440482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08971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472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239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6589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528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799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3096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2658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98963"/>
                  </a:ext>
                </a:extLst>
              </a:tr>
              <a:tr h="24924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30369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8021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945027"/>
                  </a:ext>
                </a:extLst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4983161" y="3779520"/>
            <a:ext cx="0" cy="9840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030090"/>
              </p:ext>
            </p:extLst>
          </p:nvPr>
        </p:nvGraphicFramePr>
        <p:xfrm>
          <a:off x="5799727" y="3281813"/>
          <a:ext cx="4406899" cy="1943100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426757779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60924976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78583024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119409714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08217027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7974555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2816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110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98623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98492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7819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298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3571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887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4549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3134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6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611743"/>
                  </a:ext>
                </a:extLst>
              </a:tr>
            </a:tbl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10206626" y="3761328"/>
            <a:ext cx="0" cy="9840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4975" y="5784791"/>
            <a:ext cx="4181972" cy="650694"/>
          </a:xfrm>
          <a:prstGeom prst="rect">
            <a:avLst/>
          </a:prstGeom>
        </p:spPr>
        <p:txBody>
          <a:bodyPr wrap="square" rtlCol="0">
            <a:normAutofit fontScale="77500" lnSpcReduction="20000"/>
          </a:bodyPr>
          <a:lstStyle/>
          <a:p>
            <a:pPr latinLnBrk="0"/>
            <a:r>
              <a:rPr lang="en-IN" dirty="0" smtClean="0"/>
              <a:t>Note: Tests are underway for remaining results</a:t>
            </a:r>
          </a:p>
          <a:p>
            <a:pPr latinLnBrk="0"/>
            <a:r>
              <a:rPr lang="en-IN" dirty="0" smtClean="0"/>
              <a:t>For Class F and TGM anchor is VTM5.0 + IBC ON</a:t>
            </a:r>
          </a:p>
          <a:p>
            <a:pPr latinLnBrk="0"/>
            <a:r>
              <a:rPr lang="en-IN" dirty="0" smtClean="0"/>
              <a:t>For all other classes anchor is VTM 5.0 + IBC off</a:t>
            </a:r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44114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/>
              <a:t>Conclusion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4" y="1039813"/>
            <a:ext cx="11615736" cy="5119447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</a:pPr>
            <a:r>
              <a:rPr lang="en-CA" sz="2400" dirty="0" smtClean="0"/>
              <a:t>The </a:t>
            </a:r>
            <a:r>
              <a:rPr lang="en-CA" sz="2400" dirty="0" smtClean="0"/>
              <a:t>proposed method doesn’t introduce significant decoding complexity (~2-3%)</a:t>
            </a:r>
            <a:endParaRPr lang="en-CA" sz="2400" dirty="0"/>
          </a:p>
          <a:p>
            <a:pPr algn="just">
              <a:lnSpc>
                <a:spcPct val="130000"/>
              </a:lnSpc>
            </a:pPr>
            <a:r>
              <a:rPr lang="en-CA" sz="2400" dirty="0" smtClean="0"/>
              <a:t>We observed the following gain without explicit signalling </a:t>
            </a:r>
          </a:p>
          <a:p>
            <a:pPr lvl="1" algn="just">
              <a:lnSpc>
                <a:spcPct val="130000"/>
              </a:lnSpc>
            </a:pPr>
            <a:r>
              <a:rPr lang="en-CA" sz="2000" dirty="0" smtClean="0"/>
              <a:t>-</a:t>
            </a:r>
            <a:r>
              <a:rPr lang="en-CA" sz="2000" dirty="0"/>
              <a:t>2.02% for Class F </a:t>
            </a:r>
            <a:r>
              <a:rPr lang="en-CA" sz="2000" dirty="0" smtClean="0"/>
              <a:t>sequences &amp; -3.67</a:t>
            </a:r>
            <a:r>
              <a:rPr lang="en-CA" sz="2000" dirty="0"/>
              <a:t>% for Class TGM sequences</a:t>
            </a:r>
          </a:p>
          <a:p>
            <a:pPr algn="just">
              <a:lnSpc>
                <a:spcPct val="130000"/>
              </a:lnSpc>
            </a:pPr>
            <a:r>
              <a:rPr lang="en-CA" sz="2400" dirty="0" smtClean="0"/>
              <a:t>Efficient coding of orientation flag (currently fixed length binarization) can help in    increasing the gain</a:t>
            </a:r>
          </a:p>
          <a:p>
            <a:pPr algn="just">
              <a:lnSpc>
                <a:spcPct val="130000"/>
              </a:lnSpc>
            </a:pPr>
            <a:r>
              <a:rPr lang="en-CA" sz="2400" dirty="0"/>
              <a:t>It is recommended to adopt the proposed method for improved IBC prediction</a:t>
            </a:r>
          </a:p>
          <a:p>
            <a:pPr algn="just">
              <a:lnSpc>
                <a:spcPct val="130000"/>
              </a:lnSpc>
            </a:pPr>
            <a:endParaRPr lang="en-CA" sz="1700" dirty="0" smtClean="0"/>
          </a:p>
          <a:p>
            <a:pPr algn="just"/>
            <a:endParaRPr lang="en-CA" sz="1800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556" lvl="1" indent="0" latinLnBrk="0">
              <a:buNone/>
            </a:pPr>
            <a:endParaRPr lang="en-IN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8710365" y="2744833"/>
            <a:ext cx="2364377" cy="260670"/>
          </a:xfrm>
          <a:prstGeom prst="rect">
            <a:avLst/>
          </a:prstGeom>
        </p:spPr>
        <p:txBody>
          <a:bodyPr wrap="none" rtlCol="0">
            <a:noAutofit/>
          </a:bodyPr>
          <a:lstStyle/>
          <a:p>
            <a:pPr latinLnBrk="0"/>
            <a:r>
              <a:rPr lang="en-IN" sz="1200" dirty="0" smtClean="0"/>
              <a:t>Note: Encoding time is not reliable</a:t>
            </a:r>
          </a:p>
        </p:txBody>
      </p:sp>
    </p:spTree>
    <p:extLst>
      <p:ext uri="{BB962C8B-B14F-4D97-AF65-F5344CB8AC3E}">
        <p14:creationId xmlns:p14="http://schemas.microsoft.com/office/powerpoint/2010/main" val="126137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903864"/>
            <a:ext cx="12192000" cy="1675263"/>
          </a:xfrm>
        </p:spPr>
        <p:txBody>
          <a:bodyPr/>
          <a:lstStyle/>
          <a:p>
            <a:r>
              <a:rPr lang="en-IN" dirty="0" smtClean="0"/>
              <a:t>Thank You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152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_Research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>
        <a:normAutofit fontScale="92500"/>
      </a:bodyPr>
      <a:lstStyle>
        <a:defPPr latinLnBrk="0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amsung_Research" id="{C8E0C121-2D09-408F-BD2D-ADE6A78B6E8B}" vid="{6213A9C5-8744-44D9-AEB4-EC78113CAF3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Samsung_Research</Template>
  <TotalTime>588</TotalTime>
  <Words>621</Words>
  <Application>Microsoft Office PowerPoint</Application>
  <PresentationFormat>Widescreen</PresentationFormat>
  <Paragraphs>114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맑은 고딕</vt:lpstr>
      <vt:lpstr>+Body Asian</vt:lpstr>
      <vt:lpstr>Arial</vt:lpstr>
      <vt:lpstr>Calibri</vt:lpstr>
      <vt:lpstr>Calibri Light</vt:lpstr>
      <vt:lpstr>Dotum</vt:lpstr>
      <vt:lpstr>Noto Sans CJK KR</vt:lpstr>
      <vt:lpstr>Titillium</vt:lpstr>
      <vt:lpstr>Wingdings</vt:lpstr>
      <vt:lpstr>Samsung_Research</vt:lpstr>
      <vt:lpstr>[Non-CE8]: Flipping of reference blocks for Intra Block Copy (IBC) </vt:lpstr>
      <vt:lpstr>Motivation</vt:lpstr>
      <vt:lpstr>Current pipeline</vt:lpstr>
      <vt:lpstr>Proposed Method</vt:lpstr>
      <vt:lpstr>Proposed Method (Contd…)</vt:lpstr>
      <vt:lpstr>Results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Alternate signalling of virtual boundaries</dc:title>
  <dc:creator>Amith Dsouza/Vision Research /SRI-Bangalore/Staff Engineer/삼성전자</dc:creator>
  <cp:lastModifiedBy>chirag.p</cp:lastModifiedBy>
  <cp:revision>108</cp:revision>
  <dcterms:created xsi:type="dcterms:W3CDTF">2019-06-17T08:02:22Z</dcterms:created>
  <dcterms:modified xsi:type="dcterms:W3CDTF">2019-07-03T13:36:59Z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F:\Documents\Standard Doc\Sweden_2019\Alternate signalling of virtual boundaries.pptx</vt:lpwstr>
  </property>
</Properties>
</file>