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1"/>
  </p:sldMasterIdLst>
  <p:notesMasterIdLst>
    <p:notesMasterId r:id="rId10"/>
  </p:notesMasterIdLst>
  <p:sldIdLst>
    <p:sldId id="256" r:id="rId2"/>
    <p:sldId id="269" r:id="rId3"/>
    <p:sldId id="260" r:id="rId4"/>
    <p:sldId id="266" r:id="rId5"/>
    <p:sldId id="264" r:id="rId6"/>
    <p:sldId id="268" r:id="rId7"/>
    <p:sldId id="265" r:id="rId8"/>
    <p:sldId id="258" r:id="rId9"/>
  </p:sldIdLst>
  <p:sldSz cx="12192000" cy="6858000"/>
  <p:notesSz cx="6858000" cy="9144000"/>
  <p:defaultTextStyle>
    <a:defPPr>
      <a:defRPr lang="ko-KR"/>
    </a:defPPr>
    <a:lvl1pPr marL="0" algn="l" defTabSz="914332" rtl="0" eaLnBrk="1" latinLnBrk="1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7167" algn="l" defTabSz="914332" rtl="0" eaLnBrk="1" latinLnBrk="1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4332" algn="l" defTabSz="914332" rtl="0" eaLnBrk="1" latinLnBrk="1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1498" algn="l" defTabSz="914332" rtl="0" eaLnBrk="1" latinLnBrk="1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8664" algn="l" defTabSz="914332" rtl="0" eaLnBrk="1" latinLnBrk="1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5830" algn="l" defTabSz="914332" rtl="0" eaLnBrk="1" latinLnBrk="1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2994" algn="l" defTabSz="914332" rtl="0" eaLnBrk="1" latinLnBrk="1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200160" algn="l" defTabSz="914332" rtl="0" eaLnBrk="1" latinLnBrk="1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7327" algn="l" defTabSz="914332" rtl="0" eaLnBrk="1" latinLnBrk="1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AD6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9" d="100"/>
          <a:sy n="79" d="100"/>
        </p:scale>
        <p:origin x="86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97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8E1C5B-8CC0-4A0A-B776-3E0A60E27A7D}" type="datetimeFigureOut">
              <a:rPr lang="en-IN" smtClean="0"/>
              <a:t>05-07-2019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D6A26F-7DEE-4E35-98FD-4AA0873C3F8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69615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77269" y="6545865"/>
            <a:ext cx="3437467" cy="124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I:\YISSUE\삼성\그래픽 모티브\아이콘\브랜딩4-1(아이콘)2-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8683" y="-27384"/>
            <a:ext cx="12289365" cy="691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I:\YISSUE\삼성\완\samsung research bi guide-05-0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917" y="529145"/>
            <a:ext cx="2129367" cy="117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52171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직사각형 24"/>
          <p:cNvSpPr/>
          <p:nvPr/>
        </p:nvSpPr>
        <p:spPr>
          <a:xfrm>
            <a:off x="0" y="-1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60956" rIns="121912" bIns="60956" rtlCol="0" anchor="ctr"/>
          <a:lstStyle/>
          <a:p>
            <a:pPr algn="ctr" defTabSz="1219110"/>
            <a:endParaRPr lang="ko-KR" altLang="en-US" sz="2400">
              <a:solidFill>
                <a:srgbClr val="FFFFFF"/>
              </a:solidFill>
            </a:endParaRPr>
          </a:p>
        </p:txBody>
      </p:sp>
      <p:cxnSp>
        <p:nvCxnSpPr>
          <p:cNvPr id="68" name="직선 연결선 67"/>
          <p:cNvCxnSpPr/>
          <p:nvPr/>
        </p:nvCxnSpPr>
        <p:spPr>
          <a:xfrm>
            <a:off x="0" y="1417973"/>
            <a:ext cx="31242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I:\YISSUE\삼성\그래픽 모티브\아이콘\브랜딩4-1(아이콘)-13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969" r="27985"/>
          <a:stretch/>
        </p:blipFill>
        <p:spPr bwMode="auto">
          <a:xfrm>
            <a:off x="8923868" y="3"/>
            <a:ext cx="3268133" cy="1782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543" y="2158068"/>
            <a:ext cx="2850000" cy="3099376"/>
          </a:xfrm>
          <a:prstGeom prst="rect">
            <a:avLst/>
          </a:prstGeom>
        </p:spPr>
      </p:pic>
      <p:pic>
        <p:nvPicPr>
          <p:cNvPr id="9" name="Picture 2" descr="I:\YISSUE\삼성\완\samsung research bi guide-05-0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3446" y="6553565"/>
            <a:ext cx="2129367" cy="117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9953" y="4913501"/>
            <a:ext cx="3689807" cy="585168"/>
          </a:xfrm>
          <a:prstGeom prst="rect">
            <a:avLst/>
          </a:prstGeom>
        </p:spPr>
      </p:pic>
      <p:pic>
        <p:nvPicPr>
          <p:cNvPr id="16" name="Picture 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77269" y="6545865"/>
            <a:ext cx="3437467" cy="124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36842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사각형 9"/>
          <p:cNvSpPr/>
          <p:nvPr/>
        </p:nvSpPr>
        <p:spPr>
          <a:xfrm>
            <a:off x="0" y="6409267"/>
            <a:ext cx="12192000" cy="448732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60956" rIns="121912" bIns="60956" rtlCol="0" anchor="ctr"/>
          <a:lstStyle/>
          <a:p>
            <a:pPr algn="ctr" defTabSz="1219110"/>
            <a:endParaRPr lang="ko-KR" altLang="en-US" sz="2400">
              <a:solidFill>
                <a:srgbClr val="FFFFFF"/>
              </a:solidFill>
            </a:endParaRPr>
          </a:p>
        </p:txBody>
      </p:sp>
      <p:pic>
        <p:nvPicPr>
          <p:cNvPr id="11" name="Picture 2" descr="I:\YISSUE\삼성\그래픽 모티브\아이콘\브랜딩4-1(아이콘)-13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66397" r="22935" b="11672"/>
          <a:stretch/>
        </p:blipFill>
        <p:spPr bwMode="auto">
          <a:xfrm>
            <a:off x="10464800" y="6409268"/>
            <a:ext cx="1727200" cy="448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I:\YISSUE\삼성\그래픽 모티브\아이콘\브랜딩4-1(아이콘)-13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51595" r="42041" b="26474"/>
          <a:stretch/>
        </p:blipFill>
        <p:spPr bwMode="auto">
          <a:xfrm flipH="1">
            <a:off x="0" y="6409270"/>
            <a:ext cx="1298960" cy="448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직사각형 8"/>
          <p:cNvSpPr/>
          <p:nvPr/>
        </p:nvSpPr>
        <p:spPr>
          <a:xfrm>
            <a:off x="2" y="851115"/>
            <a:ext cx="12191997" cy="45719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12" tIns="60956" rIns="121912" bIns="6095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9110"/>
            <a:endParaRPr lang="ko-KR" altLang="en-US" sz="2400">
              <a:solidFill>
                <a:srgbClr val="FFFF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674735" y="6118207"/>
            <a:ext cx="762372" cy="369324"/>
          </a:xfrm>
          <a:prstGeom prst="rect">
            <a:avLst/>
          </a:prstGeom>
          <a:noFill/>
        </p:spPr>
        <p:txBody>
          <a:bodyPr wrap="none" lIns="121912" tIns="60956" rIns="121912" bIns="60956" rtlCol="0">
            <a:spAutoFit/>
          </a:bodyPr>
          <a:lstStyle/>
          <a:p>
            <a:pPr defTabSz="1219110"/>
            <a:fld id="{260E2A6B-A809-4840-BF14-8648BC0BDF87}" type="slidenum">
              <a:rPr lang="id-ID" sz="1600" smtClean="0">
                <a:solidFill>
                  <a:srgbClr val="FFFFFF">
                    <a:lumMod val="50000"/>
                  </a:srgbClr>
                </a:solidFill>
                <a:cs typeface="Titillium" charset="0"/>
              </a:rPr>
              <a:pPr defTabSz="1219110"/>
              <a:t>‹#›</a:t>
            </a:fld>
            <a:r>
              <a:rPr lang="en-US" sz="1600" dirty="0">
                <a:solidFill>
                  <a:srgbClr val="FFFFFF">
                    <a:lumMod val="50000"/>
                  </a:srgbClr>
                </a:solidFill>
                <a:cs typeface="Titillium" charset="0"/>
              </a:rPr>
              <a:t> / </a:t>
            </a:r>
            <a:r>
              <a:rPr lang="en-US" sz="1600" dirty="0" smtClean="0">
                <a:solidFill>
                  <a:srgbClr val="FFFFFF">
                    <a:lumMod val="50000"/>
                  </a:srgbClr>
                </a:solidFill>
                <a:cs typeface="Titillium" charset="0"/>
              </a:rPr>
              <a:t>8</a:t>
            </a:r>
            <a:endParaRPr lang="en-MY" sz="3200" dirty="0">
              <a:solidFill>
                <a:srgbClr val="FFFFFF">
                  <a:lumMod val="50000"/>
                </a:srgbClr>
              </a:solidFill>
              <a:cs typeface="Titillium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28717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기본_본문_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>
            <a:spLocks noGrp="1"/>
          </p:cNvSpPr>
          <p:nvPr>
            <p:ph type="title"/>
          </p:nvPr>
        </p:nvSpPr>
        <p:spPr>
          <a:xfrm>
            <a:off x="335363" y="167504"/>
            <a:ext cx="11756604" cy="596847"/>
          </a:xfrm>
          <a:prstGeom prst="rect">
            <a:avLst/>
          </a:prstGeom>
        </p:spPr>
        <p:txBody>
          <a:bodyPr lIns="91416" tIns="45714" rIns="91416" bIns="45714" anchor="ctr" anchorCtr="0">
            <a:noAutofit/>
          </a:bodyPr>
          <a:lstStyle>
            <a:lvl1pPr algn="l">
              <a:defRPr sz="2700" b="1" spc="57" baseline="0">
                <a:solidFill>
                  <a:schemeClr val="tx1">
                    <a:alpha val="99000"/>
                  </a:schemeClr>
                </a:solidFill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 dirty="0"/>
          </a:p>
        </p:txBody>
      </p:sp>
      <p:sp>
        <p:nvSpPr>
          <p:cNvPr id="7" name="내용 개체 틀 2"/>
          <p:cNvSpPr>
            <a:spLocks noGrp="1"/>
          </p:cNvSpPr>
          <p:nvPr>
            <p:ph idx="1" hasCustomPrompt="1"/>
          </p:nvPr>
        </p:nvSpPr>
        <p:spPr>
          <a:xfrm>
            <a:off x="335361" y="1039248"/>
            <a:ext cx="11615771" cy="1189496"/>
          </a:xfrm>
          <a:prstGeom prst="rect">
            <a:avLst/>
          </a:prstGeom>
        </p:spPr>
        <p:txBody>
          <a:bodyPr lIns="103884" tIns="0" rIns="103884" bIns="51943">
            <a:noAutofit/>
          </a:bodyPr>
          <a:lstStyle>
            <a:lvl1pPr marL="355591" marR="0" indent="-355591" algn="l" defTabSz="1038847" rtl="0" eaLnBrk="0" fontAlgn="auto" latinLnBrk="0" hangingPunct="0">
              <a:lnSpc>
                <a:spcPct val="140000"/>
              </a:lnSpc>
              <a:spcBef>
                <a:spcPts val="0"/>
              </a:spcBef>
              <a:spcAft>
                <a:spcPts val="1067"/>
              </a:spcAft>
              <a:buClr>
                <a:srgbClr val="002060"/>
              </a:buClr>
              <a:buSzPct val="100000"/>
              <a:buFont typeface="Wingdings" pitchFamily="2" charset="2"/>
              <a:buBlip>
                <a:blip r:embed="rId2"/>
              </a:buBlip>
              <a:tabLst>
                <a:tab pos="411212" algn="l"/>
              </a:tabLst>
              <a:defRPr lang="en-US" altLang="ko-KR" sz="2100" b="0" kern="1200" baseline="0">
                <a:solidFill>
                  <a:srgbClr val="000000">
                    <a:alpha val="99000"/>
                  </a:srgbClr>
                </a:solidFill>
                <a:latin typeface="+mj-lt"/>
                <a:ea typeface="맑은 고딕" pitchFamily="50" charset="-127"/>
                <a:cs typeface="+mn-cs"/>
                <a:sym typeface="Wingdings" pitchFamily="2" charset="2"/>
              </a:defRPr>
            </a:lvl1pPr>
            <a:lvl2pPr marL="504998" indent="-202002" latinLnBrk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맑은 고딕" pitchFamily="50" charset="-127"/>
              <a:buChar char="-"/>
              <a:defRPr sz="1900" b="0" baseline="0">
                <a:solidFill>
                  <a:srgbClr val="000000">
                    <a:alpha val="99000"/>
                  </a:srgbClr>
                </a:solidFill>
                <a:latin typeface="+mj-lt"/>
                <a:ea typeface="맑은 고딕" pitchFamily="50" charset="-127"/>
              </a:defRPr>
            </a:lvl2pPr>
            <a:lvl3pPr marL="706994" indent="-202002" latinLnBrk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defRPr sz="1600" baseline="0">
                <a:solidFill>
                  <a:srgbClr val="000000">
                    <a:alpha val="99000"/>
                  </a:srgbClr>
                </a:solidFill>
                <a:latin typeface="+mj-lt"/>
                <a:ea typeface="맑은 고딕" pitchFamily="50" charset="-127"/>
              </a:defRPr>
            </a:lvl3pPr>
            <a:lvl4pPr marL="811600" indent="-173142" latinLnBrk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맑은 고딕" pitchFamily="50" charset="-127"/>
              <a:buChar char="-"/>
              <a:defRPr sz="1600" baseline="0">
                <a:solidFill>
                  <a:srgbClr val="000000">
                    <a:alpha val="99000"/>
                  </a:srgbClr>
                </a:solidFill>
                <a:latin typeface="+mj-lt"/>
                <a:ea typeface="맑은 고딕" pitchFamily="50" charset="-127"/>
              </a:defRPr>
            </a:lvl4pPr>
            <a:lvl5pPr marL="1020812" indent="-164124" latinLnBrk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defRPr sz="1300" baseline="0">
                <a:solidFill>
                  <a:srgbClr val="000000">
                    <a:alpha val="99000"/>
                  </a:srgbClr>
                </a:solidFill>
                <a:latin typeface="+mj-lt"/>
                <a:ea typeface="맑은 고딕" pitchFamily="50" charset="-127"/>
              </a:defRPr>
            </a:lvl5pPr>
          </a:lstStyle>
          <a:p>
            <a:pPr marL="266700" indent="-266700" eaLnBrk="0" latinLnBrk="0" hangingPunct="0">
              <a:lnSpc>
                <a:spcPct val="140000"/>
              </a:lnSpc>
              <a:buSzPct val="100000"/>
              <a:buBlip>
                <a:blip r:embed="rId2"/>
              </a:buBlip>
              <a:defRPr/>
            </a:pPr>
            <a:r>
              <a:rPr lang="ko-KR" altLang="en-US" b="1" kern="0" dirty="0">
                <a:solidFill>
                  <a:srgbClr val="000000"/>
                </a:solidFill>
                <a:latin typeface="+mn-ea"/>
                <a:sym typeface="Wingdings" pitchFamily="2" charset="2"/>
              </a:rPr>
              <a:t>첫째 수준</a:t>
            </a:r>
            <a:endParaRPr lang="en-US" altLang="ko-KR" b="1" kern="0" dirty="0">
              <a:solidFill>
                <a:srgbClr val="000000"/>
              </a:solidFill>
              <a:latin typeface="+mn-ea"/>
              <a:sym typeface="Wingdings" pitchFamily="2" charset="2"/>
            </a:endParaRP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11679349" y="6591481"/>
            <a:ext cx="450523" cy="268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41438" rIns="0" bIns="41438">
            <a:spAutoFit/>
          </a:bodyPr>
          <a:lstStyle>
            <a:lvl1pPr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1pPr>
            <a:lvl2pPr marL="742950" indent="-285750"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2pPr>
            <a:lvl3pPr marL="1143000" indent="-228600"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3pPr>
            <a:lvl4pPr marL="1600200" indent="-228600"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4pPr>
            <a:lvl5pPr marL="2057400" indent="-228600"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5pPr>
            <a:lvl6pPr marL="25146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6pPr>
            <a:lvl7pPr marL="29718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7pPr>
            <a:lvl8pPr marL="34290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8pPr>
            <a:lvl9pPr marL="38862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9pPr>
          </a:lstStyle>
          <a:p>
            <a:pPr algn="r" eaLnBrk="1" hangingPunct="1">
              <a:defRPr/>
            </a:pPr>
            <a:fld id="{2E963571-07F4-403C-B728-654AA7503A0C}" type="slidenum">
              <a:rPr lang="ko-KR" altLang="en-US" sz="1200" smtClean="0">
                <a:solidFill>
                  <a:srgbClr val="2C2D2F">
                    <a:lumMod val="65000"/>
                    <a:lumOff val="35000"/>
                    <a:alpha val="99000"/>
                  </a:srgbClr>
                </a:solidFill>
                <a:latin typeface="맑은 고딕" pitchFamily="50" charset="-127"/>
                <a:ea typeface="맑은 고딕" pitchFamily="50" charset="-127"/>
              </a:rPr>
              <a:pPr algn="r" eaLnBrk="1" hangingPunct="1">
                <a:defRPr/>
              </a:pPr>
              <a:t>‹#›</a:t>
            </a:fld>
            <a:endParaRPr lang="en-US" altLang="ko-KR" sz="1200" dirty="0">
              <a:solidFill>
                <a:srgbClr val="2C2D2F">
                  <a:lumMod val="65000"/>
                  <a:lumOff val="35000"/>
                  <a:alpha val="99000"/>
                </a:srgb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6" name="직선 연결선 74"/>
          <p:cNvCxnSpPr/>
          <p:nvPr/>
        </p:nvCxnSpPr>
        <p:spPr bwMode="auto">
          <a:xfrm>
            <a:off x="0" y="795024"/>
            <a:ext cx="12192000" cy="0"/>
          </a:xfrm>
          <a:prstGeom prst="line">
            <a:avLst/>
          </a:prstGeom>
          <a:solidFill>
            <a:srgbClr val="0066FF"/>
          </a:solidFill>
          <a:ln w="19050" cap="flat" cmpd="sng" algn="ctr">
            <a:gradFill>
              <a:gsLst>
                <a:gs pos="50000">
                  <a:srgbClr val="7F7F7F"/>
                </a:gs>
                <a:gs pos="0">
                  <a:schemeClr val="bg1">
                    <a:lumMod val="85000"/>
                  </a:schemeClr>
                </a:gs>
                <a:gs pos="30000">
                  <a:schemeClr val="bg1">
                    <a:lumMod val="65000"/>
                  </a:schemeClr>
                </a:gs>
                <a:gs pos="7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0800000" scaled="0"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18885573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47389" y="4833068"/>
            <a:ext cx="3897221" cy="424732"/>
          </a:xfrm>
          <a:prstGeom prst="rect">
            <a:avLst/>
          </a:prstGeom>
        </p:spPr>
        <p:txBody>
          <a:bodyPr wrap="none" anchor="b">
            <a:spAutoFit/>
          </a:bodyPr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ko-KR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375509"/>
            <a:ext cx="12192000" cy="1675263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anchor="ctr">
            <a:normAutofit/>
          </a:bodyPr>
          <a:lstStyle>
            <a:lvl1pPr algn="ctr">
              <a:defRPr sz="4800" b="1" baseline="0">
                <a:solidFill>
                  <a:srgbClr val="002060"/>
                </a:solidFill>
                <a:latin typeface="맑은 고딕" panose="020B0503020000020004" pitchFamily="50" charset="-127"/>
              </a:defRPr>
            </a:lvl1pPr>
          </a:lstStyle>
          <a:p>
            <a:r>
              <a:rPr lang="en-US" altLang="ko-KR" smtClean="0"/>
              <a:t>Click to edit Master title style</a:t>
            </a:r>
            <a:endParaRPr lang="en-US" dirty="0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81" y="180017"/>
            <a:ext cx="1214279" cy="168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5387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06263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</p:sldLayoutIdLst>
  <p:hf hdr="0" ftr="0" dt="0"/>
  <p:txStyles>
    <p:titleStyle>
      <a:lvl1pPr algn="l" defTabSz="1219110" rtl="0" eaLnBrk="1" latinLnBrk="1" hangingPunct="1">
        <a:lnSpc>
          <a:spcPct val="90000"/>
        </a:lnSpc>
        <a:spcBef>
          <a:spcPct val="0"/>
        </a:spcBef>
        <a:buNone/>
        <a:defRPr sz="4800" b="1" i="0" kern="1200">
          <a:solidFill>
            <a:schemeClr val="tx1"/>
          </a:solidFill>
          <a:latin typeface="+mj-ea"/>
          <a:ea typeface="+mj-ea"/>
          <a:cs typeface="Noto Sans CJK KR" charset="-127"/>
        </a:defRPr>
      </a:lvl1pPr>
    </p:titleStyle>
    <p:bodyStyle>
      <a:lvl1pPr marL="304776" indent="-304776" algn="l" defTabSz="1219110" rtl="0" eaLnBrk="1" latinLnBrk="1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ea"/>
          <a:ea typeface="+mn-ea"/>
          <a:cs typeface="Noto Sans CJK KR" charset="-127"/>
        </a:defRPr>
      </a:lvl1pPr>
      <a:lvl2pPr marL="914332" indent="-304776" algn="l" defTabSz="1219110" rtl="0" eaLnBrk="1" latinLnBrk="1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ea"/>
          <a:ea typeface="+mn-ea"/>
          <a:cs typeface="Noto Sans CJK KR" charset="-127"/>
        </a:defRPr>
      </a:lvl2pPr>
      <a:lvl3pPr marL="1523887" indent="-304776" algn="l" defTabSz="1219110" rtl="0" eaLnBrk="1" latinLnBrk="1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ea"/>
          <a:ea typeface="+mn-ea"/>
          <a:cs typeface="Noto Sans CJK KR" charset="-127"/>
        </a:defRPr>
      </a:lvl3pPr>
      <a:lvl4pPr marL="2133440" indent="-304776" algn="l" defTabSz="1219110" rtl="0" eaLnBrk="1" latinLnBrk="1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ea"/>
          <a:ea typeface="+mn-ea"/>
          <a:cs typeface="Noto Sans CJK KR" charset="-127"/>
        </a:defRPr>
      </a:lvl4pPr>
      <a:lvl5pPr marL="2742994" indent="-304776" algn="l" defTabSz="1219110" rtl="0" eaLnBrk="1" latinLnBrk="1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ea"/>
          <a:ea typeface="+mn-ea"/>
          <a:cs typeface="Noto Sans CJK KR" charset="-127"/>
        </a:defRPr>
      </a:lvl5pPr>
      <a:lvl6pPr marL="3352548" indent="-304776" algn="l" defTabSz="1219110" rtl="0" eaLnBrk="1" latinLnBrk="1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104" indent="-304776" algn="l" defTabSz="1219110" rtl="0" eaLnBrk="1" latinLnBrk="1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658" indent="-304776" algn="l" defTabSz="1219110" rtl="0" eaLnBrk="1" latinLnBrk="1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212" indent="-304776" algn="l" defTabSz="1219110" rtl="0" eaLnBrk="1" latinLnBrk="1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1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55" algn="l" defTabSz="121911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10" algn="l" defTabSz="121911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64" algn="l" defTabSz="121911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18" algn="l" defTabSz="121911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772" algn="l" defTabSz="121911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27" algn="l" defTabSz="121911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880" algn="l" defTabSz="121911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435" algn="l" defTabSz="121911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56163" y="3701497"/>
            <a:ext cx="3079689" cy="1922065"/>
          </a:xfrm>
        </p:spPr>
        <p:txBody>
          <a:bodyPr/>
          <a:lstStyle/>
          <a:p>
            <a:r>
              <a:rPr lang="en-IN" dirty="0" err="1" smtClean="0"/>
              <a:t>Akhil</a:t>
            </a:r>
            <a:r>
              <a:rPr lang="en-IN" dirty="0" smtClean="0"/>
              <a:t> Konda</a:t>
            </a:r>
          </a:p>
          <a:p>
            <a:r>
              <a:rPr lang="en-IN" dirty="0" smtClean="0"/>
              <a:t>Anubhav Singh</a:t>
            </a:r>
          </a:p>
          <a:p>
            <a:r>
              <a:rPr lang="en-IN" dirty="0" smtClean="0"/>
              <a:t>Chirag </a:t>
            </a:r>
            <a:r>
              <a:rPr lang="en-IN" dirty="0" err="1" smtClean="0"/>
              <a:t>Pujara</a:t>
            </a:r>
            <a:endParaRPr lang="en-IN" dirty="0"/>
          </a:p>
          <a:p>
            <a:r>
              <a:rPr lang="en-IN" dirty="0" smtClean="0"/>
              <a:t>Raj Narayana </a:t>
            </a:r>
            <a:r>
              <a:rPr lang="en-IN" dirty="0" err="1" smtClean="0"/>
              <a:t>Gadde</a:t>
            </a:r>
            <a:endParaRPr lang="en-IN" dirty="0" smtClean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741271"/>
            <a:ext cx="12192000" cy="1675263"/>
          </a:xfrm>
        </p:spPr>
        <p:txBody>
          <a:bodyPr/>
          <a:lstStyle/>
          <a:p>
            <a:pPr latinLnBrk="0"/>
            <a:r>
              <a:rPr lang="en-CA" dirty="0" smtClean="0"/>
              <a:t>[Non-CE8] </a:t>
            </a:r>
            <a:r>
              <a:rPr lang="en-CA" dirty="0"/>
              <a:t>IBC prediction improvement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722694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>
          <a:xfrm>
            <a:off x="434975" y="168275"/>
            <a:ext cx="11757025" cy="595313"/>
          </a:xfrm>
          <a:prstGeom prst="rect">
            <a:avLst/>
          </a:prstGeom>
        </p:spPr>
        <p:txBody>
          <a:bodyPr/>
          <a:lstStyle/>
          <a:p>
            <a:r>
              <a:rPr lang="en-IN" sz="4200" dirty="0" smtClean="0"/>
              <a:t>Motivation</a:t>
            </a:r>
            <a:endParaRPr lang="en-IN" sz="4200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576263" y="1039810"/>
            <a:ext cx="11519943" cy="5160693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30000"/>
              </a:lnSpc>
            </a:pPr>
            <a:r>
              <a:rPr lang="en-CA" sz="2400" dirty="0" smtClean="0"/>
              <a:t>Similar pattern can occur in left, </a:t>
            </a:r>
            <a:r>
              <a:rPr lang="en-CA" sz="2400" dirty="0" err="1" smtClean="0"/>
              <a:t>topleft</a:t>
            </a:r>
            <a:r>
              <a:rPr lang="en-CA" sz="2400" dirty="0" smtClean="0"/>
              <a:t>, top blocks with equal probability in screen content video</a:t>
            </a:r>
            <a:endParaRPr lang="en-CA" sz="2400" dirty="0"/>
          </a:p>
          <a:p>
            <a:endParaRPr lang="en-CA" dirty="0"/>
          </a:p>
          <a:p>
            <a:pPr marL="0" indent="0">
              <a:buNone/>
            </a:pPr>
            <a:endParaRPr lang="en-CA" dirty="0" smtClean="0"/>
          </a:p>
          <a:p>
            <a:endParaRPr lang="en-CA" dirty="0" smtClean="0"/>
          </a:p>
          <a:p>
            <a:endParaRPr lang="en-CA" sz="2400" dirty="0" smtClean="0"/>
          </a:p>
          <a:p>
            <a:pPr>
              <a:lnSpc>
                <a:spcPct val="120000"/>
              </a:lnSpc>
              <a:spcBef>
                <a:spcPts val="600"/>
              </a:spcBef>
            </a:pPr>
            <a:endParaRPr lang="en-CA" sz="2400" dirty="0" smtClean="0"/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CA" sz="2400" dirty="0" smtClean="0"/>
              <a:t>Above </a:t>
            </a:r>
            <a:r>
              <a:rPr lang="en-CA" sz="2400" dirty="0" smtClean="0"/>
              <a:t>image shows a small region from one of the SCC content</a:t>
            </a:r>
          </a:p>
          <a:p>
            <a:pPr lvl="1">
              <a:lnSpc>
                <a:spcPct val="120000"/>
              </a:lnSpc>
              <a:spcBef>
                <a:spcPts val="600"/>
              </a:spcBef>
            </a:pPr>
            <a:r>
              <a:rPr lang="en-CA" sz="2200" dirty="0"/>
              <a:t>M</a:t>
            </a:r>
            <a:r>
              <a:rPr lang="en-CA" sz="2200" dirty="0" smtClean="0"/>
              <a:t>ore similarity is observed in top block 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CA" sz="2400" dirty="0" smtClean="0"/>
              <a:t>Compression efficiency can be improved by using more similar blocks/CTU as 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en-CA" sz="2400" dirty="0" smtClean="0"/>
              <a:t>    reference</a:t>
            </a:r>
            <a:endParaRPr lang="en-CA" sz="2400" dirty="0"/>
          </a:p>
        </p:txBody>
      </p:sp>
      <p:pic>
        <p:nvPicPr>
          <p:cNvPr id="7" name="Picture 6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9449" y="2036792"/>
            <a:ext cx="3694430" cy="167027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2954392" y="3833273"/>
            <a:ext cx="6111787" cy="570749"/>
          </a:xfrm>
          <a:prstGeom prst="rect">
            <a:avLst/>
          </a:prstGeom>
        </p:spPr>
        <p:txBody>
          <a:bodyPr wrap="square" rtlCol="0">
            <a:normAutofit fontScale="47500" lnSpcReduction="20000"/>
          </a:bodyPr>
          <a:lstStyle/>
          <a:p>
            <a:pPr latinLnBrk="0"/>
            <a:r>
              <a:rPr lang="en-CA" sz="4000" dirty="0"/>
              <a:t>Figure 1: </a:t>
            </a:r>
            <a:r>
              <a:rPr lang="en-CA" sz="4000" dirty="0" smtClean="0"/>
              <a:t>Snapshot </a:t>
            </a:r>
            <a:r>
              <a:rPr lang="en-CA" sz="4000" dirty="0"/>
              <a:t>from </a:t>
            </a:r>
            <a:r>
              <a:rPr lang="en-CA" sz="4000" dirty="0" smtClean="0"/>
              <a:t>SC_Console_1920x1080-60_8bit </a:t>
            </a:r>
            <a:r>
              <a:rPr lang="en-CA" sz="4000" dirty="0"/>
              <a:t>sequence (top CTU is optimal choice)</a:t>
            </a:r>
            <a:endParaRPr lang="en-US" sz="4000" dirty="0"/>
          </a:p>
          <a:p>
            <a:pPr latinLnBrk="0"/>
            <a:endParaRPr lang="en-US" dirty="0" err="1" smtClean="0"/>
          </a:p>
        </p:txBody>
      </p:sp>
    </p:spTree>
    <p:extLst>
      <p:ext uri="{BB962C8B-B14F-4D97-AF65-F5344CB8AC3E}">
        <p14:creationId xmlns:p14="http://schemas.microsoft.com/office/powerpoint/2010/main" val="3476836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524710" y="976287"/>
            <a:ext cx="11224673" cy="5231593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en-CA" sz="2400" dirty="0"/>
              <a:t>Current IBC design in </a:t>
            </a:r>
            <a:r>
              <a:rPr lang="en-CA" sz="2400" dirty="0" smtClean="0"/>
              <a:t>VVC 5.0 </a:t>
            </a:r>
            <a:r>
              <a:rPr lang="en-CA" sz="2400" dirty="0"/>
              <a:t>considers </a:t>
            </a:r>
            <a:r>
              <a:rPr lang="en-CA" sz="2400" dirty="0" smtClean="0"/>
              <a:t>left CTU for prediction</a:t>
            </a:r>
          </a:p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en-CA" sz="2400" dirty="0"/>
              <a:t>Proposed method uses </a:t>
            </a:r>
            <a:r>
              <a:rPr lang="en-CA" sz="2400" dirty="0" smtClean="0"/>
              <a:t>either the </a:t>
            </a:r>
            <a:r>
              <a:rPr lang="en-CA" sz="2400" dirty="0"/>
              <a:t>top or left CTU as a </a:t>
            </a:r>
            <a:r>
              <a:rPr lang="en-CA" sz="2400" dirty="0" smtClean="0"/>
              <a:t>reference</a:t>
            </a:r>
          </a:p>
          <a:p>
            <a:pPr marL="0" indent="0">
              <a:buNone/>
            </a:pPr>
            <a:endParaRPr lang="en-CA" dirty="0" smtClean="0"/>
          </a:p>
          <a:p>
            <a:endParaRPr lang="en-CA" dirty="0" smtClean="0"/>
          </a:p>
          <a:p>
            <a:endParaRPr lang="en-CA" sz="2400" dirty="0" smtClean="0"/>
          </a:p>
          <a:p>
            <a:endParaRPr lang="en-CA" sz="2400" dirty="0" smtClean="0"/>
          </a:p>
          <a:p>
            <a:endParaRPr lang="en-CA" sz="2400" dirty="0" smtClean="0"/>
          </a:p>
          <a:p>
            <a:endParaRPr lang="en-CA" sz="2400" dirty="0" smtClean="0"/>
          </a:p>
          <a:p>
            <a:endParaRPr lang="en-CA" sz="2400" dirty="0" smtClean="0"/>
          </a:p>
          <a:p>
            <a:r>
              <a:rPr lang="en-CA" sz="2400" dirty="0" smtClean="0"/>
              <a:t>Hash based matching is used to choose one among top/left CTU</a:t>
            </a:r>
            <a:endParaRPr lang="en-IN" dirty="0" smtClean="0"/>
          </a:p>
        </p:txBody>
      </p:sp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>
          <a:xfrm>
            <a:off x="434975" y="168275"/>
            <a:ext cx="11757025" cy="595313"/>
          </a:xfrm>
          <a:prstGeom prst="rect">
            <a:avLst/>
          </a:prstGeom>
        </p:spPr>
        <p:txBody>
          <a:bodyPr/>
          <a:lstStyle/>
          <a:p>
            <a:r>
              <a:rPr lang="en-IN" sz="4200" dirty="0" smtClean="0"/>
              <a:t>Proposed Method</a:t>
            </a:r>
            <a:endParaRPr lang="en-IN" sz="4200" dirty="0"/>
          </a:p>
        </p:txBody>
      </p:sp>
      <p:sp>
        <p:nvSpPr>
          <p:cNvPr id="10" name="TextBox 9"/>
          <p:cNvSpPr txBox="1"/>
          <p:nvPr/>
        </p:nvSpPr>
        <p:spPr>
          <a:xfrm>
            <a:off x="3286017" y="4964818"/>
            <a:ext cx="5702061" cy="336430"/>
          </a:xfrm>
          <a:prstGeom prst="rect">
            <a:avLst/>
          </a:prstGeom>
        </p:spPr>
        <p:txBody>
          <a:bodyPr wrap="square" rtlCol="0">
            <a:normAutofit fontScale="92500" lnSpcReduction="20000"/>
          </a:bodyPr>
          <a:lstStyle/>
          <a:p>
            <a:pPr algn="ctr" latinLnBrk="0"/>
            <a:r>
              <a:rPr lang="en-CA" sz="2000" dirty="0"/>
              <a:t>Figure </a:t>
            </a:r>
            <a:r>
              <a:rPr lang="en-CA" sz="2000" dirty="0" smtClean="0"/>
              <a:t>2:  4x4 block matching </a:t>
            </a:r>
            <a:endParaRPr lang="en-US" dirty="0" err="1" smtClean="0"/>
          </a:p>
        </p:txBody>
      </p:sp>
      <p:grpSp>
        <p:nvGrpSpPr>
          <p:cNvPr id="3" name="Group 2"/>
          <p:cNvGrpSpPr/>
          <p:nvPr/>
        </p:nvGrpSpPr>
        <p:grpSpPr>
          <a:xfrm>
            <a:off x="4752767" y="2147075"/>
            <a:ext cx="2768559" cy="2817743"/>
            <a:chOff x="4681723" y="1402376"/>
            <a:chExt cx="2768559" cy="2817743"/>
          </a:xfrm>
        </p:grpSpPr>
        <p:sp>
          <p:nvSpPr>
            <p:cNvPr id="2" name="Rectangle 1"/>
            <p:cNvSpPr/>
            <p:nvPr/>
          </p:nvSpPr>
          <p:spPr>
            <a:xfrm>
              <a:off x="4698291" y="2732712"/>
              <a:ext cx="1358537" cy="1027612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8" name="Rectangle 7"/>
            <p:cNvSpPr/>
            <p:nvPr/>
          </p:nvSpPr>
          <p:spPr>
            <a:xfrm>
              <a:off x="6056828" y="2734287"/>
              <a:ext cx="1358537" cy="1027612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9" name="Rectangle 8"/>
            <p:cNvSpPr/>
            <p:nvPr/>
          </p:nvSpPr>
          <p:spPr>
            <a:xfrm>
              <a:off x="6056827" y="1703525"/>
              <a:ext cx="1358537" cy="1027612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6208054" y="1891773"/>
              <a:ext cx="438193" cy="337386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6763561" y="2914061"/>
              <a:ext cx="438193" cy="337386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5032978" y="2898880"/>
              <a:ext cx="438193" cy="337386"/>
            </a:xfrm>
            <a:prstGeom prst="rect">
              <a:avLst/>
            </a:pr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6208054" y="3343999"/>
              <a:ext cx="438193" cy="337386"/>
            </a:xfrm>
            <a:prstGeom prst="rect">
              <a:avLst/>
            </a:pr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6167637" y="2847385"/>
              <a:ext cx="438193" cy="337386"/>
            </a:xfrm>
            <a:prstGeom prst="rect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6811709" y="2150452"/>
              <a:ext cx="438193" cy="337386"/>
            </a:xfrm>
            <a:prstGeom prst="rect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cxnSp>
          <p:nvCxnSpPr>
            <p:cNvPr id="6" name="Straight Arrow Connector 5"/>
            <p:cNvCxnSpPr/>
            <p:nvPr/>
          </p:nvCxnSpPr>
          <p:spPr>
            <a:xfrm flipV="1">
              <a:off x="6605830" y="2487838"/>
              <a:ext cx="205879" cy="35954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/>
            <p:cNvCxnSpPr/>
            <p:nvPr/>
          </p:nvCxnSpPr>
          <p:spPr>
            <a:xfrm flipH="1" flipV="1">
              <a:off x="6646247" y="2217331"/>
              <a:ext cx="147418" cy="69673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/>
            <p:cNvCxnSpPr/>
            <p:nvPr/>
          </p:nvCxnSpPr>
          <p:spPr>
            <a:xfrm flipH="1" flipV="1">
              <a:off x="5471171" y="3246519"/>
              <a:ext cx="743388" cy="10442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/>
            <p:cNvSpPr txBox="1"/>
            <p:nvPr/>
          </p:nvSpPr>
          <p:spPr>
            <a:xfrm>
              <a:off x="6137048" y="3780778"/>
              <a:ext cx="1313234" cy="411059"/>
            </a:xfrm>
            <a:prstGeom prst="rect">
              <a:avLst/>
            </a:prstGeom>
          </p:spPr>
          <p:txBody>
            <a:bodyPr wrap="square" rtlCol="0">
              <a:normAutofit fontScale="85000" lnSpcReduction="10000"/>
            </a:bodyPr>
            <a:lstStyle/>
            <a:p>
              <a:pPr latinLnBrk="0"/>
              <a:r>
                <a:rPr lang="en-IN" dirty="0" smtClean="0"/>
                <a:t>Current CTU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681723" y="3809060"/>
              <a:ext cx="1313234" cy="411059"/>
            </a:xfrm>
            <a:prstGeom prst="rect">
              <a:avLst/>
            </a:prstGeom>
          </p:spPr>
          <p:txBody>
            <a:bodyPr wrap="square" rtlCol="0">
              <a:normAutofit/>
            </a:bodyPr>
            <a:lstStyle/>
            <a:p>
              <a:pPr algn="ctr" latinLnBrk="0">
                <a:lnSpc>
                  <a:spcPct val="90000"/>
                </a:lnSpc>
              </a:pPr>
              <a:r>
                <a:rPr lang="en-IN" sz="1600" dirty="0"/>
                <a:t>Left CTU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6069273" y="1402376"/>
              <a:ext cx="1313234" cy="411059"/>
            </a:xfrm>
            <a:prstGeom prst="rect">
              <a:avLst/>
            </a:prstGeom>
          </p:spPr>
          <p:txBody>
            <a:bodyPr wrap="square" rtlCol="0">
              <a:normAutofit/>
            </a:bodyPr>
            <a:lstStyle/>
            <a:p>
              <a:pPr algn="ctr" latinLnBrk="0">
                <a:lnSpc>
                  <a:spcPct val="90000"/>
                </a:lnSpc>
              </a:pPr>
              <a:r>
                <a:rPr lang="en-IN" sz="1600" dirty="0" smtClean="0"/>
                <a:t>Top </a:t>
              </a:r>
              <a:r>
                <a:rPr lang="en-IN" sz="1600" dirty="0"/>
                <a:t>CTU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98844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>
          <a:xfrm>
            <a:off x="434975" y="168275"/>
            <a:ext cx="11757025" cy="595313"/>
          </a:xfrm>
          <a:prstGeom prst="rect">
            <a:avLst/>
          </a:prstGeom>
        </p:spPr>
        <p:txBody>
          <a:bodyPr/>
          <a:lstStyle/>
          <a:p>
            <a:r>
              <a:rPr lang="en-IN" sz="4200" dirty="0" smtClean="0"/>
              <a:t>Choosing candidate CTU</a:t>
            </a:r>
            <a:endParaRPr lang="en-IN" sz="4200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576263" y="1039810"/>
            <a:ext cx="11224673" cy="5231593"/>
          </a:xfrm>
          <a:prstGeom prst="rect">
            <a:avLst/>
          </a:prstGeom>
        </p:spPr>
        <p:txBody>
          <a:bodyPr/>
          <a:lstStyle/>
          <a:p>
            <a:r>
              <a:rPr lang="en-CA" sz="2400" dirty="0" smtClean="0"/>
              <a:t>To determine the reference CTU among left or top for the current CTU </a:t>
            </a:r>
            <a:endParaRPr lang="en-CA" sz="2400" dirty="0"/>
          </a:p>
          <a:p>
            <a:pPr marL="1123906" lvl="1" indent="-514350">
              <a:lnSpc>
                <a:spcPct val="200000"/>
              </a:lnSpc>
              <a:buFont typeface="+mj-lt"/>
              <a:buAutoNum type="arabicPeriod"/>
            </a:pPr>
            <a:r>
              <a:rPr lang="en-CA" sz="2200" dirty="0" smtClean="0"/>
              <a:t>For each 4x4 blocks in the current CTU precomputed hash values are used to   find a match either in top or left CTU</a:t>
            </a:r>
          </a:p>
          <a:p>
            <a:pPr marL="1123906" lvl="1" indent="-514350">
              <a:lnSpc>
                <a:spcPct val="200000"/>
              </a:lnSpc>
              <a:buFont typeface="+mj-lt"/>
              <a:buAutoNum type="arabicPeriod"/>
            </a:pPr>
            <a:r>
              <a:rPr lang="en-CA" sz="2200" dirty="0" smtClean="0"/>
              <a:t>Match counter would be incremented every time there is a match in the             corresponding CTUs</a:t>
            </a:r>
          </a:p>
          <a:p>
            <a:pPr marL="1123906" lvl="1" indent="-514350">
              <a:lnSpc>
                <a:spcPct val="200000"/>
              </a:lnSpc>
              <a:buFont typeface="+mj-lt"/>
              <a:buAutoNum type="arabicPeriod"/>
            </a:pPr>
            <a:r>
              <a:rPr lang="en-CA" sz="2200" dirty="0" smtClean="0"/>
              <a:t>CTU with higher value of match counter would be chosen as a reference</a:t>
            </a:r>
            <a:endParaRPr lang="en-IN" sz="2200" dirty="0" smtClean="0"/>
          </a:p>
        </p:txBody>
      </p:sp>
    </p:spTree>
    <p:extLst>
      <p:ext uri="{BB962C8B-B14F-4D97-AF65-F5344CB8AC3E}">
        <p14:creationId xmlns:p14="http://schemas.microsoft.com/office/powerpoint/2010/main" val="2743964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>
          <a:xfrm>
            <a:off x="434975" y="168275"/>
            <a:ext cx="11757025" cy="595313"/>
          </a:xfrm>
          <a:prstGeom prst="rect">
            <a:avLst/>
          </a:prstGeom>
        </p:spPr>
        <p:txBody>
          <a:bodyPr/>
          <a:lstStyle/>
          <a:p>
            <a:r>
              <a:rPr lang="en-IN" sz="4200" dirty="0" smtClean="0"/>
              <a:t>Signalling</a:t>
            </a:r>
            <a:endParaRPr lang="en-IN" sz="4200" dirty="0"/>
          </a:p>
        </p:txBody>
      </p:sp>
      <p:sp>
        <p:nvSpPr>
          <p:cNvPr id="6" name="Content Placeholder 4"/>
          <p:cNvSpPr txBox="1">
            <a:spLocks/>
          </p:cNvSpPr>
          <p:nvPr/>
        </p:nvSpPr>
        <p:spPr>
          <a:xfrm>
            <a:off x="576262" y="1104901"/>
            <a:ext cx="11615737" cy="5097492"/>
          </a:xfrm>
          <a:prstGeom prst="rect">
            <a:avLst/>
          </a:prstGeom>
        </p:spPr>
        <p:txBody>
          <a:bodyPr>
            <a:normAutofit/>
          </a:bodyPr>
          <a:lstStyle>
            <a:lvl1pPr marL="304776" indent="-304776" algn="l" defTabSz="1219110" rtl="0" eaLnBrk="1" latinLnBrk="1" hangingPunct="1">
              <a:lnSpc>
                <a:spcPct val="90000"/>
              </a:lnSpc>
              <a:spcBef>
                <a:spcPts val="1333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1pPr>
            <a:lvl2pPr marL="914332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2pPr>
            <a:lvl3pPr marL="1523887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3pPr>
            <a:lvl4pPr marL="2133440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4pPr>
            <a:lvl5pPr marL="2742994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5pPr>
            <a:lvl6pPr marL="3352548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04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658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212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>
              <a:lnSpc>
                <a:spcPct val="200000"/>
              </a:lnSpc>
            </a:pPr>
            <a:r>
              <a:rPr lang="en-CA" sz="2400" dirty="0" smtClean="0"/>
              <a:t>One bit flag at a CTU level is coded to indicate the reference CTU (top or left)</a:t>
            </a:r>
          </a:p>
          <a:p>
            <a:pPr latinLnBrk="0">
              <a:lnSpc>
                <a:spcPct val="200000"/>
              </a:lnSpc>
            </a:pPr>
            <a:r>
              <a:rPr lang="en-CA" sz="2400" dirty="0" smtClean="0"/>
              <a:t>Flag is coded with bypass mode of CABAC</a:t>
            </a:r>
          </a:p>
        </p:txBody>
      </p:sp>
    </p:spTree>
    <p:extLst>
      <p:ext uri="{BB962C8B-B14F-4D97-AF65-F5344CB8AC3E}">
        <p14:creationId xmlns:p14="http://schemas.microsoft.com/office/powerpoint/2010/main" val="905294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>
          <a:xfrm>
            <a:off x="434975" y="168275"/>
            <a:ext cx="11757025" cy="595313"/>
          </a:xfrm>
          <a:prstGeom prst="rect">
            <a:avLst/>
          </a:prstGeom>
        </p:spPr>
        <p:txBody>
          <a:bodyPr/>
          <a:lstStyle/>
          <a:p>
            <a:r>
              <a:rPr lang="en-IN" sz="4200" dirty="0" smtClean="0"/>
              <a:t>Results</a:t>
            </a:r>
            <a:endParaRPr lang="en-IN" sz="4200" dirty="0"/>
          </a:p>
        </p:txBody>
      </p:sp>
      <p:sp>
        <p:nvSpPr>
          <p:cNvPr id="6" name="Content Placeholder 4"/>
          <p:cNvSpPr txBox="1">
            <a:spLocks/>
          </p:cNvSpPr>
          <p:nvPr/>
        </p:nvSpPr>
        <p:spPr>
          <a:xfrm>
            <a:off x="576262" y="1104901"/>
            <a:ext cx="11615737" cy="5097492"/>
          </a:xfrm>
          <a:prstGeom prst="rect">
            <a:avLst/>
          </a:prstGeom>
        </p:spPr>
        <p:txBody>
          <a:bodyPr>
            <a:normAutofit/>
          </a:bodyPr>
          <a:lstStyle>
            <a:lvl1pPr marL="304776" indent="-304776" algn="l" defTabSz="1219110" rtl="0" eaLnBrk="1" latinLnBrk="1" hangingPunct="1">
              <a:lnSpc>
                <a:spcPct val="90000"/>
              </a:lnSpc>
              <a:spcBef>
                <a:spcPts val="1333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1pPr>
            <a:lvl2pPr marL="914332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2pPr>
            <a:lvl3pPr marL="1523887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3pPr>
            <a:lvl4pPr marL="2133440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4pPr>
            <a:lvl5pPr marL="2742994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5pPr>
            <a:lvl6pPr marL="3352548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04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658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212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/>
            <a:endParaRPr lang="en-CA" dirty="0" smtClean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1150567"/>
              </p:ext>
            </p:extLst>
          </p:nvPr>
        </p:nvGraphicFramePr>
        <p:xfrm>
          <a:off x="740047" y="2891245"/>
          <a:ext cx="4406899" cy="106680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224969">
                  <a:extLst>
                    <a:ext uri="{9D8B030D-6E8A-4147-A177-3AD203B41FA5}">
                      <a16:colId xmlns:a16="http://schemas.microsoft.com/office/drawing/2014/main" val="3317262700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918906326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3195224101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2704406756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1008021175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883708713"/>
                    </a:ext>
                  </a:extLst>
                </a:gridCol>
              </a:tblGrid>
              <a:tr h="173195">
                <a:tc>
                  <a:txBody>
                    <a:bodyPr/>
                    <a:lstStyle/>
                    <a:p>
                      <a:pPr algn="ctr" fontAlgn="ctr"/>
                      <a:endParaRPr lang="en-IN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IN" sz="1400" u="none" strike="noStrike">
                          <a:effectLst/>
                        </a:rPr>
                        <a:t>All Intra Main10 </a:t>
                      </a:r>
                      <a:endParaRPr lang="en-IN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24590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IN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IN" sz="1400" u="none" strike="noStrike">
                          <a:effectLst/>
                        </a:rPr>
                        <a:t>Over VTM5.0</a:t>
                      </a:r>
                      <a:endParaRPr lang="en-IN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81846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I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u="none" strike="noStrike" dirty="0">
                          <a:effectLst/>
                        </a:rPr>
                        <a:t>Y</a:t>
                      </a:r>
                      <a:endParaRPr lang="en-IN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u="none" strike="noStrike" dirty="0">
                          <a:effectLst/>
                        </a:rPr>
                        <a:t>U</a:t>
                      </a:r>
                      <a:endParaRPr lang="en-IN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u="none" strike="noStrike">
                          <a:effectLst/>
                        </a:rPr>
                        <a:t>V</a:t>
                      </a:r>
                      <a:endParaRPr lang="en-I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u="none" strike="noStrike">
                          <a:effectLst/>
                        </a:rPr>
                        <a:t>EncT</a:t>
                      </a:r>
                      <a:endParaRPr lang="en-I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u="none" strike="noStrike">
                          <a:effectLst/>
                        </a:rPr>
                        <a:t>DecT</a:t>
                      </a:r>
                      <a:endParaRPr lang="en-I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898799960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u="none" strike="noStrike" dirty="0">
                          <a:effectLst/>
                        </a:rPr>
                        <a:t>Class F</a:t>
                      </a:r>
                      <a:endParaRPr lang="en-IN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u="none" strike="noStrike">
                          <a:effectLst/>
                        </a:rPr>
                        <a:t>-0.75%</a:t>
                      </a:r>
                      <a:endParaRPr lang="en-I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u="none" strike="noStrike" dirty="0">
                          <a:effectLst/>
                        </a:rPr>
                        <a:t>-0.76%</a:t>
                      </a:r>
                      <a:endParaRPr lang="en-IN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u="none" strike="noStrike" dirty="0">
                          <a:effectLst/>
                        </a:rPr>
                        <a:t>-0.79%</a:t>
                      </a:r>
                      <a:endParaRPr lang="en-IN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u="none" strike="noStrike" dirty="0">
                          <a:effectLst/>
                        </a:rPr>
                        <a:t>103%</a:t>
                      </a:r>
                      <a:endParaRPr lang="en-IN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u="none" strike="noStrike">
                          <a:effectLst/>
                        </a:rPr>
                        <a:t>99%</a:t>
                      </a:r>
                      <a:endParaRPr lang="en-I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158546390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u="none" strike="noStrike">
                          <a:effectLst/>
                        </a:rPr>
                        <a:t>TGM</a:t>
                      </a:r>
                      <a:endParaRPr lang="en-I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u="none" strike="noStrike" dirty="0">
                          <a:effectLst/>
                        </a:rPr>
                        <a:t>-4.39%</a:t>
                      </a:r>
                      <a:endParaRPr lang="en-IN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4AD66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u="none" strike="noStrike" dirty="0">
                          <a:effectLst/>
                        </a:rPr>
                        <a:t>-4.21%</a:t>
                      </a:r>
                      <a:endParaRPr lang="en-IN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4AD66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u="none" strike="noStrike" dirty="0">
                          <a:effectLst/>
                        </a:rPr>
                        <a:t>-4.25%</a:t>
                      </a:r>
                      <a:endParaRPr lang="en-IN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4AD66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u="none" strike="noStrike" dirty="0">
                          <a:effectLst/>
                        </a:rPr>
                        <a:t>100%</a:t>
                      </a:r>
                      <a:endParaRPr lang="en-IN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u="none" strike="noStrike" dirty="0">
                          <a:effectLst/>
                        </a:rPr>
                        <a:t>99%</a:t>
                      </a:r>
                      <a:endParaRPr lang="en-IN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775457035"/>
                  </a:ext>
                </a:extLst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6343308"/>
              </p:ext>
            </p:extLst>
          </p:nvPr>
        </p:nvGraphicFramePr>
        <p:xfrm>
          <a:off x="5782310" y="2830126"/>
          <a:ext cx="4406899" cy="106680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224969">
                  <a:extLst>
                    <a:ext uri="{9D8B030D-6E8A-4147-A177-3AD203B41FA5}">
                      <a16:colId xmlns:a16="http://schemas.microsoft.com/office/drawing/2014/main" val="2059849516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1518930318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621405526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3866613630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1202447716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16447096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IN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IN" sz="1400" u="none" strike="noStrike">
                          <a:effectLst/>
                        </a:rPr>
                        <a:t>Random Access Main 10</a:t>
                      </a:r>
                      <a:endParaRPr lang="en-IN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63864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IN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IN" sz="1400" u="none" strike="noStrike" dirty="0">
                          <a:effectLst/>
                        </a:rPr>
                        <a:t>Over VTM5.0</a:t>
                      </a:r>
                      <a:endParaRPr lang="en-IN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887204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IN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u="none" strike="noStrike" dirty="0">
                          <a:effectLst/>
                        </a:rPr>
                        <a:t>Y</a:t>
                      </a:r>
                      <a:endParaRPr lang="en-IN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u="none" strike="noStrike" dirty="0">
                          <a:effectLst/>
                        </a:rPr>
                        <a:t>U</a:t>
                      </a:r>
                      <a:endParaRPr lang="en-IN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u="none" strike="noStrike" dirty="0">
                          <a:effectLst/>
                        </a:rPr>
                        <a:t>V</a:t>
                      </a:r>
                      <a:endParaRPr lang="en-IN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u="none" strike="noStrike" dirty="0" err="1">
                          <a:effectLst/>
                        </a:rPr>
                        <a:t>EncT</a:t>
                      </a:r>
                      <a:endParaRPr lang="en-IN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u="none" strike="noStrike">
                          <a:effectLst/>
                        </a:rPr>
                        <a:t>DecT</a:t>
                      </a:r>
                      <a:endParaRPr lang="en-I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2481735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u="none" strike="noStrike">
                          <a:effectLst/>
                        </a:rPr>
                        <a:t>Class F</a:t>
                      </a:r>
                      <a:endParaRPr lang="en-I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u="none" strike="noStrike">
                          <a:effectLst/>
                        </a:rPr>
                        <a:t>-0.52%</a:t>
                      </a:r>
                      <a:endParaRPr lang="en-I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u="none" strike="noStrike">
                          <a:effectLst/>
                        </a:rPr>
                        <a:t>-0.65%</a:t>
                      </a:r>
                      <a:endParaRPr lang="en-I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u="none" strike="noStrike" dirty="0">
                          <a:effectLst/>
                        </a:rPr>
                        <a:t>-0.42%</a:t>
                      </a:r>
                      <a:endParaRPr lang="en-IN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u="none" strike="noStrike" dirty="0">
                          <a:effectLst/>
                        </a:rPr>
                        <a:t>104%</a:t>
                      </a:r>
                      <a:endParaRPr lang="en-IN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u="none" strike="noStrike">
                          <a:effectLst/>
                        </a:rPr>
                        <a:t>104%</a:t>
                      </a:r>
                      <a:endParaRPr lang="en-I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8436265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u="none" strike="noStrike">
                          <a:effectLst/>
                        </a:rPr>
                        <a:t>TGM</a:t>
                      </a:r>
                      <a:endParaRPr lang="en-I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u="none" strike="noStrike">
                          <a:effectLst/>
                        </a:rPr>
                        <a:t>-1.91%</a:t>
                      </a:r>
                      <a:endParaRPr lang="en-I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u="none" strike="noStrike">
                          <a:effectLst/>
                        </a:rPr>
                        <a:t>-1.84%</a:t>
                      </a:r>
                      <a:endParaRPr lang="en-IN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u="none" strike="noStrike" dirty="0">
                          <a:effectLst/>
                        </a:rPr>
                        <a:t>-1.90%</a:t>
                      </a:r>
                      <a:endParaRPr lang="en-IN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u="none" strike="noStrike" dirty="0">
                          <a:effectLst/>
                        </a:rPr>
                        <a:t>102%</a:t>
                      </a:r>
                      <a:endParaRPr lang="en-IN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u="none" strike="noStrike" dirty="0">
                          <a:effectLst/>
                        </a:rPr>
                        <a:t>103%</a:t>
                      </a:r>
                      <a:endParaRPr lang="en-IN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238361386"/>
                  </a:ext>
                </a:extLst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740047" y="1104901"/>
            <a:ext cx="10077110" cy="753082"/>
          </a:xfrm>
          <a:prstGeom prst="rect">
            <a:avLst/>
          </a:prstGeom>
        </p:spPr>
        <p:txBody>
          <a:bodyPr wrap="square" rtlCol="0">
            <a:normAutofit/>
          </a:bodyPr>
          <a:lstStyle/>
          <a:p>
            <a:pPr marL="342900" indent="-342900" latinLnBrk="0">
              <a:buFont typeface="Arial" panose="020B0604020202020204" pitchFamily="34" charset="0"/>
              <a:buChar char="•"/>
            </a:pPr>
            <a:r>
              <a:rPr lang="en-IN" dirty="0" smtClean="0"/>
              <a:t>Results for class F and SCC for AI and RA configurations as compared to VTM 5.0</a:t>
            </a:r>
            <a:endParaRPr lang="en-IN" dirty="0" smtClean="0"/>
          </a:p>
        </p:txBody>
      </p:sp>
    </p:spTree>
    <p:extLst>
      <p:ext uri="{BB962C8B-B14F-4D97-AF65-F5344CB8AC3E}">
        <p14:creationId xmlns:p14="http://schemas.microsoft.com/office/powerpoint/2010/main" val="16711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>
          <a:xfrm>
            <a:off x="434975" y="168275"/>
            <a:ext cx="11757025" cy="595313"/>
          </a:xfrm>
          <a:prstGeom prst="rect">
            <a:avLst/>
          </a:prstGeom>
        </p:spPr>
        <p:txBody>
          <a:bodyPr/>
          <a:lstStyle/>
          <a:p>
            <a:r>
              <a:rPr lang="en-IN" sz="4200" dirty="0" smtClean="0"/>
              <a:t>Conclusion</a:t>
            </a:r>
            <a:endParaRPr lang="en-IN" sz="4200" dirty="0"/>
          </a:p>
        </p:txBody>
      </p:sp>
      <p:sp>
        <p:nvSpPr>
          <p:cNvPr id="6" name="Content Placeholder 4"/>
          <p:cNvSpPr txBox="1">
            <a:spLocks/>
          </p:cNvSpPr>
          <p:nvPr/>
        </p:nvSpPr>
        <p:spPr>
          <a:xfrm>
            <a:off x="576262" y="1104901"/>
            <a:ext cx="11615737" cy="5097492"/>
          </a:xfrm>
          <a:prstGeom prst="rect">
            <a:avLst/>
          </a:prstGeom>
        </p:spPr>
        <p:txBody>
          <a:bodyPr>
            <a:normAutofit fontScale="85000" lnSpcReduction="10000"/>
          </a:bodyPr>
          <a:lstStyle>
            <a:lvl1pPr marL="304776" indent="-304776" algn="l" defTabSz="1219110" rtl="0" eaLnBrk="1" latinLnBrk="1" hangingPunct="1">
              <a:lnSpc>
                <a:spcPct val="90000"/>
              </a:lnSpc>
              <a:spcBef>
                <a:spcPts val="1333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1pPr>
            <a:lvl2pPr marL="914332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2pPr>
            <a:lvl3pPr marL="1523887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3pPr>
            <a:lvl4pPr marL="2133440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4pPr>
            <a:lvl5pPr marL="2742994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5pPr>
            <a:lvl6pPr marL="3352548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04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658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212" indent="-304776" algn="l" defTabSz="1219110" rtl="0" eaLnBrk="1" latinLnBrk="1" hangingPunct="1">
              <a:lnSpc>
                <a:spcPct val="90000"/>
              </a:lnSpc>
              <a:spcBef>
                <a:spcPts val="667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>
              <a:lnSpc>
                <a:spcPct val="200000"/>
              </a:lnSpc>
            </a:pPr>
            <a:r>
              <a:rPr lang="en-CA" sz="2400" dirty="0" smtClean="0"/>
              <a:t>Proposed method uses top CTU along with left CTU as a candidate reference </a:t>
            </a:r>
          </a:p>
          <a:p>
            <a:pPr latinLnBrk="0">
              <a:lnSpc>
                <a:spcPct val="200000"/>
              </a:lnSpc>
            </a:pPr>
            <a:r>
              <a:rPr lang="en-CA" sz="2400" dirty="0" smtClean="0"/>
              <a:t>A less complex method to arrive at the optimal reference CTU and its signalling is proposed</a:t>
            </a:r>
          </a:p>
          <a:p>
            <a:pPr latinLnBrk="0">
              <a:lnSpc>
                <a:spcPct val="200000"/>
              </a:lnSpc>
            </a:pPr>
            <a:r>
              <a:rPr lang="en-CA" sz="2400" dirty="0" smtClean="0"/>
              <a:t>-4.39% and -0.75% </a:t>
            </a:r>
            <a:r>
              <a:rPr lang="en-CA" sz="2400" dirty="0"/>
              <a:t>L</a:t>
            </a:r>
            <a:r>
              <a:rPr lang="en-CA" sz="2400" dirty="0" smtClean="0"/>
              <a:t>uma BD-BR gain has been observed for Class SCC and Class F contents respectively for AI case with similar decoding </a:t>
            </a:r>
            <a:r>
              <a:rPr lang="en-CA" sz="2400" dirty="0" smtClean="0"/>
              <a:t>time</a:t>
            </a:r>
          </a:p>
          <a:p>
            <a:pPr latinLnBrk="0">
              <a:lnSpc>
                <a:spcPct val="200000"/>
              </a:lnSpc>
            </a:pPr>
            <a:r>
              <a:rPr lang="en-CA" sz="2400" dirty="0" smtClean="0"/>
              <a:t>-1.91% </a:t>
            </a:r>
            <a:r>
              <a:rPr lang="en-CA" sz="2400" dirty="0"/>
              <a:t>and </a:t>
            </a:r>
            <a:r>
              <a:rPr lang="en-CA" sz="2400" dirty="0" smtClean="0"/>
              <a:t>-0.52% </a:t>
            </a:r>
            <a:r>
              <a:rPr lang="en-CA" sz="2400" dirty="0" err="1"/>
              <a:t>Luma</a:t>
            </a:r>
            <a:r>
              <a:rPr lang="en-CA" sz="2400" dirty="0"/>
              <a:t> BD-BR gain has been observed for Class SCC and Class F contents respectively for </a:t>
            </a:r>
            <a:r>
              <a:rPr lang="en-CA" sz="2400" dirty="0" smtClean="0"/>
              <a:t>RA </a:t>
            </a:r>
            <a:r>
              <a:rPr lang="en-CA" sz="2400" dirty="0"/>
              <a:t>case </a:t>
            </a:r>
            <a:endParaRPr lang="en-CA" sz="2400" dirty="0" smtClean="0"/>
          </a:p>
          <a:p>
            <a:pPr latinLnBrk="0">
              <a:lnSpc>
                <a:spcPct val="200000"/>
              </a:lnSpc>
            </a:pPr>
            <a:r>
              <a:rPr lang="en-CA" sz="2400" dirty="0" smtClean="0"/>
              <a:t>It </a:t>
            </a:r>
            <a:r>
              <a:rPr lang="en-CA" sz="2400" dirty="0"/>
              <a:t>is recommended to adopt the </a:t>
            </a:r>
            <a:r>
              <a:rPr lang="en-CA" sz="2400" dirty="0" smtClean="0"/>
              <a:t>proposed</a:t>
            </a:r>
            <a:r>
              <a:rPr lang="en-CA" sz="2400" dirty="0"/>
              <a:t> </a:t>
            </a:r>
            <a:r>
              <a:rPr lang="en-CA" sz="2400" dirty="0" smtClean="0"/>
              <a:t>method for improved IBC prediction</a:t>
            </a:r>
            <a:endParaRPr lang="en-CA" sz="2400" dirty="0"/>
          </a:p>
        </p:txBody>
      </p:sp>
    </p:spTree>
    <p:extLst>
      <p:ext uri="{BB962C8B-B14F-4D97-AF65-F5344CB8AC3E}">
        <p14:creationId xmlns:p14="http://schemas.microsoft.com/office/powerpoint/2010/main" val="1532820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698983"/>
            <a:ext cx="12192000" cy="1675263"/>
          </a:xfrm>
        </p:spPr>
        <p:txBody>
          <a:bodyPr/>
          <a:lstStyle/>
          <a:p>
            <a:r>
              <a:rPr lang="en-IN" dirty="0" smtClean="0"/>
              <a:t>Thank You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8152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amsung_Research">
  <a:themeElements>
    <a:clrScheme name="사용자 지정 11">
      <a:dk1>
        <a:srgbClr val="2C2D2F"/>
      </a:dk1>
      <a:lt1>
        <a:srgbClr val="FFFFFF"/>
      </a:lt1>
      <a:dk2>
        <a:srgbClr val="61626A"/>
      </a:dk2>
      <a:lt2>
        <a:srgbClr val="DEDEDE"/>
      </a:lt2>
      <a:accent1>
        <a:srgbClr val="044EA2"/>
      </a:accent1>
      <a:accent2>
        <a:srgbClr val="95BFED"/>
      </a:accent2>
      <a:accent3>
        <a:srgbClr val="424243"/>
      </a:accent3>
      <a:accent4>
        <a:srgbClr val="E1EDEE"/>
      </a:accent4>
      <a:accent5>
        <a:srgbClr val="044EA2"/>
      </a:accent5>
      <a:accent6>
        <a:srgbClr val="B3CEDD"/>
      </a:accent6>
      <a:hlink>
        <a:srgbClr val="044EA2"/>
      </a:hlink>
      <a:folHlink>
        <a:srgbClr val="0D2ECA"/>
      </a:folHlink>
    </a:clrScheme>
    <a:fontScheme name="Office 테마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>
        <a:normAutofit fontScale="92500"/>
      </a:bodyPr>
      <a:lstStyle>
        <a:defPPr latinLnBrk="0"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Samsung_Research" id="{C8E0C121-2D09-408F-BD2D-ADE6A78B6E8B}" vid="{6213A9C5-8744-44D9-AEB4-EC78113CAF3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Samsung_Research</Template>
  <TotalTime>870</TotalTime>
  <Words>415</Words>
  <Application>Microsoft Office PowerPoint</Application>
  <PresentationFormat>Widescreen</PresentationFormat>
  <Paragraphs>87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맑은 고딕</vt:lpstr>
      <vt:lpstr>Arial</vt:lpstr>
      <vt:lpstr>Calibri</vt:lpstr>
      <vt:lpstr>Calibri Light</vt:lpstr>
      <vt:lpstr>Noto Sans CJK KR</vt:lpstr>
      <vt:lpstr>Titillium</vt:lpstr>
      <vt:lpstr>Wingdings</vt:lpstr>
      <vt:lpstr>Samsung_Research</vt:lpstr>
      <vt:lpstr>[Non-CE8] IBC prediction improvement</vt:lpstr>
      <vt:lpstr>Motivation</vt:lpstr>
      <vt:lpstr>Proposed Method</vt:lpstr>
      <vt:lpstr>Choosing candidate CTU</vt:lpstr>
      <vt:lpstr>Signalling</vt:lpstr>
      <vt:lpstr>Results</vt:lpstr>
      <vt:lpstr>Conclusion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Alternate signalling of virtual boundaries</dc:title>
  <dc:creator>Amith Dsouza/Vision Research /SRI-Bangalore/Staff Engineer/삼성전자</dc:creator>
  <cp:lastModifiedBy>chirag.p</cp:lastModifiedBy>
  <cp:revision>78</cp:revision>
  <dcterms:created xsi:type="dcterms:W3CDTF">2019-06-17T08:02:22Z</dcterms:created>
  <dcterms:modified xsi:type="dcterms:W3CDTF">2019-07-05T06:25:51Z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F:\Documents\Standard Doc\Sweden_2019\Alternate signalling of virtual boundaries.pptx</vt:lpwstr>
  </property>
</Properties>
</file>