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2" r:id="rId5"/>
    <p:sldId id="325" r:id="rId6"/>
    <p:sldId id="326" r:id="rId7"/>
    <p:sldId id="332" r:id="rId8"/>
    <p:sldId id="334" r:id="rId9"/>
    <p:sldId id="280" r:id="rId10"/>
  </p:sldIdLst>
  <p:sldSz cx="12196763" cy="6858000"/>
  <p:notesSz cx="7099300" cy="10234613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32"/>
            <p14:sldId id="334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4B8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271" autoAdjust="0"/>
  </p:normalViewPr>
  <p:slideViewPr>
    <p:cSldViewPr snapToGrid="0" snapToObjects="1">
      <p:cViewPr varScale="1">
        <p:scale>
          <a:sx n="66" d="100"/>
          <a:sy n="66" d="100"/>
        </p:scale>
        <p:origin x="992" y="3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8CF71B8-DF2A-2E41-BE66-2E18A767DA8A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DD60A27-BF12-6744-9E93-932A0E34D8BB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533762" cy="690255"/>
          </a:xfrm>
        </p:spPr>
        <p:txBody>
          <a:bodyPr>
            <a:noAutofit/>
          </a:bodyPr>
          <a:lstStyle/>
          <a:p>
            <a:r>
              <a:rPr lang="en-CA" altLang="zh-CN" b="1" dirty="0"/>
              <a:t>Non-CE4: On Merge data signaling</a:t>
            </a:r>
            <a:endParaRPr lang="en-US" b="1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856" y="2323383"/>
            <a:ext cx="6522800" cy="554571"/>
          </a:xfrm>
        </p:spPr>
        <p:txBody>
          <a:bodyPr/>
          <a:lstStyle/>
          <a:p>
            <a:r>
              <a:rPr kumimoji="1" lang="en-US" altLang="zh-CN" sz="1800" dirty="0" smtClean="0"/>
              <a:t>Huanbang Chen, Xu </a:t>
            </a:r>
            <a:r>
              <a:rPr kumimoji="1" lang="en-US" altLang="zh-CN" sz="1800" dirty="0" smtClean="0"/>
              <a:t>Chen</a:t>
            </a:r>
            <a:r>
              <a:rPr lang="en-US" altLang="zh-CN" sz="1800" dirty="0" smtClean="0"/>
              <a:t>, Haitao </a:t>
            </a:r>
            <a:r>
              <a:rPr lang="en-US" altLang="zh-CN" sz="1800" dirty="0" smtClean="0"/>
              <a:t>Yang</a:t>
            </a:r>
            <a:endParaRPr kumimoji="1"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JVET-O0431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Overview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Problem: </a:t>
            </a:r>
          </a:p>
          <a:p>
            <a:pPr marL="868750" lvl="1" indent="-342900"/>
            <a:r>
              <a:rPr lang="en-US" altLang="zh-CN" sz="2000" dirty="0" smtClean="0"/>
              <a:t>Decoder </a:t>
            </a:r>
            <a:r>
              <a:rPr lang="en-US" altLang="zh-CN" sz="2000" dirty="0"/>
              <a:t>behavior is undefined when all the merge flags are set to </a:t>
            </a:r>
            <a:r>
              <a:rPr lang="en-US" altLang="zh-CN" sz="2000" dirty="0" smtClean="0"/>
              <a:t>zero.</a:t>
            </a:r>
          </a:p>
          <a:p>
            <a:pPr marL="868750" lvl="1" indent="-342900"/>
            <a:r>
              <a:rPr lang="en-CA" altLang="zh-CN" sz="2000" dirty="0" smtClean="0"/>
              <a:t>Syntax </a:t>
            </a:r>
            <a:r>
              <a:rPr lang="en-CA" altLang="zh-CN" sz="2000" dirty="0"/>
              <a:t>redundancies for some of the merge modes in case of specific on/off combinations of other merge modes. </a:t>
            </a:r>
            <a:endParaRPr lang="en-US" altLang="zh-CN" sz="2400" dirty="0" smtClean="0"/>
          </a:p>
          <a:p>
            <a:pPr marL="355273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Solution:</a:t>
            </a:r>
          </a:p>
          <a:p>
            <a:pPr marL="868750" lvl="1" indent="-342900"/>
            <a:r>
              <a:rPr lang="en-US" altLang="zh-CN" sz="1899" dirty="0" smtClean="0"/>
              <a:t>Only when at least one of the following merge modes are allowed, the merge mode flag is signaled</a:t>
            </a:r>
            <a:endParaRPr lang="en-US" altLang="zh-CN" sz="1899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JVET-O0431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zh-CN" dirty="0"/>
              <a:t>Parsing conditions and inferred </a:t>
            </a:r>
            <a:r>
              <a:rPr lang="en-CA" altLang="zh-CN" dirty="0" smtClean="0"/>
              <a:t>values: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JVET-O0431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307499"/>
              </p:ext>
            </p:extLst>
          </p:nvPr>
        </p:nvGraphicFramePr>
        <p:xfrm>
          <a:off x="431061" y="1012824"/>
          <a:ext cx="11336867" cy="5257585"/>
        </p:xfrm>
        <a:graphic>
          <a:graphicData uri="http://schemas.openxmlformats.org/drawingml/2006/table">
            <a:tbl>
              <a:tblPr firstRow="1" firstCol="1" bandRow="1"/>
              <a:tblGrid>
                <a:gridCol w="903186"/>
                <a:gridCol w="1677118"/>
                <a:gridCol w="2598901"/>
                <a:gridCol w="3079402"/>
                <a:gridCol w="3078260"/>
              </a:tblGrid>
              <a:tr h="3108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Mode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Syntax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Allowed 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Parsing condition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Inferred value if not present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21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 merge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regular_merge_flag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allowMMVD +  allowSubblock + allowCIIP + allowTPM &gt; 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general_merge_flag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6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mmvd_merge_flag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allowMMVD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=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sps_mmvd_enabled_flag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regular_merge_flag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allowMMVD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allowSubblock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+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allowCIIP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+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allowTPM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&gt; 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allowMMVD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general_merge_flag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!regular_merge_flag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0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sub-block merge mode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merge_subblock_flag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allowSubblock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=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MaxNumSubblockMergeCand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&gt; 0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cbWidth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&gt;= 8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cbHeight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&gt;= 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regular_merge_flag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mmvd_merge_flag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allowSubblock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allowCIIP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+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allowTPM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&gt; 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allowSubblock &amp;&amp;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general_merge_flag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!regular_merge_flag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!mmvd_merge_flag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8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CIIP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ciip_flag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allowCIIP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=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sps_ciip_enabled_flag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!cu_skip_flag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(cbWidth*cbHeight) &gt;= 64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cbWidth &lt; 128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cbHeight &lt; 128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regular_merge_flag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mmvd_merge_flag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merge_subblock_flag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allowCIIP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allowTPM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allowCIIP &amp;&amp;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general_merge_flag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!regular_merge_flag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!mmvd_merge_flag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!merge_subblock_flag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8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TPM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allowTPM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=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sps_triangle_enabled_flag &amp;&amp;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slice_type == B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MaxNumTriangleMergeCand &gt;= 2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(cbWidth*cbHeight) &gt;= 64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allowTPM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general_merge_flag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regular_merge_flag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mmvd_merge_flag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merge_subblock_flag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ciip_flag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75" marR="6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732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644533"/>
          </a:xfrm>
        </p:spPr>
        <p:txBody>
          <a:bodyPr/>
          <a:lstStyle/>
          <a:p>
            <a:r>
              <a:rPr lang="en-US" altLang="zh-CN" dirty="0"/>
              <a:t>Coding performance, </a:t>
            </a:r>
            <a:r>
              <a:rPr lang="en-US" altLang="zh-CN" dirty="0" smtClean="0"/>
              <a:t>VTM5.0 with TPM off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JVET-O0431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222945"/>
              </p:ext>
            </p:extLst>
          </p:nvPr>
        </p:nvGraphicFramePr>
        <p:xfrm>
          <a:off x="940064" y="2534973"/>
          <a:ext cx="5130535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212403"/>
                <a:gridCol w="777712"/>
                <a:gridCol w="864207"/>
                <a:gridCol w="864207"/>
                <a:gridCol w="706003"/>
                <a:gridCol w="706003"/>
              </a:tblGrid>
              <a:tr h="221360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VTM5.0-TPM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468629"/>
              </p:ext>
            </p:extLst>
          </p:nvPr>
        </p:nvGraphicFramePr>
        <p:xfrm>
          <a:off x="6257131" y="2534973"/>
          <a:ext cx="5003536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182392"/>
                <a:gridCol w="824790"/>
                <a:gridCol w="824790"/>
                <a:gridCol w="824790"/>
                <a:gridCol w="673387"/>
                <a:gridCol w="673387"/>
              </a:tblGrid>
              <a:tr h="221360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VTM5.0-TPM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04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Suggest </a:t>
            </a:r>
            <a:r>
              <a:rPr lang="en-US" altLang="zh-CN" dirty="0" smtClean="0"/>
              <a:t>adopt for next version of VTM.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000" dirty="0">
                <a:solidFill>
                  <a:srgbClr val="0D04B8"/>
                </a:solidFill>
              </a:rPr>
              <a:t>Thank </a:t>
            </a:r>
            <a:r>
              <a:rPr lang="en-US" altLang="zh-CN" sz="2000" dirty="0" err="1" smtClean="0">
                <a:solidFill>
                  <a:srgbClr val="0D04B8"/>
                </a:solidFill>
              </a:rPr>
              <a:t>MediaTek</a:t>
            </a:r>
            <a:r>
              <a:rPr lang="en-US" altLang="zh-CN" sz="2000" dirty="0" smtClean="0">
                <a:solidFill>
                  <a:srgbClr val="0D04B8"/>
                </a:solidFill>
              </a:rPr>
              <a:t> </a:t>
            </a:r>
            <a:r>
              <a:rPr lang="en-US" altLang="zh-CN" sz="2000" dirty="0" smtClean="0">
                <a:solidFill>
                  <a:srgbClr val="0D04B8"/>
                </a:solidFill>
              </a:rPr>
              <a:t>for </a:t>
            </a:r>
            <a:r>
              <a:rPr lang="en-US" altLang="zh-CN" sz="2000" dirty="0">
                <a:solidFill>
                  <a:srgbClr val="0D04B8"/>
                </a:solidFill>
              </a:rPr>
              <a:t>cross-checking.</a:t>
            </a:r>
            <a:endParaRPr lang="zh-CN" altLang="en-US" sz="2000" dirty="0">
              <a:solidFill>
                <a:srgbClr val="0D04B8"/>
              </a:solidFill>
            </a:endParaRPr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JVET-O0431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0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6445</TotalTime>
  <Words>383</Words>
  <Application>Microsoft Office PowerPoint</Application>
  <PresentationFormat>自定义</PresentationFormat>
  <Paragraphs>163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Batang</vt:lpstr>
      <vt:lpstr>Malgun Gothic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Non-CE4: On Merge data signaling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chenhuanbang (A)</cp:lastModifiedBy>
  <cp:revision>1855</cp:revision>
  <cp:lastPrinted>2019-03-23T11:45:00Z</cp:lastPrinted>
  <dcterms:created xsi:type="dcterms:W3CDTF">2018-06-21T13:34:14Z</dcterms:created>
  <dcterms:modified xsi:type="dcterms:W3CDTF">2019-07-03T16:16:25Z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(3)JB9zIqBz/JqGcTTQQ/76LN9XJkv1FuYj7ctkSioIVqTPCIHWn+Gx1HQ+BahkhJVQTLdUsy30
esrdkZ5+N4J89Ha3mSGYvlFrwPR99nbagzt6tDlzX3b8JAK8KZMUPH7G7lzAFI4NljX8bdEm
quUUYzp+5VDhYofkW6jePuadjDOkBzlYpy+SjaJsNQ1xLbzvb4iKpJFk0cbm4wdEh8GwQCPC
Dv5rjcZav+1tCCo/aw</vt:lpwstr>
  </property>
  <property fmtid="{D5CDD505-2E9C-101B-9397-08002B2CF9AE}" pid="3" name="_2015_ms_pID_7253431">
    <vt:lpwstr>kLvbekBaG7ClAt+iQiZ/EGvFFb431/mN3M/BxGe9yvWcTh7q5U6f1F
dPrYh2xDQfabyoK+AKLTVkYCdqluWxTZ2ceanW2CoTDyfCi6pWUPjSogiG6mEBWJQMv2+JPP
pG+yiUFznbQFItgFuXjIlAv5m1u5RwafzXweGRycQZp4ORWT0XTe4n2iKutedQW5BSpkgeem
bH6CoRuDqfNSp9FdxXfh5IwdediLi6WdRsqI</vt:lpwstr>
  </property>
  <property fmtid="{D5CDD505-2E9C-101B-9397-08002B2CF9AE}" pid="4" name="_2015_ms_pID_7253432">
    <vt:lpwstr>qg==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1562056529</vt:lpwstr>
  </property>
</Properties>
</file>