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5">
  <p:sldMasterIdLst>
    <p:sldMasterId id="2147483699" r:id="rId1"/>
  </p:sldMasterIdLst>
  <p:notesMasterIdLst>
    <p:notesMasterId r:id="rId15"/>
  </p:notesMasterIdLst>
  <p:handoutMasterIdLst>
    <p:handoutMasterId r:id="rId16"/>
  </p:handoutMasterIdLst>
  <p:sldIdLst>
    <p:sldId id="272" r:id="rId2"/>
    <p:sldId id="256" r:id="rId3"/>
    <p:sldId id="277" r:id="rId4"/>
    <p:sldId id="294" r:id="rId5"/>
    <p:sldId id="295" r:id="rId6"/>
    <p:sldId id="300" r:id="rId7"/>
    <p:sldId id="302" r:id="rId8"/>
    <p:sldId id="301" r:id="rId9"/>
    <p:sldId id="303" r:id="rId10"/>
    <p:sldId id="296" r:id="rId11"/>
    <p:sldId id="297" r:id="rId12"/>
    <p:sldId id="298" r:id="rId13"/>
    <p:sldId id="299" r:id="rId1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73A0DAA-6AF3-43AB-8588-CEC1D06C72B9}" styleName="スタイル (中間)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70" autoAdjust="0"/>
    <p:restoredTop sz="94660"/>
  </p:normalViewPr>
  <p:slideViewPr>
    <p:cSldViewPr showGuides="1">
      <p:cViewPr varScale="1">
        <p:scale>
          <a:sx n="128" d="100"/>
          <a:sy n="128" d="100"/>
        </p:scale>
        <p:origin x="858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97" d="100"/>
          <a:sy n="97" d="100"/>
        </p:scale>
        <p:origin x="3534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44DCFB-5A8D-465F-BB84-F4C1E2D62EAB}" type="datetimeFigureOut">
              <a:rPr lang="en-US" smtClean="0"/>
              <a:t>7/2/2019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3C73AA-58BE-4DFB-A550-17249657C5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75829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E528A6-83A1-49D8-BEE4-EFCCEEC5260B}" type="datetimeFigureOut">
              <a:rPr kumimoji="1" lang="ja-JP" altLang="en-US" smtClean="0"/>
              <a:pPr/>
              <a:t>2019/7/1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BC1781-A903-41E2-A5B4-6E40440D7489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15294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BC1781-A903-41E2-A5B4-6E40440D7489}" type="slidenum">
              <a:rPr kumimoji="1" lang="ja-JP" altLang="en-US" smtClean="0"/>
              <a:pPr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281366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タイトル スライド（横/長）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canon.net\folder\拡張フォルダ\D-PKG\VisualDesign\V1D\★渉外本部\クリエイティブポリシー\160400-CDP-PPT_phaseV\160408-PhaseV\prizm_cover-phaseV++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395289" y="2636912"/>
            <a:ext cx="8353424" cy="936104"/>
          </a:xfrm>
        </p:spPr>
        <p:txBody>
          <a:bodyPr anchor="t">
            <a:noAutofit/>
          </a:bodyPr>
          <a:lstStyle>
            <a:lvl1pPr algn="l">
              <a:defRPr baseline="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 smtClean="0"/>
              <a:t>Click to edit Master title style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 hasCustomPrompt="1"/>
          </p:nvPr>
        </p:nvSpPr>
        <p:spPr>
          <a:xfrm>
            <a:off x="395287" y="3717578"/>
            <a:ext cx="7057033" cy="503510"/>
          </a:xfrm>
        </p:spPr>
        <p:txBody>
          <a:bodyPr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110000"/>
              <a:buFont typeface="Wingdings" pitchFamily="2" charset="2"/>
              <a:buNone/>
              <a:tabLst/>
              <a:defRPr sz="1600" b="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en-US" altLang="ja-JP" dirty="0" smtClean="0"/>
              <a:t>Name , Division </a:t>
            </a:r>
            <a:br>
              <a:rPr kumimoji="0" lang="en-US" altLang="ja-JP" dirty="0" smtClean="0"/>
            </a:br>
            <a:r>
              <a:rPr kumimoji="0" lang="en-US" altLang="ja-JP" dirty="0" smtClean="0"/>
              <a:t>Date</a:t>
            </a:r>
          </a:p>
        </p:txBody>
      </p:sp>
      <p:pic>
        <p:nvPicPr>
          <p:cNvPr id="5" name="Picture 4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03531" y="125597"/>
            <a:ext cx="1188000" cy="3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Line 52"/>
          <p:cNvSpPr>
            <a:spLocks noChangeShapeType="1"/>
          </p:cNvSpPr>
          <p:nvPr/>
        </p:nvSpPr>
        <p:spPr bwMode="auto">
          <a:xfrm flipV="1">
            <a:off x="395288" y="6165850"/>
            <a:ext cx="8353425" cy="0"/>
          </a:xfrm>
          <a:prstGeom prst="line">
            <a:avLst/>
          </a:prstGeom>
          <a:noFill/>
          <a:ln w="3175">
            <a:solidFill>
              <a:schemeClr val="bg1">
                <a:lumMod val="65000"/>
              </a:schemeClr>
            </a:solidFill>
            <a:round/>
            <a:headEnd/>
            <a:tailEnd/>
          </a:ln>
          <a:effectLst/>
        </p:spPr>
        <p:txBody>
          <a:bodyPr wrap="none"/>
          <a:lstStyle/>
          <a:p>
            <a:pPr>
              <a:lnSpc>
                <a:spcPct val="120000"/>
              </a:lnSpc>
            </a:pPr>
            <a:endParaRPr lang="ja-JP" altLang="en-US"/>
          </a:p>
        </p:txBody>
      </p:sp>
      <p:pic>
        <p:nvPicPr>
          <p:cNvPr id="10" name="図 9" descr="CANON_red_50mm_201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24000" y="5661248"/>
            <a:ext cx="1296000" cy="433831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395287" y="1268413"/>
            <a:ext cx="8353426" cy="1872555"/>
          </a:xfrm>
        </p:spPr>
        <p:txBody>
          <a:bodyPr anchor="b"/>
          <a:lstStyle>
            <a:lvl1pPr algn="ctr">
              <a:defRPr/>
            </a:lvl1pPr>
          </a:lstStyle>
          <a:p>
            <a:r>
              <a:rPr kumimoji="1" lang="en-US" altLang="ja-JP" dirty="0" smtClean="0"/>
              <a:t>Click to edit Master title style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 hasCustomPrompt="1"/>
          </p:nvPr>
        </p:nvSpPr>
        <p:spPr>
          <a:xfrm>
            <a:off x="395289" y="3429000"/>
            <a:ext cx="8353424" cy="2209800"/>
          </a:xfrm>
        </p:spPr>
        <p:txBody>
          <a:bodyPr>
            <a:normAutofit/>
          </a:bodyPr>
          <a:lstStyle>
            <a:lvl1pPr marL="0" indent="0" algn="ctr">
              <a:buNone/>
              <a:defRPr sz="1600" b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en-US" altLang="ja-JP" dirty="0" smtClean="0"/>
              <a:t>Name</a:t>
            </a:r>
          </a:p>
          <a:p>
            <a:r>
              <a:rPr kumimoji="1" lang="en-US" altLang="ja-JP" dirty="0" smtClean="0"/>
              <a:t>Division</a:t>
            </a:r>
            <a:br>
              <a:rPr kumimoji="1" lang="en-US" altLang="ja-JP" dirty="0" smtClean="0"/>
            </a:br>
            <a:r>
              <a:rPr kumimoji="1" lang="en-US" altLang="ja-JP" dirty="0" smtClean="0"/>
              <a:t>Date</a:t>
            </a:r>
            <a:endParaRPr kumimoji="1" lang="ja-JP" altLang="en-US" dirty="0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>
          <a:xfrm>
            <a:off x="3124200" y="6237312"/>
            <a:ext cx="2895600" cy="28800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altLang="ja-JP" smtClean="0"/>
              <a:t>Canon Research Centre France S.A.S.</a:t>
            </a:r>
            <a:endParaRPr lang="ja-JP" altLang="en-US" dirty="0"/>
          </a:p>
        </p:txBody>
      </p:sp>
      <p:pic>
        <p:nvPicPr>
          <p:cNvPr id="2050" name="Picture 2" descr="\\canon.net\folder\拡張フォルダ\D-PKG\VisualDesign\V1D\★渉外本部\クリエイティブポリシー\160400-CDP-PPT_phaseV\160408-PhaseV\prizm_header-phaseV+.jp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71932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 baseline="0"/>
            </a:lvl1pPr>
            <a:lvl2pPr>
              <a:defRPr baseline="0"/>
            </a:lvl2pPr>
            <a:lvl3pPr>
              <a:defRPr baseline="0"/>
            </a:lvl3pPr>
            <a:lvl4pPr>
              <a:defRPr baseline="0"/>
            </a:lvl4pPr>
            <a:lvl5pPr>
              <a:defRPr baseline="0"/>
            </a:lvl5pPr>
          </a:lstStyle>
          <a:p>
            <a:pPr lvl="0"/>
            <a:r>
              <a:rPr kumimoji="1" lang="en-US" altLang="ja-JP" dirty="0" smtClean="0"/>
              <a:t>Click to edit Master text styles</a:t>
            </a:r>
            <a:endParaRPr kumimoji="1" lang="ja-JP" altLang="en-US" dirty="0" smtClean="0"/>
          </a:p>
          <a:p>
            <a:pPr lvl="1"/>
            <a:r>
              <a:rPr kumimoji="1" lang="en-US" altLang="ja-JP" dirty="0" smtClean="0"/>
              <a:t>Second level</a:t>
            </a:r>
            <a:endParaRPr kumimoji="1" lang="ja-JP" altLang="en-US" dirty="0" smtClean="0"/>
          </a:p>
          <a:p>
            <a:pPr lvl="2"/>
            <a:r>
              <a:rPr kumimoji="1" lang="en-US" altLang="ja-JP" dirty="0" smtClean="0"/>
              <a:t>Third level</a:t>
            </a:r>
            <a:endParaRPr kumimoji="1" lang="ja-JP" altLang="en-US" dirty="0" smtClean="0"/>
          </a:p>
          <a:p>
            <a:pPr lvl="3"/>
            <a:r>
              <a:rPr kumimoji="1" lang="en-US" altLang="ja-JP" dirty="0" smtClean="0"/>
              <a:t>Fourth level</a:t>
            </a:r>
            <a:endParaRPr kumimoji="1" lang="ja-JP" altLang="en-US" dirty="0" smtClean="0"/>
          </a:p>
          <a:p>
            <a:pPr lvl="4"/>
            <a:r>
              <a:rPr kumimoji="1" lang="en-US" altLang="ja-JP" dirty="0" smtClean="0"/>
              <a:t>Fifth level</a:t>
            </a:r>
            <a:endParaRPr kumimoji="1" lang="ja-JP" alt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Canon Research Centre France S.A.S.</a:t>
            </a:r>
            <a:endParaRPr lang="ja-JP" altLang="en-US" dirty="0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7A4C7-7FEA-4814-8D11-0371E6AC9740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>
          <a:xfrm>
            <a:off x="395288" y="836712"/>
            <a:ext cx="8353425" cy="5329139"/>
          </a:xfrm>
        </p:spPr>
        <p:txBody>
          <a:bodyPr anchor="ctr"/>
          <a:lstStyle>
            <a:lvl1pPr algn="ctr">
              <a:defRPr sz="3200" b="1" cap="none" baseline="0"/>
            </a:lvl1pPr>
          </a:lstStyle>
          <a:p>
            <a:r>
              <a:rPr kumimoji="1" lang="en-US" altLang="ja-JP" dirty="0" smtClean="0"/>
              <a:t>Click to edit Master title style</a:t>
            </a:r>
            <a:endParaRPr kumimoji="1" lang="ja-JP" altLang="en-US" dirty="0"/>
          </a:p>
        </p:txBody>
      </p:sp>
      <p:pic>
        <p:nvPicPr>
          <p:cNvPr id="4" name="Picture 2" descr="\\canon.net\folder\拡張フォルダ\D-PKG\VisualDesign\V1D\★渉外本部\クリエイティブポリシー\160400-CDP-PPT_phaseV\160408-PhaseV\prizm_header-phaseV+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1932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つのコンテンツ（写真と文章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 smtClean="0"/>
              <a:t>Click to edit Master title style</a:t>
            </a:r>
            <a:endParaRPr kumimoji="1" lang="ja-JP" altLang="en-US" dirty="0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 hasCustomPrompt="1"/>
          </p:nvPr>
        </p:nvSpPr>
        <p:spPr>
          <a:xfrm>
            <a:off x="4788023" y="1268414"/>
            <a:ext cx="3960689" cy="48600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en-US" altLang="ja-JP" dirty="0" smtClean="0"/>
              <a:t>Click to edit Master text styles</a:t>
            </a:r>
            <a:endParaRPr kumimoji="1" lang="ja-JP" altLang="en-US" dirty="0" smtClean="0"/>
          </a:p>
          <a:p>
            <a:pPr lvl="1"/>
            <a:r>
              <a:rPr kumimoji="1" lang="en-US" altLang="ja-JP" dirty="0" smtClean="0"/>
              <a:t>Second level</a:t>
            </a:r>
            <a:endParaRPr kumimoji="1" lang="ja-JP" altLang="en-US" dirty="0" smtClean="0"/>
          </a:p>
          <a:p>
            <a:pPr lvl="2"/>
            <a:r>
              <a:rPr kumimoji="1" lang="en-US" altLang="ja-JP" dirty="0" smtClean="0"/>
              <a:t>Third level</a:t>
            </a:r>
            <a:endParaRPr kumimoji="1" lang="ja-JP" altLang="en-US" dirty="0" smtClean="0"/>
          </a:p>
          <a:p>
            <a:pPr lvl="3"/>
            <a:r>
              <a:rPr kumimoji="1" lang="en-US" altLang="ja-JP" dirty="0" smtClean="0"/>
              <a:t>Fourth level</a:t>
            </a:r>
            <a:endParaRPr kumimoji="1" lang="ja-JP" altLang="en-US" dirty="0" smtClean="0"/>
          </a:p>
          <a:p>
            <a:pPr lvl="4"/>
            <a:r>
              <a:rPr kumimoji="1" lang="en-US" altLang="ja-JP" dirty="0" smtClean="0"/>
              <a:t>Fifth level</a:t>
            </a:r>
            <a:endParaRPr kumimoji="1" lang="ja-JP" altLang="en-US" dirty="0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Canon Research Centre France S.A.S.</a:t>
            </a:r>
            <a:endParaRPr lang="ja-JP" altLang="en-US" dirty="0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7A4C7-7FEA-4814-8D11-0371E6AC9740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sp>
        <p:nvSpPr>
          <p:cNvPr id="9" name="図プレースホルダ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1268413"/>
            <a:ext cx="4572000" cy="4897437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/>
          <a:p>
            <a:r>
              <a:rPr kumimoji="1" lang="en-US" altLang="ja-JP" dirty="0" smtClean="0"/>
              <a:t>Click icon to add picture</a:t>
            </a:r>
            <a:endParaRPr kumimoji="1" lang="ja-JP" alt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 smtClean="0"/>
              <a:t>Click to edit Master title style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 hasCustomPrompt="1"/>
          </p:nvPr>
        </p:nvSpPr>
        <p:spPr>
          <a:xfrm>
            <a:off x="395288" y="1268414"/>
            <a:ext cx="3960688" cy="48600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en-US" altLang="ja-JP" dirty="0" smtClean="0"/>
              <a:t>Click to edit Master text styles</a:t>
            </a:r>
            <a:endParaRPr kumimoji="1" lang="ja-JP" altLang="en-US" dirty="0" smtClean="0"/>
          </a:p>
          <a:p>
            <a:pPr lvl="1"/>
            <a:r>
              <a:rPr kumimoji="1" lang="en-US" altLang="ja-JP" dirty="0" smtClean="0"/>
              <a:t>Second level</a:t>
            </a:r>
            <a:endParaRPr kumimoji="1" lang="ja-JP" altLang="en-US" dirty="0" smtClean="0"/>
          </a:p>
          <a:p>
            <a:pPr lvl="2"/>
            <a:r>
              <a:rPr kumimoji="1" lang="en-US" altLang="ja-JP" dirty="0" smtClean="0"/>
              <a:t>Third level</a:t>
            </a:r>
            <a:endParaRPr kumimoji="1" lang="ja-JP" altLang="en-US" dirty="0" smtClean="0"/>
          </a:p>
          <a:p>
            <a:pPr lvl="3"/>
            <a:r>
              <a:rPr kumimoji="1" lang="en-US" altLang="ja-JP" dirty="0" smtClean="0"/>
              <a:t>Fourth level</a:t>
            </a:r>
            <a:endParaRPr kumimoji="1" lang="ja-JP" altLang="en-US" dirty="0" smtClean="0"/>
          </a:p>
          <a:p>
            <a:pPr lvl="4"/>
            <a:r>
              <a:rPr kumimoji="1" lang="en-US" altLang="ja-JP" dirty="0" smtClean="0"/>
              <a:t>Fifth level</a:t>
            </a:r>
            <a:endParaRPr kumimoji="1" lang="ja-JP" altLang="en-US" dirty="0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 hasCustomPrompt="1"/>
          </p:nvPr>
        </p:nvSpPr>
        <p:spPr>
          <a:xfrm>
            <a:off x="4788023" y="1268414"/>
            <a:ext cx="3960689" cy="48600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en-US" altLang="ja-JP" dirty="0" smtClean="0"/>
              <a:t>Click to edit Master text styles</a:t>
            </a:r>
            <a:endParaRPr kumimoji="1" lang="ja-JP" altLang="en-US" dirty="0" smtClean="0"/>
          </a:p>
          <a:p>
            <a:pPr lvl="1"/>
            <a:r>
              <a:rPr kumimoji="1" lang="en-US" altLang="ja-JP" dirty="0" smtClean="0"/>
              <a:t>Second level</a:t>
            </a:r>
            <a:endParaRPr kumimoji="1" lang="ja-JP" altLang="en-US" dirty="0" smtClean="0"/>
          </a:p>
          <a:p>
            <a:pPr lvl="2"/>
            <a:r>
              <a:rPr kumimoji="1" lang="en-US" altLang="ja-JP" dirty="0" smtClean="0"/>
              <a:t>Third level</a:t>
            </a:r>
            <a:endParaRPr kumimoji="1" lang="ja-JP" altLang="en-US" dirty="0" smtClean="0"/>
          </a:p>
          <a:p>
            <a:pPr lvl="3"/>
            <a:r>
              <a:rPr kumimoji="1" lang="en-US" altLang="ja-JP" dirty="0" smtClean="0"/>
              <a:t>Fourth level</a:t>
            </a:r>
            <a:endParaRPr kumimoji="1" lang="ja-JP" altLang="en-US" dirty="0" smtClean="0"/>
          </a:p>
          <a:p>
            <a:pPr lvl="4"/>
            <a:r>
              <a:rPr kumimoji="1" lang="en-US" altLang="ja-JP" dirty="0" smtClean="0"/>
              <a:t>Fifth level</a:t>
            </a:r>
            <a:endParaRPr kumimoji="1" lang="ja-JP" altLang="en-US" dirty="0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Canon Research Centre France S.A.S.</a:t>
            </a:r>
            <a:endParaRPr lang="ja-JP" altLang="en-US" dirty="0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7A4C7-7FEA-4814-8D11-0371E6AC9740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2つのコンテンツ（見出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en-US" altLang="ja-JP" dirty="0" smtClean="0"/>
              <a:t>Click to edit Master title style</a:t>
            </a:r>
            <a:endParaRPr kumimoji="1" lang="ja-JP" altLang="en-US" dirty="0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 hasCustomPrompt="1"/>
          </p:nvPr>
        </p:nvSpPr>
        <p:spPr>
          <a:xfrm>
            <a:off x="395288" y="1268413"/>
            <a:ext cx="3960688" cy="540000"/>
          </a:xfrm>
          <a:solidFill>
            <a:schemeClr val="bg2">
              <a:lumMod val="5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8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en-US" altLang="ja-JP" dirty="0" smtClean="0"/>
              <a:t>Click to edit Master text style</a:t>
            </a:r>
            <a:endParaRPr kumimoji="1" lang="ja-JP" altLang="en-US" dirty="0" smtClean="0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 hasCustomPrompt="1"/>
          </p:nvPr>
        </p:nvSpPr>
        <p:spPr>
          <a:xfrm>
            <a:off x="395976" y="1988840"/>
            <a:ext cx="3960000" cy="41400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en-US" altLang="ja-JP" dirty="0" smtClean="0"/>
              <a:t>Click to edit Master text styles</a:t>
            </a:r>
            <a:endParaRPr kumimoji="1" lang="ja-JP" altLang="en-US" dirty="0" smtClean="0"/>
          </a:p>
          <a:p>
            <a:pPr lvl="1"/>
            <a:r>
              <a:rPr kumimoji="1" lang="en-US" altLang="ja-JP" dirty="0" smtClean="0"/>
              <a:t>Second level</a:t>
            </a:r>
            <a:endParaRPr kumimoji="1" lang="ja-JP" altLang="en-US" dirty="0" smtClean="0"/>
          </a:p>
          <a:p>
            <a:pPr lvl="2"/>
            <a:r>
              <a:rPr kumimoji="1" lang="en-US" altLang="ja-JP" dirty="0" smtClean="0"/>
              <a:t>Third level</a:t>
            </a:r>
            <a:endParaRPr kumimoji="1" lang="ja-JP" altLang="en-US" dirty="0" smtClean="0"/>
          </a:p>
          <a:p>
            <a:pPr lvl="3"/>
            <a:r>
              <a:rPr kumimoji="1" lang="en-US" altLang="ja-JP" dirty="0" smtClean="0"/>
              <a:t>Fourth level</a:t>
            </a:r>
            <a:endParaRPr kumimoji="1" lang="ja-JP" altLang="en-US" dirty="0" smtClean="0"/>
          </a:p>
          <a:p>
            <a:pPr lvl="4"/>
            <a:r>
              <a:rPr kumimoji="1" lang="en-US" altLang="ja-JP" dirty="0" smtClean="0"/>
              <a:t>Fifth level</a:t>
            </a:r>
            <a:endParaRPr kumimoji="1" lang="ja-JP" altLang="en-US" dirty="0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 hasCustomPrompt="1"/>
          </p:nvPr>
        </p:nvSpPr>
        <p:spPr>
          <a:xfrm>
            <a:off x="4788713" y="1268413"/>
            <a:ext cx="3960000" cy="540000"/>
          </a:xfrm>
          <a:solidFill>
            <a:schemeClr val="bg2">
              <a:lumMod val="5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8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en-US" altLang="ja-JP" dirty="0" smtClean="0"/>
              <a:t>Click to edit Master text style</a:t>
            </a:r>
            <a:endParaRPr kumimoji="1" lang="ja-JP" altLang="en-US" dirty="0" smtClean="0"/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 hasCustomPrompt="1"/>
          </p:nvPr>
        </p:nvSpPr>
        <p:spPr>
          <a:xfrm>
            <a:off x="4788464" y="1988840"/>
            <a:ext cx="3960000" cy="41400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en-US" altLang="ja-JP" dirty="0" smtClean="0"/>
              <a:t>Click to edit Master text styles</a:t>
            </a:r>
            <a:endParaRPr kumimoji="1" lang="ja-JP" altLang="en-US" dirty="0" smtClean="0"/>
          </a:p>
          <a:p>
            <a:pPr lvl="1"/>
            <a:r>
              <a:rPr kumimoji="1" lang="en-US" altLang="ja-JP" dirty="0" smtClean="0"/>
              <a:t>Second level</a:t>
            </a:r>
            <a:endParaRPr kumimoji="1" lang="ja-JP" altLang="en-US" dirty="0" smtClean="0"/>
          </a:p>
          <a:p>
            <a:pPr lvl="2"/>
            <a:r>
              <a:rPr kumimoji="1" lang="en-US" altLang="ja-JP" dirty="0" smtClean="0"/>
              <a:t>Third level</a:t>
            </a:r>
            <a:endParaRPr kumimoji="1" lang="ja-JP" altLang="en-US" dirty="0" smtClean="0"/>
          </a:p>
          <a:p>
            <a:pPr lvl="3"/>
            <a:r>
              <a:rPr kumimoji="1" lang="en-US" altLang="ja-JP" dirty="0" smtClean="0"/>
              <a:t>Fourth level</a:t>
            </a:r>
            <a:endParaRPr kumimoji="1" lang="ja-JP" altLang="en-US" dirty="0" smtClean="0"/>
          </a:p>
          <a:p>
            <a:pPr lvl="4"/>
            <a:r>
              <a:rPr kumimoji="1" lang="en-US" altLang="ja-JP" dirty="0" smtClean="0"/>
              <a:t>Fifth level</a:t>
            </a:r>
            <a:endParaRPr kumimoji="1" lang="ja-JP" altLang="en-US" dirty="0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Canon Research Centre France S.A.S.</a:t>
            </a:r>
            <a:endParaRPr lang="ja-JP" altLang="en-US" dirty="0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7A4C7-7FEA-4814-8D11-0371E6AC9740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 smtClean="0"/>
              <a:t>Click to edit Master title style</a:t>
            </a:r>
            <a:endParaRPr kumimoji="1" lang="ja-JP" altLang="en-US" dirty="0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Canon Research Centre France S.A.S.</a:t>
            </a:r>
            <a:endParaRPr lang="ja-JP" altLang="en-US" dirty="0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7A4C7-7FEA-4814-8D11-0371E6AC9740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395288" y="260648"/>
            <a:ext cx="7056000" cy="56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en-US" altLang="ja-JP" smtClean="0"/>
              <a:t>Click to edit Master title style</a:t>
            </a:r>
            <a:endParaRPr kumimoji="1" lang="ja-JP" altLang="en-US" dirty="0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395287" y="1268414"/>
            <a:ext cx="8353425" cy="486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en-US" altLang="ja-JP" dirty="0" smtClean="0"/>
              <a:t>Click to edit Master text style</a:t>
            </a:r>
            <a:endParaRPr kumimoji="1" lang="ja-JP" altLang="en-US" dirty="0" smtClean="0"/>
          </a:p>
          <a:p>
            <a:pPr lvl="1"/>
            <a:r>
              <a:rPr kumimoji="1" lang="en-US" altLang="ja-JP" dirty="0" smtClean="0"/>
              <a:t>Second level</a:t>
            </a:r>
            <a:endParaRPr kumimoji="1" lang="ja-JP" altLang="en-US" dirty="0" smtClean="0"/>
          </a:p>
          <a:p>
            <a:pPr lvl="2"/>
            <a:r>
              <a:rPr kumimoji="1" lang="en-US" altLang="ja-JP" dirty="0" smtClean="0"/>
              <a:t>Third level</a:t>
            </a:r>
            <a:endParaRPr kumimoji="1" lang="ja-JP" altLang="en-US" dirty="0" smtClean="0"/>
          </a:p>
          <a:p>
            <a:pPr lvl="3"/>
            <a:r>
              <a:rPr kumimoji="1" lang="en-US" altLang="ja-JP" dirty="0" smtClean="0"/>
              <a:t>Fourth level</a:t>
            </a:r>
            <a:endParaRPr kumimoji="1" lang="ja-JP" altLang="en-US" dirty="0" smtClean="0"/>
          </a:p>
          <a:p>
            <a:pPr lvl="4"/>
            <a:r>
              <a:rPr kumimoji="1" lang="en-US" altLang="ja-JP" dirty="0" smtClean="0"/>
              <a:t>Fifth level</a:t>
            </a:r>
            <a:endParaRPr kumimoji="1" lang="ja-JP" altLang="en-US" dirty="0"/>
          </a:p>
        </p:txBody>
      </p:sp>
      <p:sp>
        <p:nvSpPr>
          <p:cNvPr id="9" name="正方形/長方形 8"/>
          <p:cNvSpPr/>
          <p:nvPr/>
        </p:nvSpPr>
        <p:spPr>
          <a:xfrm>
            <a:off x="0" y="980728"/>
            <a:ext cx="9144000" cy="36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kumimoji="1" lang="ja-JP" altLang="en-US" dirty="0" smtClean="0"/>
          </a:p>
        </p:txBody>
      </p:sp>
      <p:pic>
        <p:nvPicPr>
          <p:cNvPr id="12" name="Picture 2" descr="\\canon.net\folder\拡張フォルダ\D-PKG\VisualDesign\V1D\★渉外本部\クリエイティブポリシー\160400-CDP-PPT_phaseV\160408-PhaseV\prizm-footer-phaseV+.jpg"/>
          <p:cNvPicPr>
            <a:picLocks noChangeAspect="1" noChangeArrowheads="1"/>
          </p:cNvPicPr>
          <p:nvPr userDrawn="1"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6678000"/>
            <a:ext cx="9152543" cy="18000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 userDrawn="1"/>
        </p:nvSpPr>
        <p:spPr>
          <a:xfrm>
            <a:off x="251520" y="6643307"/>
            <a:ext cx="83531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  <a:buClr>
                <a:schemeClr val="accent1"/>
              </a:buClr>
            </a:pPr>
            <a:r>
              <a:rPr kumimoji="1" lang="en-GB" sz="1000" dirty="0" smtClean="0">
                <a:solidFill>
                  <a:schemeClr val="bg1"/>
                </a:solidFill>
              </a:rPr>
              <a:t> </a:t>
            </a:r>
            <a:r>
              <a:rPr kumimoji="1" lang="en-GB" sz="1000" dirty="0" smtClean="0">
                <a:solidFill>
                  <a:schemeClr val="bg1"/>
                </a:solidFill>
              </a:rPr>
              <a:t>JVET-O0425 </a:t>
            </a:r>
            <a:r>
              <a:rPr kumimoji="1" lang="en-GB" sz="1000" dirty="0" smtClean="0">
                <a:solidFill>
                  <a:schemeClr val="bg1"/>
                </a:solidFill>
              </a:rPr>
              <a:t>– J. </a:t>
            </a:r>
            <a:r>
              <a:rPr kumimoji="1" lang="en-GB" sz="1000" dirty="0" err="1" smtClean="0">
                <a:solidFill>
                  <a:schemeClr val="bg1"/>
                </a:solidFill>
              </a:rPr>
              <a:t>Taquet</a:t>
            </a:r>
            <a:r>
              <a:rPr kumimoji="1" lang="en-GB" sz="1000" dirty="0" smtClean="0">
                <a:solidFill>
                  <a:schemeClr val="bg1"/>
                </a:solidFill>
              </a:rPr>
              <a:t>,</a:t>
            </a:r>
            <a:r>
              <a:rPr kumimoji="1" lang="en-GB" sz="1000" baseline="0" dirty="0" smtClean="0">
                <a:solidFill>
                  <a:schemeClr val="bg1"/>
                </a:solidFill>
              </a:rPr>
              <a:t> </a:t>
            </a:r>
            <a:r>
              <a:rPr kumimoji="1" lang="en-GB" sz="1000" b="1" baseline="0" dirty="0" smtClean="0">
                <a:solidFill>
                  <a:schemeClr val="bg1"/>
                </a:solidFill>
              </a:rPr>
              <a:t>P. </a:t>
            </a:r>
            <a:r>
              <a:rPr kumimoji="1" lang="en-GB" sz="1000" b="1" baseline="0" dirty="0" err="1" smtClean="0">
                <a:solidFill>
                  <a:schemeClr val="bg1"/>
                </a:solidFill>
              </a:rPr>
              <a:t>Onno</a:t>
            </a:r>
            <a:r>
              <a:rPr kumimoji="1" lang="en-GB" sz="1000" baseline="0" dirty="0" smtClean="0">
                <a:solidFill>
                  <a:schemeClr val="bg1"/>
                </a:solidFill>
              </a:rPr>
              <a:t>, C. Gisquet, G. </a:t>
            </a:r>
            <a:r>
              <a:rPr kumimoji="1" lang="en-GB" sz="1000" baseline="0" dirty="0" err="1" smtClean="0">
                <a:solidFill>
                  <a:schemeClr val="bg1"/>
                </a:solidFill>
              </a:rPr>
              <a:t>Laroche</a:t>
            </a:r>
            <a:r>
              <a:rPr kumimoji="1" lang="en-GB" sz="1000" baseline="0" dirty="0" smtClean="0">
                <a:solidFill>
                  <a:schemeClr val="bg1"/>
                </a:solidFill>
              </a:rPr>
              <a:t> – Date: </a:t>
            </a:r>
            <a:r>
              <a:rPr kumimoji="1" lang="en-GB" sz="1000" baseline="0" dirty="0" smtClean="0">
                <a:solidFill>
                  <a:schemeClr val="bg1"/>
                </a:solidFill>
              </a:rPr>
              <a:t>2019-07-01</a:t>
            </a:r>
            <a:endParaRPr kumimoji="1" lang="en-GB" sz="1000" dirty="0">
              <a:solidFill>
                <a:schemeClr val="bg1"/>
              </a:solidFill>
            </a:endParaRPr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8603987" y="6624000"/>
            <a:ext cx="360000" cy="288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1000">
                <a:solidFill>
                  <a:schemeClr val="bg1"/>
                </a:solidFill>
              </a:defRPr>
            </a:lvl1pPr>
          </a:lstStyle>
          <a:p>
            <a:fld id="{DB87A4C7-7FEA-4814-8D11-0371E6AC974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4716016" y="6624000"/>
            <a:ext cx="3816424" cy="288032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 altLang="ja-JP" dirty="0" smtClean="0"/>
              <a:t>Canon Research Centre France S.A.S.</a:t>
            </a:r>
            <a:endParaRPr lang="ja-JP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</p:sldLayoutIdLst>
  <p:transition spd="med">
    <p:fade/>
  </p:transition>
  <p:timing>
    <p:tnLst>
      <p:par>
        <p:cTn id="1" dur="indefinite" restart="never" nodeType="tmRoot"/>
      </p:par>
    </p:tnLst>
  </p:timing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3200" b="1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7800" indent="-177800" algn="l" defTabSz="914400" rtl="0" eaLnBrk="1" latinLnBrk="0" hangingPunct="1">
        <a:lnSpc>
          <a:spcPct val="120000"/>
        </a:lnSpc>
        <a:spcBef>
          <a:spcPts val="600"/>
        </a:spcBef>
        <a:buClr>
          <a:schemeClr val="tx2"/>
        </a:buClr>
        <a:buSzPct val="112000"/>
        <a:buFont typeface="Wingdings" pitchFamily="2" charset="2"/>
        <a:buChar char="n"/>
        <a:defRPr kumimoji="1" sz="18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355600" indent="-177800" algn="l" defTabSz="914400" rtl="0" eaLnBrk="1" latinLnBrk="0" hangingPunct="1">
        <a:lnSpc>
          <a:spcPct val="120000"/>
        </a:lnSpc>
        <a:spcBef>
          <a:spcPts val="300"/>
        </a:spcBef>
        <a:buClr>
          <a:schemeClr val="tx1"/>
        </a:buClr>
        <a:buFont typeface="Wingdings" pitchFamily="2" charset="2"/>
        <a:buChar char="n"/>
        <a:defRPr kumimoji="1" sz="18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531813" indent="-176213" algn="l" defTabSz="914400" rtl="0" eaLnBrk="1" latinLnBrk="0" hangingPunct="1">
        <a:lnSpc>
          <a:spcPct val="120000"/>
        </a:lnSpc>
        <a:spcBef>
          <a:spcPts val="300"/>
        </a:spcBef>
        <a:buClr>
          <a:schemeClr val="bg2"/>
        </a:buClr>
        <a:buFont typeface="Wingdings" pitchFamily="2" charset="2"/>
        <a:buChar char="n"/>
        <a:defRPr kumimoji="1"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723900" indent="-192088" algn="l" defTabSz="914400" rtl="0" eaLnBrk="1" latinLnBrk="0" hangingPunct="1">
        <a:lnSpc>
          <a:spcPct val="120000"/>
        </a:lnSpc>
        <a:spcBef>
          <a:spcPts val="300"/>
        </a:spcBef>
        <a:buClr>
          <a:schemeClr val="bg2"/>
        </a:buClr>
        <a:buFont typeface="Wingdings" pitchFamily="2" charset="2"/>
        <a:buChar char=""/>
        <a:defRPr kumimoji="1" sz="12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723900" indent="-192088" algn="l" defTabSz="914400" rtl="0" eaLnBrk="1" latinLnBrk="0" hangingPunct="1">
        <a:lnSpc>
          <a:spcPct val="120000"/>
        </a:lnSpc>
        <a:spcBef>
          <a:spcPts val="300"/>
        </a:spcBef>
        <a:buClr>
          <a:schemeClr val="bg2"/>
        </a:buClr>
        <a:buFont typeface="Meiryo UI" pitchFamily="50" charset="-128"/>
        <a:buChar char="※"/>
        <a:defRPr kumimoji="1" sz="12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JVET-O0425</a:t>
            </a:r>
            <a:r>
              <a:rPr lang="en-GB" dirty="0"/>
              <a:t/>
            </a:r>
            <a:br>
              <a:rPr lang="en-GB" dirty="0"/>
            </a:br>
            <a:r>
              <a:rPr lang="en-GB" sz="1600" dirty="0"/>
              <a:t>Non-CE5: Supplementary results on alternative filter sets for Adaptive Loop Filter</a:t>
            </a:r>
            <a:endParaRPr lang="en-GB" sz="2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5287" y="3717578"/>
            <a:ext cx="7057033" cy="1511622"/>
          </a:xfrm>
        </p:spPr>
        <p:txBody>
          <a:bodyPr/>
          <a:lstStyle/>
          <a:p>
            <a:r>
              <a:rPr lang="fr-FR" dirty="0"/>
              <a:t>Jonathan Taquet</a:t>
            </a:r>
            <a:br>
              <a:rPr lang="fr-FR" dirty="0"/>
            </a:br>
            <a:r>
              <a:rPr lang="fr-FR" b="1" dirty="0"/>
              <a:t>Patrice </a:t>
            </a:r>
            <a:r>
              <a:rPr lang="fr-FR" b="1" dirty="0" err="1"/>
              <a:t>Onno</a:t>
            </a:r>
            <a:r>
              <a:rPr lang="fr-FR" dirty="0"/>
              <a:t/>
            </a:r>
            <a:br>
              <a:rPr lang="fr-FR" dirty="0"/>
            </a:br>
            <a:r>
              <a:rPr lang="fr-FR" dirty="0"/>
              <a:t>Christophe Gisquet</a:t>
            </a:r>
            <a:br>
              <a:rPr lang="fr-FR" dirty="0"/>
            </a:br>
            <a:r>
              <a:rPr lang="fr-FR" dirty="0"/>
              <a:t>Guillaume Laroche</a:t>
            </a:r>
            <a:br>
              <a:rPr lang="fr-FR" dirty="0"/>
            </a:b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2264040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YUV = (14*Y+U+V)/16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95288" y="260648"/>
            <a:ext cx="8497192" cy="561600"/>
          </a:xfrm>
        </p:spPr>
        <p:txBody>
          <a:bodyPr>
            <a:normAutofit/>
          </a:bodyPr>
          <a:lstStyle/>
          <a:p>
            <a:r>
              <a:rPr lang="en-US" dirty="0" smtClean="0"/>
              <a:t>Test2: Limit </a:t>
            </a:r>
            <a:r>
              <a:rPr lang="en-US" dirty="0"/>
              <a:t>to 7 and 3 </a:t>
            </a:r>
            <a:r>
              <a:rPr lang="en-US" dirty="0" smtClean="0"/>
              <a:t>filters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Canon Research Centre France S.A.S.</a:t>
            </a:r>
            <a:endParaRPr lang="ja-JP" alt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7A4C7-7FEA-4814-8D11-0371E6AC9740}" type="slidenum">
              <a:rPr kumimoji="1" lang="ja-JP" altLang="en-US" smtClean="0"/>
              <a:pPr/>
              <a:t>10</a:t>
            </a:fld>
            <a:endParaRPr kumimoji="1" lang="ja-JP" altLang="en-US"/>
          </a:p>
        </p:txBody>
      </p:sp>
      <p:grpSp>
        <p:nvGrpSpPr>
          <p:cNvPr id="10" name="Group 9"/>
          <p:cNvGrpSpPr/>
          <p:nvPr/>
        </p:nvGrpSpPr>
        <p:grpSpPr>
          <a:xfrm>
            <a:off x="125760" y="2204864"/>
            <a:ext cx="8892480" cy="3624293"/>
            <a:chOff x="-561843" y="2204864"/>
            <a:chExt cx="9372564" cy="381996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561843" y="2204864"/>
              <a:ext cx="5215613" cy="3819960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53770" y="2204864"/>
              <a:ext cx="4156951" cy="381996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44262334"/>
      </p:ext>
    </p:extLst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YUV = (14*Y+U+V)/16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95288" y="260648"/>
            <a:ext cx="8497192" cy="561600"/>
          </a:xfrm>
        </p:spPr>
        <p:txBody>
          <a:bodyPr>
            <a:normAutofit/>
          </a:bodyPr>
          <a:lstStyle/>
          <a:p>
            <a:r>
              <a:rPr lang="en-US" dirty="0" smtClean="0"/>
              <a:t>Test3: Limit </a:t>
            </a:r>
            <a:r>
              <a:rPr lang="en-US" dirty="0"/>
              <a:t>to </a:t>
            </a:r>
            <a:r>
              <a:rPr lang="en-US" dirty="0" smtClean="0"/>
              <a:t>25 </a:t>
            </a:r>
            <a:r>
              <a:rPr lang="en-US" dirty="0"/>
              <a:t>and 3 </a:t>
            </a:r>
            <a:r>
              <a:rPr lang="en-US" dirty="0" smtClean="0"/>
              <a:t>filters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Canon Research Centre France S.A.S.</a:t>
            </a:r>
            <a:endParaRPr lang="ja-JP" alt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7A4C7-7FEA-4814-8D11-0371E6AC9740}" type="slidenum">
              <a:rPr kumimoji="1" lang="ja-JP" altLang="en-US" smtClean="0"/>
              <a:pPr/>
              <a:t>11</a:t>
            </a:fld>
            <a:endParaRPr kumimoji="1" lang="ja-JP" altLang="en-US"/>
          </a:p>
        </p:txBody>
      </p:sp>
      <p:grpSp>
        <p:nvGrpSpPr>
          <p:cNvPr id="11" name="Group 10"/>
          <p:cNvGrpSpPr/>
          <p:nvPr/>
        </p:nvGrpSpPr>
        <p:grpSpPr>
          <a:xfrm>
            <a:off x="125760" y="2204864"/>
            <a:ext cx="8892480" cy="3624293"/>
            <a:chOff x="0" y="2204864"/>
            <a:chExt cx="9372564" cy="3819960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2204864"/>
              <a:ext cx="5215613" cy="3819960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215613" y="2204864"/>
              <a:ext cx="4156951" cy="381996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65498036"/>
      </p:ext>
    </p:extLst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YUV = (14*Y+U+V)/16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95288" y="260648"/>
            <a:ext cx="8497192" cy="561600"/>
          </a:xfrm>
        </p:spPr>
        <p:txBody>
          <a:bodyPr>
            <a:normAutofit/>
          </a:bodyPr>
          <a:lstStyle/>
          <a:p>
            <a:r>
              <a:rPr lang="en-US" dirty="0" smtClean="0"/>
              <a:t>Test4: Limit </a:t>
            </a:r>
            <a:r>
              <a:rPr lang="en-US" dirty="0"/>
              <a:t>to 7 and </a:t>
            </a:r>
            <a:r>
              <a:rPr lang="en-US" dirty="0" smtClean="0"/>
              <a:t>1 filters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Canon Research Centre France S.A.S.</a:t>
            </a:r>
            <a:endParaRPr lang="ja-JP" alt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7A4C7-7FEA-4814-8D11-0371E6AC9740}" type="slidenum">
              <a:rPr kumimoji="1" lang="ja-JP" altLang="en-US" smtClean="0"/>
              <a:pPr/>
              <a:t>12</a:t>
            </a:fld>
            <a:endParaRPr kumimoji="1" lang="ja-JP" altLang="en-US"/>
          </a:p>
        </p:txBody>
      </p:sp>
      <p:grpSp>
        <p:nvGrpSpPr>
          <p:cNvPr id="11" name="Group 10"/>
          <p:cNvGrpSpPr/>
          <p:nvPr/>
        </p:nvGrpSpPr>
        <p:grpSpPr>
          <a:xfrm>
            <a:off x="125760" y="2204864"/>
            <a:ext cx="8892480" cy="3628111"/>
            <a:chOff x="0" y="2304430"/>
            <a:chExt cx="9372564" cy="3823984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2308454"/>
              <a:ext cx="5215613" cy="3819960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215613" y="2304430"/>
              <a:ext cx="4156951" cy="381996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75888472"/>
      </p:ext>
    </p:extLst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YUV = (14*Y+U+V)/16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95288" y="260648"/>
            <a:ext cx="8497192" cy="561600"/>
          </a:xfrm>
        </p:spPr>
        <p:txBody>
          <a:bodyPr>
            <a:normAutofit/>
          </a:bodyPr>
          <a:lstStyle/>
          <a:p>
            <a:r>
              <a:rPr lang="en-US" dirty="0" smtClean="0"/>
              <a:t>Test5: Limit </a:t>
            </a:r>
            <a:r>
              <a:rPr lang="en-US" dirty="0"/>
              <a:t>to </a:t>
            </a:r>
            <a:r>
              <a:rPr lang="en-US" dirty="0" smtClean="0"/>
              <a:t>25 </a:t>
            </a:r>
            <a:r>
              <a:rPr lang="en-US" dirty="0"/>
              <a:t>and </a:t>
            </a:r>
            <a:r>
              <a:rPr lang="en-US" dirty="0" smtClean="0"/>
              <a:t>1 filters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Canon Research Centre France S.A.S.</a:t>
            </a:r>
            <a:endParaRPr lang="ja-JP" alt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7A4C7-7FEA-4814-8D11-0371E6AC9740}" type="slidenum">
              <a:rPr kumimoji="1" lang="ja-JP" altLang="en-US" smtClean="0"/>
              <a:pPr/>
              <a:t>13</a:t>
            </a:fld>
            <a:endParaRPr kumimoji="1" lang="ja-JP" altLang="en-US"/>
          </a:p>
        </p:txBody>
      </p:sp>
      <p:grpSp>
        <p:nvGrpSpPr>
          <p:cNvPr id="11" name="Group 10"/>
          <p:cNvGrpSpPr/>
          <p:nvPr/>
        </p:nvGrpSpPr>
        <p:grpSpPr>
          <a:xfrm>
            <a:off x="125760" y="2204864"/>
            <a:ext cx="8892480" cy="3624293"/>
            <a:chOff x="0" y="2204864"/>
            <a:chExt cx="9372564" cy="3819960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2204864"/>
              <a:ext cx="5215613" cy="3819960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215613" y="2204864"/>
              <a:ext cx="4156951" cy="381996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55614736"/>
      </p:ext>
    </p:extLst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JVET-O0425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/>
              <a:t/>
            </a:r>
            <a:br>
              <a:rPr lang="en-GB" dirty="0"/>
            </a:br>
            <a:r>
              <a:rPr lang="en-GB" dirty="0"/>
              <a:t>Non-CE5: Supplementary results on alternative filter sets for Adaptive Loop Filter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/>
              <a:t>Jonathan Taquet</a:t>
            </a:r>
            <a:br>
              <a:rPr lang="fr-FR" dirty="0"/>
            </a:br>
            <a:r>
              <a:rPr lang="fr-FR" b="1" dirty="0"/>
              <a:t>Patrice </a:t>
            </a:r>
            <a:r>
              <a:rPr lang="fr-FR" b="1" dirty="0" err="1"/>
              <a:t>Onno</a:t>
            </a:r>
            <a:r>
              <a:rPr lang="fr-FR" dirty="0"/>
              <a:t/>
            </a:r>
            <a:br>
              <a:rPr lang="fr-FR" dirty="0"/>
            </a:br>
            <a:r>
              <a:rPr lang="fr-FR" dirty="0"/>
              <a:t>Christophe Gisquet</a:t>
            </a:r>
            <a:br>
              <a:rPr lang="fr-FR" dirty="0"/>
            </a:br>
            <a:r>
              <a:rPr lang="fr-FR" dirty="0"/>
              <a:t>Guillaume </a:t>
            </a:r>
            <a:r>
              <a:rPr lang="fr-FR" dirty="0" smtClean="0"/>
              <a:t>Laroche</a:t>
            </a:r>
          </a:p>
          <a:p>
            <a:r>
              <a:rPr lang="en-US" altLang="ja-JP" dirty="0" smtClean="0"/>
              <a:t>2019-07-01</a:t>
            </a:r>
            <a:endParaRPr lang="ja-JP" altLang="en-US" dirty="0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Canon Research Centre France S.A.S.</a:t>
            </a:r>
            <a:endParaRPr kumimoji="1" lang="ja-JP" altLang="en-US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ALF/APS in VTM-5.0</a:t>
            </a:r>
          </a:p>
          <a:p>
            <a:pPr lvl="1"/>
            <a:r>
              <a:rPr lang="en-US" dirty="0" smtClean="0"/>
              <a:t>Up to </a:t>
            </a:r>
            <a:r>
              <a:rPr lang="en-US" b="1" dirty="0" smtClean="0"/>
              <a:t>1</a:t>
            </a:r>
            <a:r>
              <a:rPr lang="en-US" dirty="0" smtClean="0"/>
              <a:t> </a:t>
            </a:r>
            <a:r>
              <a:rPr lang="en-US" dirty="0" err="1" smtClean="0"/>
              <a:t>Luma</a:t>
            </a:r>
            <a:r>
              <a:rPr lang="en-US" dirty="0" smtClean="0"/>
              <a:t> filter set per APS</a:t>
            </a:r>
          </a:p>
          <a:p>
            <a:pPr lvl="2"/>
            <a:r>
              <a:rPr lang="en-US" dirty="0" smtClean="0"/>
              <a:t>Up to </a:t>
            </a:r>
            <a:r>
              <a:rPr lang="en-US" i="1" dirty="0" smtClean="0"/>
              <a:t>25</a:t>
            </a:r>
            <a:r>
              <a:rPr lang="en-US" dirty="0" smtClean="0"/>
              <a:t> </a:t>
            </a:r>
            <a:r>
              <a:rPr lang="en-US" dirty="0" err="1" smtClean="0"/>
              <a:t>Luma</a:t>
            </a:r>
            <a:r>
              <a:rPr lang="en-US" dirty="0" smtClean="0"/>
              <a:t> filters per filter set</a:t>
            </a:r>
          </a:p>
          <a:p>
            <a:pPr lvl="3"/>
            <a:r>
              <a:rPr lang="en-US" dirty="0" smtClean="0">
                <a:solidFill>
                  <a:srgbClr val="92D050"/>
                </a:solidFill>
              </a:rPr>
              <a:t>12</a:t>
            </a:r>
            <a:r>
              <a:rPr lang="en-US" dirty="0" smtClean="0"/>
              <a:t> ( </a:t>
            </a:r>
            <a:r>
              <a:rPr lang="en-US" dirty="0" smtClean="0">
                <a:solidFill>
                  <a:srgbClr val="FF0000"/>
                </a:solidFill>
              </a:rPr>
              <a:t>coefficients</a:t>
            </a:r>
            <a:r>
              <a:rPr lang="en-US" dirty="0" smtClean="0"/>
              <a:t> + </a:t>
            </a:r>
            <a:r>
              <a:rPr lang="en-US" dirty="0" smtClean="0">
                <a:solidFill>
                  <a:schemeClr val="accent6"/>
                </a:solidFill>
              </a:rPr>
              <a:t>clipping indexes</a:t>
            </a:r>
            <a:r>
              <a:rPr lang="en-US" dirty="0" smtClean="0"/>
              <a:t> )</a:t>
            </a:r>
            <a:endParaRPr lang="en-US" dirty="0" smtClean="0">
              <a:solidFill>
                <a:schemeClr val="accent6"/>
              </a:solidFill>
            </a:endParaRPr>
          </a:p>
          <a:p>
            <a:pPr lvl="1"/>
            <a:r>
              <a:rPr lang="en-US" dirty="0" smtClean="0"/>
              <a:t>Up to </a:t>
            </a:r>
            <a:r>
              <a:rPr lang="en-US" b="1" u="sng" dirty="0" smtClean="0"/>
              <a:t>1</a:t>
            </a:r>
            <a:r>
              <a:rPr lang="en-US" dirty="0" smtClean="0"/>
              <a:t> Chroma filter per APS</a:t>
            </a:r>
          </a:p>
          <a:p>
            <a:pPr lvl="3"/>
            <a:r>
              <a:rPr lang="en-US" u="sng" dirty="0" smtClean="0">
                <a:solidFill>
                  <a:srgbClr val="92D050"/>
                </a:solidFill>
              </a:rPr>
              <a:t>6</a:t>
            </a:r>
            <a:r>
              <a:rPr lang="en-US" dirty="0" smtClean="0"/>
              <a:t> ( </a:t>
            </a:r>
            <a:r>
              <a:rPr lang="en-US" dirty="0" smtClean="0">
                <a:solidFill>
                  <a:srgbClr val="FF0000"/>
                </a:solidFill>
              </a:rPr>
              <a:t>coefficients</a:t>
            </a:r>
            <a:r>
              <a:rPr lang="en-US" dirty="0" smtClean="0"/>
              <a:t> + </a:t>
            </a:r>
            <a:r>
              <a:rPr lang="en-US" dirty="0" smtClean="0">
                <a:solidFill>
                  <a:schemeClr val="accent6"/>
                </a:solidFill>
              </a:rPr>
              <a:t>clipping indexes</a:t>
            </a:r>
            <a:r>
              <a:rPr lang="en-US" dirty="0" smtClean="0"/>
              <a:t> )</a:t>
            </a:r>
            <a:endParaRPr lang="en-US" dirty="0" smtClean="0">
              <a:solidFill>
                <a:schemeClr val="accent6"/>
              </a:solidFill>
            </a:endParaRP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 smtClean="0"/>
              <a:t>Memory used for storing filters (per APS):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US" b="1" dirty="0" smtClean="0"/>
              <a:t>1</a:t>
            </a:r>
            <a:r>
              <a:rPr lang="en-US" dirty="0" smtClean="0"/>
              <a:t> x </a:t>
            </a:r>
            <a:r>
              <a:rPr lang="en-US" i="1" dirty="0" smtClean="0"/>
              <a:t>25</a:t>
            </a:r>
            <a:r>
              <a:rPr lang="en-US" dirty="0" smtClean="0"/>
              <a:t> x </a:t>
            </a:r>
            <a:r>
              <a:rPr lang="en-US" dirty="0" smtClean="0">
                <a:solidFill>
                  <a:srgbClr val="92D050"/>
                </a:solidFill>
              </a:rPr>
              <a:t>12</a:t>
            </a:r>
            <a:r>
              <a:rPr lang="en-US" dirty="0" smtClean="0"/>
              <a:t> x ( </a:t>
            </a:r>
            <a:r>
              <a:rPr lang="en-US" dirty="0" smtClean="0">
                <a:solidFill>
                  <a:srgbClr val="FF0000"/>
                </a:solidFill>
              </a:rPr>
              <a:t>8</a:t>
            </a:r>
            <a:r>
              <a:rPr lang="en-US" dirty="0" smtClean="0"/>
              <a:t> bits + </a:t>
            </a:r>
            <a:r>
              <a:rPr lang="en-US" dirty="0" smtClean="0">
                <a:solidFill>
                  <a:schemeClr val="accent6"/>
                </a:solidFill>
              </a:rPr>
              <a:t>2</a:t>
            </a:r>
            <a:r>
              <a:rPr lang="en-US" dirty="0" smtClean="0"/>
              <a:t> bits ) </a:t>
            </a:r>
            <a:r>
              <a:rPr lang="en-US" dirty="0"/>
              <a:t>+ </a:t>
            </a:r>
            <a:r>
              <a:rPr lang="en-US" b="1" u="sng" dirty="0"/>
              <a:t>1</a:t>
            </a:r>
            <a:r>
              <a:rPr lang="en-US" dirty="0"/>
              <a:t> x </a:t>
            </a:r>
            <a:r>
              <a:rPr lang="en-US" u="sng" dirty="0" smtClean="0">
                <a:solidFill>
                  <a:srgbClr val="92D050"/>
                </a:solidFill>
              </a:rPr>
              <a:t>6</a:t>
            </a:r>
            <a:r>
              <a:rPr lang="en-US" dirty="0" smtClean="0"/>
              <a:t> x </a:t>
            </a:r>
            <a:r>
              <a:rPr lang="en-US" dirty="0"/>
              <a:t>( </a:t>
            </a:r>
            <a:r>
              <a:rPr lang="en-US" dirty="0">
                <a:solidFill>
                  <a:srgbClr val="FF0000"/>
                </a:solidFill>
              </a:rPr>
              <a:t>8</a:t>
            </a:r>
            <a:r>
              <a:rPr lang="en-US" dirty="0"/>
              <a:t> bits + </a:t>
            </a:r>
            <a:r>
              <a:rPr lang="en-US" dirty="0">
                <a:solidFill>
                  <a:schemeClr val="accent6"/>
                </a:solidFill>
              </a:rPr>
              <a:t>2</a:t>
            </a:r>
            <a:r>
              <a:rPr lang="en-US" dirty="0"/>
              <a:t> bits ) </a:t>
            </a:r>
            <a:r>
              <a:rPr lang="en-US" dirty="0" smtClean="0"/>
              <a:t>= 3000 bits + </a:t>
            </a:r>
            <a:r>
              <a:rPr lang="en-US" u="sng" dirty="0" smtClean="0"/>
              <a:t>60</a:t>
            </a:r>
            <a:r>
              <a:rPr lang="en-US" dirty="0" smtClean="0"/>
              <a:t> bits = 3060 bits</a:t>
            </a:r>
            <a:endParaRPr lang="en-US" dirty="0" smtClean="0"/>
          </a:p>
          <a:p>
            <a:r>
              <a:rPr lang="en-US" dirty="0" smtClean="0"/>
              <a:t>ALF/APS in CE5-4.3</a:t>
            </a:r>
            <a:endParaRPr lang="en-US" dirty="0" smtClean="0"/>
          </a:p>
          <a:p>
            <a:pPr lvl="1"/>
            <a:r>
              <a:rPr lang="en-US" dirty="0" smtClean="0"/>
              <a:t>Up </a:t>
            </a:r>
            <a:r>
              <a:rPr lang="en-US" dirty="0"/>
              <a:t>to </a:t>
            </a:r>
            <a:r>
              <a:rPr lang="en-US" b="1" dirty="0" smtClean="0"/>
              <a:t>2</a:t>
            </a:r>
            <a:r>
              <a:rPr lang="en-US" dirty="0" smtClean="0"/>
              <a:t> </a:t>
            </a:r>
            <a:r>
              <a:rPr lang="en-US" dirty="0" err="1" smtClean="0"/>
              <a:t>Luma</a:t>
            </a:r>
            <a:r>
              <a:rPr lang="en-US" dirty="0" smtClean="0"/>
              <a:t> filter sets can </a:t>
            </a:r>
            <a:r>
              <a:rPr lang="en-US" dirty="0"/>
              <a:t>be </a:t>
            </a:r>
            <a:r>
              <a:rPr lang="en-US" dirty="0" smtClean="0"/>
              <a:t>signaled per APS</a:t>
            </a:r>
            <a:endParaRPr lang="en-US" dirty="0" smtClean="0"/>
          </a:p>
          <a:p>
            <a:pPr lvl="1"/>
            <a:r>
              <a:rPr lang="en-US" dirty="0" smtClean="0"/>
              <a:t>Up </a:t>
            </a:r>
            <a:r>
              <a:rPr lang="en-US" dirty="0" smtClean="0"/>
              <a:t>to </a:t>
            </a:r>
            <a:r>
              <a:rPr lang="en-US" b="1" u="sng" dirty="0" smtClean="0"/>
              <a:t>8</a:t>
            </a:r>
            <a:r>
              <a:rPr lang="en-US" dirty="0" smtClean="0"/>
              <a:t> Chroma filters can be </a:t>
            </a:r>
            <a:r>
              <a:rPr lang="en-US" dirty="0" smtClean="0"/>
              <a:t>signaled per APS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/>
              <a:t>Memory used for storing filters (per APS):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US" b="1" dirty="0" smtClean="0"/>
              <a:t>2</a:t>
            </a:r>
            <a:r>
              <a:rPr lang="en-US" dirty="0" smtClean="0"/>
              <a:t> </a:t>
            </a:r>
            <a:r>
              <a:rPr lang="en-US" dirty="0"/>
              <a:t>x </a:t>
            </a:r>
            <a:r>
              <a:rPr lang="en-US" i="1" dirty="0"/>
              <a:t>25</a:t>
            </a:r>
            <a:r>
              <a:rPr lang="en-US" dirty="0"/>
              <a:t> x </a:t>
            </a:r>
            <a:r>
              <a:rPr lang="en-US" dirty="0">
                <a:solidFill>
                  <a:srgbClr val="92D050"/>
                </a:solidFill>
              </a:rPr>
              <a:t>12</a:t>
            </a:r>
            <a:r>
              <a:rPr lang="en-US" dirty="0"/>
              <a:t> x ( </a:t>
            </a:r>
            <a:r>
              <a:rPr lang="en-US" dirty="0">
                <a:solidFill>
                  <a:srgbClr val="FF0000"/>
                </a:solidFill>
              </a:rPr>
              <a:t>8</a:t>
            </a:r>
            <a:r>
              <a:rPr lang="en-US" dirty="0"/>
              <a:t> bits + </a:t>
            </a:r>
            <a:r>
              <a:rPr lang="en-US" dirty="0">
                <a:solidFill>
                  <a:schemeClr val="accent6"/>
                </a:solidFill>
              </a:rPr>
              <a:t>2</a:t>
            </a:r>
            <a:r>
              <a:rPr lang="en-US" dirty="0"/>
              <a:t> bits ) + </a:t>
            </a:r>
            <a:r>
              <a:rPr lang="en-US" b="1" u="sng" dirty="0" smtClean="0"/>
              <a:t>8</a:t>
            </a:r>
            <a:r>
              <a:rPr lang="en-US" dirty="0" smtClean="0"/>
              <a:t> </a:t>
            </a:r>
            <a:r>
              <a:rPr lang="en-US" dirty="0"/>
              <a:t>x </a:t>
            </a:r>
            <a:r>
              <a:rPr lang="en-US" u="sng" dirty="0">
                <a:solidFill>
                  <a:srgbClr val="92D050"/>
                </a:solidFill>
              </a:rPr>
              <a:t>6</a:t>
            </a:r>
            <a:r>
              <a:rPr lang="en-US" dirty="0"/>
              <a:t> x ( </a:t>
            </a:r>
            <a:r>
              <a:rPr lang="en-US" dirty="0">
                <a:solidFill>
                  <a:srgbClr val="FF0000"/>
                </a:solidFill>
              </a:rPr>
              <a:t>8</a:t>
            </a:r>
            <a:r>
              <a:rPr lang="en-US" dirty="0"/>
              <a:t> bits + </a:t>
            </a:r>
            <a:r>
              <a:rPr lang="en-US" dirty="0">
                <a:solidFill>
                  <a:schemeClr val="accent6"/>
                </a:solidFill>
              </a:rPr>
              <a:t>2</a:t>
            </a:r>
            <a:r>
              <a:rPr lang="en-US" dirty="0"/>
              <a:t> bits ) = </a:t>
            </a:r>
            <a:r>
              <a:rPr lang="en-US" dirty="0" smtClean="0"/>
              <a:t>6000 </a:t>
            </a:r>
            <a:r>
              <a:rPr lang="en-US" dirty="0"/>
              <a:t>bits + </a:t>
            </a:r>
            <a:r>
              <a:rPr lang="en-US" u="sng" dirty="0" smtClean="0"/>
              <a:t>480</a:t>
            </a:r>
            <a:r>
              <a:rPr lang="en-US" dirty="0" smtClean="0"/>
              <a:t> </a:t>
            </a:r>
            <a:r>
              <a:rPr lang="en-US" dirty="0"/>
              <a:t>bits = 6</a:t>
            </a:r>
            <a:r>
              <a:rPr lang="en-US" dirty="0" smtClean="0"/>
              <a:t>480 </a:t>
            </a:r>
            <a:r>
              <a:rPr lang="en-US" dirty="0"/>
              <a:t>bits</a:t>
            </a:r>
          </a:p>
          <a:p>
            <a:endParaRPr lang="en-US" dirty="0" smtClean="0"/>
          </a:p>
          <a:p>
            <a:r>
              <a:rPr lang="en-US" dirty="0" smtClean="0"/>
              <a:t>Memory for storing filters may become an issue for a decoder because many APS may be accessed in a single Slice</a:t>
            </a:r>
            <a:endParaRPr lang="en-US" dirty="0" smtClean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95288" y="260648"/>
            <a:ext cx="8497192" cy="561600"/>
          </a:xfrm>
        </p:spPr>
        <p:txBody>
          <a:bodyPr>
            <a:normAutofit/>
          </a:bodyPr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Canon Research Centre France S.A.S.</a:t>
            </a:r>
            <a:endParaRPr lang="ja-JP" alt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7A4C7-7FEA-4814-8D11-0371E6AC9740}" type="slidenum">
              <a:rPr kumimoji="1" lang="ja-JP" altLang="en-US" smtClean="0"/>
              <a:pPr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8904285"/>
      </p:ext>
    </p:extLst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Remove </a:t>
            </a:r>
            <a:r>
              <a:rPr lang="en-US" dirty="0" err="1"/>
              <a:t>Luma</a:t>
            </a:r>
            <a:r>
              <a:rPr lang="en-US" dirty="0"/>
              <a:t> filter set prediction/derivation from fixed filter sets </a:t>
            </a:r>
            <a:r>
              <a:rPr lang="en-US" dirty="0" smtClean="0"/>
              <a:t>(Test1)</a:t>
            </a:r>
          </a:p>
          <a:p>
            <a:pPr lvl="1"/>
            <a:r>
              <a:rPr lang="en-US" dirty="0" smtClean="0"/>
              <a:t>Allow to reduce the number of filters to store in memory with next tests</a:t>
            </a:r>
          </a:p>
          <a:p>
            <a:pPr lvl="1"/>
            <a:r>
              <a:rPr lang="en-US" dirty="0" smtClean="0"/>
              <a:t>[Also suggested in JVET-</a:t>
            </a:r>
            <a:r>
              <a:rPr lang="en-US" dirty="0"/>
              <a:t>O0669</a:t>
            </a:r>
            <a:r>
              <a:rPr lang="en-US" dirty="0" smtClean="0"/>
              <a:t>]</a:t>
            </a:r>
          </a:p>
          <a:p>
            <a:r>
              <a:rPr lang="en-US" dirty="0" smtClean="0"/>
              <a:t>ALF/APS</a:t>
            </a:r>
            <a:endParaRPr lang="en-US" dirty="0" smtClean="0"/>
          </a:p>
          <a:p>
            <a:pPr lvl="1"/>
            <a:r>
              <a:rPr lang="en-US" dirty="0" smtClean="0"/>
              <a:t>Up </a:t>
            </a:r>
            <a:r>
              <a:rPr lang="en-US" dirty="0"/>
              <a:t>to </a:t>
            </a:r>
            <a:r>
              <a:rPr lang="en-US" b="1" dirty="0" smtClean="0"/>
              <a:t>2</a:t>
            </a:r>
            <a:r>
              <a:rPr lang="en-US" dirty="0" smtClean="0"/>
              <a:t> </a:t>
            </a:r>
            <a:r>
              <a:rPr lang="en-US" dirty="0" err="1" smtClean="0"/>
              <a:t>Luma</a:t>
            </a:r>
            <a:r>
              <a:rPr lang="en-US" dirty="0" smtClean="0"/>
              <a:t> filter sets can </a:t>
            </a:r>
            <a:r>
              <a:rPr lang="en-US" dirty="0"/>
              <a:t>be </a:t>
            </a:r>
            <a:r>
              <a:rPr lang="en-US" dirty="0" smtClean="0"/>
              <a:t>signaled per APS (as in CE5-4.3)</a:t>
            </a:r>
          </a:p>
          <a:p>
            <a:pPr lvl="2"/>
            <a:r>
              <a:rPr lang="en-US" dirty="0"/>
              <a:t>+</a:t>
            </a:r>
            <a:r>
              <a:rPr lang="en-US" dirty="0" smtClean="0"/>
              <a:t> </a:t>
            </a:r>
            <a:r>
              <a:rPr lang="en-US" dirty="0"/>
              <a:t>Limit </a:t>
            </a:r>
            <a:r>
              <a:rPr lang="en-US" dirty="0" smtClean="0"/>
              <a:t>the maximum </a:t>
            </a:r>
            <a:r>
              <a:rPr lang="en-US" dirty="0"/>
              <a:t>number of filters per filter set</a:t>
            </a:r>
            <a:endParaRPr lang="en-US" dirty="0" smtClean="0"/>
          </a:p>
          <a:p>
            <a:pPr lvl="1"/>
            <a:r>
              <a:rPr lang="en-US" dirty="0" smtClean="0"/>
              <a:t>Up </a:t>
            </a:r>
            <a:r>
              <a:rPr lang="en-US" dirty="0" smtClean="0"/>
              <a:t>to </a:t>
            </a:r>
            <a:r>
              <a:rPr lang="en-US" b="1" u="sng" dirty="0" smtClean="0"/>
              <a:t>8</a:t>
            </a:r>
            <a:r>
              <a:rPr lang="en-US" dirty="0" smtClean="0"/>
              <a:t> Chroma filters can be </a:t>
            </a:r>
            <a:r>
              <a:rPr lang="en-US" dirty="0" smtClean="0"/>
              <a:t>signaled </a:t>
            </a:r>
            <a:r>
              <a:rPr lang="en-US" dirty="0"/>
              <a:t>per APS (as in CE5-4.3</a:t>
            </a:r>
            <a:r>
              <a:rPr lang="en-US" dirty="0" smtClean="0"/>
              <a:t>)</a:t>
            </a:r>
          </a:p>
          <a:p>
            <a:r>
              <a:rPr lang="en-US" dirty="0" smtClean="0"/>
              <a:t>Limit the maximum number of filters in each alternative </a:t>
            </a:r>
            <a:r>
              <a:rPr lang="en-US" dirty="0" err="1" smtClean="0"/>
              <a:t>Luma</a:t>
            </a:r>
            <a:r>
              <a:rPr lang="en-US" dirty="0" smtClean="0"/>
              <a:t> filter set</a:t>
            </a:r>
          </a:p>
          <a:p>
            <a:pPr lvl="1"/>
            <a:r>
              <a:rPr lang="en-US" dirty="0" smtClean="0"/>
              <a:t>Test2: Limit first</a:t>
            </a:r>
            <a:r>
              <a:rPr lang="en-US" dirty="0" smtClean="0"/>
              <a:t> and</a:t>
            </a:r>
            <a:r>
              <a:rPr lang="en-US" dirty="0" smtClean="0"/>
              <a:t> second </a:t>
            </a:r>
            <a:r>
              <a:rPr lang="en-US" dirty="0" err="1" smtClean="0"/>
              <a:t>Luma</a:t>
            </a:r>
            <a:r>
              <a:rPr lang="en-US" dirty="0" smtClean="0"/>
              <a:t> filter sets to </a:t>
            </a:r>
            <a:r>
              <a:rPr lang="en-US" i="1" dirty="0" smtClean="0"/>
              <a:t>7</a:t>
            </a:r>
            <a:r>
              <a:rPr lang="en-US" dirty="0" smtClean="0"/>
              <a:t> and </a:t>
            </a:r>
            <a:r>
              <a:rPr lang="en-US" i="1" dirty="0" smtClean="0"/>
              <a:t>3</a:t>
            </a:r>
            <a:r>
              <a:rPr lang="en-US" dirty="0" smtClean="0"/>
              <a:t> filters respectively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US" dirty="0" smtClean="0"/>
              <a:t>(</a:t>
            </a:r>
            <a:r>
              <a:rPr lang="en-US" b="1" i="1" dirty="0" smtClean="0"/>
              <a:t>7</a:t>
            </a:r>
            <a:r>
              <a:rPr lang="en-US" b="1" dirty="0" smtClean="0"/>
              <a:t> + </a:t>
            </a:r>
            <a:r>
              <a:rPr lang="en-US" b="1" i="1" dirty="0" smtClean="0"/>
              <a:t>3</a:t>
            </a:r>
            <a:r>
              <a:rPr lang="en-US" dirty="0" smtClean="0"/>
              <a:t>) </a:t>
            </a:r>
            <a:r>
              <a:rPr lang="en-US" dirty="0"/>
              <a:t>x </a:t>
            </a:r>
            <a:r>
              <a:rPr lang="en-US" dirty="0">
                <a:solidFill>
                  <a:srgbClr val="92D050"/>
                </a:solidFill>
              </a:rPr>
              <a:t>12</a:t>
            </a:r>
            <a:r>
              <a:rPr lang="en-US" dirty="0"/>
              <a:t> x ( </a:t>
            </a:r>
            <a:r>
              <a:rPr lang="en-US" dirty="0">
                <a:solidFill>
                  <a:srgbClr val="FF0000"/>
                </a:solidFill>
              </a:rPr>
              <a:t>8</a:t>
            </a:r>
            <a:r>
              <a:rPr lang="en-US" dirty="0"/>
              <a:t> bits + </a:t>
            </a:r>
            <a:r>
              <a:rPr lang="en-US" dirty="0">
                <a:solidFill>
                  <a:schemeClr val="accent6"/>
                </a:solidFill>
              </a:rPr>
              <a:t>2</a:t>
            </a:r>
            <a:r>
              <a:rPr lang="en-US" dirty="0"/>
              <a:t> bits ) + </a:t>
            </a:r>
            <a:r>
              <a:rPr lang="en-US" b="1" u="sng" dirty="0" smtClean="0"/>
              <a:t>8</a:t>
            </a:r>
            <a:r>
              <a:rPr lang="en-US" dirty="0" smtClean="0"/>
              <a:t> </a:t>
            </a:r>
            <a:r>
              <a:rPr lang="en-US" dirty="0"/>
              <a:t>x </a:t>
            </a:r>
            <a:r>
              <a:rPr lang="en-US" u="sng" dirty="0">
                <a:solidFill>
                  <a:srgbClr val="92D050"/>
                </a:solidFill>
              </a:rPr>
              <a:t>6</a:t>
            </a:r>
            <a:r>
              <a:rPr lang="en-US" dirty="0"/>
              <a:t> x ( </a:t>
            </a:r>
            <a:r>
              <a:rPr lang="en-US" dirty="0">
                <a:solidFill>
                  <a:srgbClr val="FF0000"/>
                </a:solidFill>
              </a:rPr>
              <a:t>8</a:t>
            </a:r>
            <a:r>
              <a:rPr lang="en-US" dirty="0"/>
              <a:t> bits + </a:t>
            </a:r>
            <a:r>
              <a:rPr lang="en-US" dirty="0">
                <a:solidFill>
                  <a:schemeClr val="accent6"/>
                </a:solidFill>
              </a:rPr>
              <a:t>2</a:t>
            </a:r>
            <a:r>
              <a:rPr lang="en-US" dirty="0"/>
              <a:t> bits ) = </a:t>
            </a:r>
            <a:r>
              <a:rPr lang="en-US" dirty="0" smtClean="0"/>
              <a:t>1200 </a:t>
            </a:r>
            <a:r>
              <a:rPr lang="en-US" dirty="0"/>
              <a:t>bits + </a:t>
            </a:r>
            <a:r>
              <a:rPr lang="en-US" u="sng" dirty="0" smtClean="0"/>
              <a:t>480</a:t>
            </a:r>
            <a:r>
              <a:rPr lang="en-US" dirty="0" smtClean="0"/>
              <a:t> </a:t>
            </a:r>
            <a:r>
              <a:rPr lang="en-US" dirty="0"/>
              <a:t>bits = </a:t>
            </a:r>
            <a:r>
              <a:rPr lang="en-US" dirty="0" smtClean="0"/>
              <a:t>1680 </a:t>
            </a:r>
            <a:r>
              <a:rPr lang="en-US" dirty="0"/>
              <a:t>bits</a:t>
            </a:r>
          </a:p>
          <a:p>
            <a:pPr lvl="1"/>
            <a:r>
              <a:rPr lang="en-US" dirty="0"/>
              <a:t>Test4: Limit first and second </a:t>
            </a:r>
            <a:r>
              <a:rPr lang="en-US" dirty="0" err="1"/>
              <a:t>Luma</a:t>
            </a:r>
            <a:r>
              <a:rPr lang="en-US" dirty="0"/>
              <a:t> filter sets to </a:t>
            </a:r>
            <a:r>
              <a:rPr lang="en-US" i="1" dirty="0"/>
              <a:t>7</a:t>
            </a:r>
            <a:r>
              <a:rPr lang="en-US" dirty="0"/>
              <a:t> and </a:t>
            </a:r>
            <a:r>
              <a:rPr lang="en-US" i="1" dirty="0" smtClean="0"/>
              <a:t>1</a:t>
            </a:r>
            <a:r>
              <a:rPr lang="en-US" dirty="0" smtClean="0"/>
              <a:t> </a:t>
            </a:r>
            <a:r>
              <a:rPr lang="en-US" dirty="0"/>
              <a:t>filters respectively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US" dirty="0" smtClean="0"/>
              <a:t>(</a:t>
            </a:r>
            <a:r>
              <a:rPr lang="en-US" b="1" i="1" dirty="0"/>
              <a:t>7</a:t>
            </a:r>
            <a:r>
              <a:rPr lang="en-US" b="1" dirty="0"/>
              <a:t> + </a:t>
            </a:r>
            <a:r>
              <a:rPr lang="en-US" b="1" i="1" dirty="0" smtClean="0"/>
              <a:t>1</a:t>
            </a:r>
            <a:r>
              <a:rPr lang="en-US" dirty="0" smtClean="0"/>
              <a:t>) </a:t>
            </a:r>
            <a:r>
              <a:rPr lang="en-US" dirty="0"/>
              <a:t>x </a:t>
            </a:r>
            <a:r>
              <a:rPr lang="en-US" dirty="0">
                <a:solidFill>
                  <a:srgbClr val="92D050"/>
                </a:solidFill>
              </a:rPr>
              <a:t>12</a:t>
            </a:r>
            <a:r>
              <a:rPr lang="en-US" dirty="0"/>
              <a:t> x ( </a:t>
            </a:r>
            <a:r>
              <a:rPr lang="en-US" dirty="0">
                <a:solidFill>
                  <a:srgbClr val="FF0000"/>
                </a:solidFill>
              </a:rPr>
              <a:t>8</a:t>
            </a:r>
            <a:r>
              <a:rPr lang="en-US" dirty="0"/>
              <a:t> bits + </a:t>
            </a:r>
            <a:r>
              <a:rPr lang="en-US" dirty="0">
                <a:solidFill>
                  <a:schemeClr val="accent6"/>
                </a:solidFill>
              </a:rPr>
              <a:t>2</a:t>
            </a:r>
            <a:r>
              <a:rPr lang="en-US" dirty="0"/>
              <a:t> bits ) + </a:t>
            </a:r>
            <a:r>
              <a:rPr lang="en-US" b="1" u="sng" dirty="0"/>
              <a:t>8</a:t>
            </a:r>
            <a:r>
              <a:rPr lang="en-US" dirty="0"/>
              <a:t> x </a:t>
            </a:r>
            <a:r>
              <a:rPr lang="en-US" u="sng" dirty="0">
                <a:solidFill>
                  <a:srgbClr val="92D050"/>
                </a:solidFill>
              </a:rPr>
              <a:t>6</a:t>
            </a:r>
            <a:r>
              <a:rPr lang="en-US" dirty="0"/>
              <a:t> x ( </a:t>
            </a:r>
            <a:r>
              <a:rPr lang="en-US" dirty="0">
                <a:solidFill>
                  <a:srgbClr val="FF0000"/>
                </a:solidFill>
              </a:rPr>
              <a:t>8</a:t>
            </a:r>
            <a:r>
              <a:rPr lang="en-US" dirty="0"/>
              <a:t> bits + </a:t>
            </a:r>
            <a:r>
              <a:rPr lang="en-US" dirty="0">
                <a:solidFill>
                  <a:schemeClr val="accent6"/>
                </a:solidFill>
              </a:rPr>
              <a:t>2</a:t>
            </a:r>
            <a:r>
              <a:rPr lang="en-US" dirty="0"/>
              <a:t> bits ) = </a:t>
            </a:r>
            <a:r>
              <a:rPr lang="en-US" dirty="0" smtClean="0"/>
              <a:t>960 </a:t>
            </a:r>
            <a:r>
              <a:rPr lang="en-US" dirty="0"/>
              <a:t>bits + </a:t>
            </a:r>
            <a:r>
              <a:rPr lang="en-US" u="sng" dirty="0"/>
              <a:t>480</a:t>
            </a:r>
            <a:r>
              <a:rPr lang="en-US" dirty="0"/>
              <a:t> bits = </a:t>
            </a:r>
            <a:r>
              <a:rPr lang="en-US" dirty="0" smtClean="0"/>
              <a:t>1440 </a:t>
            </a:r>
            <a:r>
              <a:rPr lang="en-US" dirty="0"/>
              <a:t>bits</a:t>
            </a:r>
          </a:p>
          <a:p>
            <a:r>
              <a:rPr lang="en-US" dirty="0" smtClean="0"/>
              <a:t>Or keep same </a:t>
            </a:r>
            <a:r>
              <a:rPr lang="en-US" dirty="0"/>
              <a:t>flexibility as VTM-5.0 </a:t>
            </a:r>
            <a:r>
              <a:rPr lang="en-US" dirty="0" smtClean="0"/>
              <a:t>by keeping same number of filters in the first alternative filter set</a:t>
            </a:r>
          </a:p>
          <a:p>
            <a:pPr lvl="1"/>
            <a:r>
              <a:rPr lang="en-US" dirty="0" smtClean="0"/>
              <a:t>Test3: </a:t>
            </a:r>
            <a:r>
              <a:rPr lang="en-US" dirty="0"/>
              <a:t>Limit first and second </a:t>
            </a:r>
            <a:r>
              <a:rPr lang="en-US" dirty="0" err="1"/>
              <a:t>Luma</a:t>
            </a:r>
            <a:r>
              <a:rPr lang="en-US" dirty="0"/>
              <a:t> filter sets to </a:t>
            </a:r>
            <a:r>
              <a:rPr lang="en-US" i="1" dirty="0" smtClean="0"/>
              <a:t>25</a:t>
            </a:r>
            <a:r>
              <a:rPr lang="en-US" dirty="0" smtClean="0"/>
              <a:t> </a:t>
            </a:r>
            <a:r>
              <a:rPr lang="en-US" dirty="0"/>
              <a:t>and </a:t>
            </a:r>
            <a:r>
              <a:rPr lang="en-US" i="1" dirty="0"/>
              <a:t>3</a:t>
            </a:r>
            <a:r>
              <a:rPr lang="en-US" dirty="0"/>
              <a:t> filters </a:t>
            </a:r>
            <a:r>
              <a:rPr lang="en-US" dirty="0" smtClean="0"/>
              <a:t>respectively</a:t>
            </a:r>
            <a:endParaRPr lang="en-US" dirty="0"/>
          </a:p>
          <a:p>
            <a:pPr lvl="2">
              <a:buFont typeface="Wingdings" panose="05000000000000000000" pitchFamily="2" charset="2"/>
              <a:buChar char="Ø"/>
            </a:pPr>
            <a:r>
              <a:rPr lang="en-US" dirty="0" smtClean="0"/>
              <a:t>(</a:t>
            </a:r>
            <a:r>
              <a:rPr lang="en-US" b="1" i="1" dirty="0" smtClean="0"/>
              <a:t>25</a:t>
            </a:r>
            <a:r>
              <a:rPr lang="en-US" b="1" dirty="0" smtClean="0"/>
              <a:t> </a:t>
            </a:r>
            <a:r>
              <a:rPr lang="en-US" b="1" dirty="0"/>
              <a:t>+ </a:t>
            </a:r>
            <a:r>
              <a:rPr lang="en-US" b="1" i="1" dirty="0"/>
              <a:t>3</a:t>
            </a:r>
            <a:r>
              <a:rPr lang="en-US" dirty="0"/>
              <a:t>) x </a:t>
            </a:r>
            <a:r>
              <a:rPr lang="en-US" dirty="0">
                <a:solidFill>
                  <a:srgbClr val="92D050"/>
                </a:solidFill>
              </a:rPr>
              <a:t>12</a:t>
            </a:r>
            <a:r>
              <a:rPr lang="en-US" dirty="0"/>
              <a:t> x ( </a:t>
            </a:r>
            <a:r>
              <a:rPr lang="en-US" dirty="0">
                <a:solidFill>
                  <a:srgbClr val="FF0000"/>
                </a:solidFill>
              </a:rPr>
              <a:t>8</a:t>
            </a:r>
            <a:r>
              <a:rPr lang="en-US" dirty="0"/>
              <a:t> bits + </a:t>
            </a:r>
            <a:r>
              <a:rPr lang="en-US" dirty="0">
                <a:solidFill>
                  <a:schemeClr val="accent6"/>
                </a:solidFill>
              </a:rPr>
              <a:t>2</a:t>
            </a:r>
            <a:r>
              <a:rPr lang="en-US" dirty="0"/>
              <a:t> bits ) + </a:t>
            </a:r>
            <a:r>
              <a:rPr lang="en-US" b="1" u="sng" dirty="0"/>
              <a:t>8</a:t>
            </a:r>
            <a:r>
              <a:rPr lang="en-US" dirty="0"/>
              <a:t> x </a:t>
            </a:r>
            <a:r>
              <a:rPr lang="en-US" u="sng" dirty="0">
                <a:solidFill>
                  <a:srgbClr val="92D050"/>
                </a:solidFill>
              </a:rPr>
              <a:t>6</a:t>
            </a:r>
            <a:r>
              <a:rPr lang="en-US" dirty="0"/>
              <a:t> x ( </a:t>
            </a:r>
            <a:r>
              <a:rPr lang="en-US" dirty="0">
                <a:solidFill>
                  <a:srgbClr val="FF0000"/>
                </a:solidFill>
              </a:rPr>
              <a:t>8</a:t>
            </a:r>
            <a:r>
              <a:rPr lang="en-US" dirty="0"/>
              <a:t> bits + </a:t>
            </a:r>
            <a:r>
              <a:rPr lang="en-US" dirty="0">
                <a:solidFill>
                  <a:schemeClr val="accent6"/>
                </a:solidFill>
              </a:rPr>
              <a:t>2</a:t>
            </a:r>
            <a:r>
              <a:rPr lang="en-US" dirty="0"/>
              <a:t> bits ) = </a:t>
            </a:r>
            <a:r>
              <a:rPr lang="en-US" dirty="0" smtClean="0"/>
              <a:t>3360 </a:t>
            </a:r>
            <a:r>
              <a:rPr lang="en-US" dirty="0"/>
              <a:t>bits + </a:t>
            </a:r>
            <a:r>
              <a:rPr lang="en-US" u="sng" dirty="0"/>
              <a:t>480</a:t>
            </a:r>
            <a:r>
              <a:rPr lang="en-US" dirty="0"/>
              <a:t> bits = </a:t>
            </a:r>
            <a:r>
              <a:rPr lang="en-US" dirty="0" smtClean="0"/>
              <a:t>3840 bits</a:t>
            </a:r>
          </a:p>
          <a:p>
            <a:pPr lvl="1"/>
            <a:r>
              <a:rPr lang="en-US" dirty="0" smtClean="0"/>
              <a:t>Test5: </a:t>
            </a:r>
            <a:r>
              <a:rPr lang="en-US" dirty="0"/>
              <a:t>Limit first and second </a:t>
            </a:r>
            <a:r>
              <a:rPr lang="en-US" dirty="0" err="1"/>
              <a:t>Luma</a:t>
            </a:r>
            <a:r>
              <a:rPr lang="en-US" dirty="0"/>
              <a:t> filter sets to </a:t>
            </a:r>
            <a:r>
              <a:rPr lang="en-US" i="1" dirty="0"/>
              <a:t>25</a:t>
            </a:r>
            <a:r>
              <a:rPr lang="en-US" dirty="0"/>
              <a:t> and </a:t>
            </a:r>
            <a:r>
              <a:rPr lang="en-US" i="1" dirty="0" smtClean="0"/>
              <a:t>1</a:t>
            </a:r>
            <a:r>
              <a:rPr lang="en-US" dirty="0" smtClean="0"/>
              <a:t> </a:t>
            </a:r>
            <a:r>
              <a:rPr lang="en-US" dirty="0"/>
              <a:t>filters respectively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US" dirty="0" smtClean="0"/>
              <a:t>(</a:t>
            </a:r>
            <a:r>
              <a:rPr lang="en-US" b="1" i="1" dirty="0"/>
              <a:t>25</a:t>
            </a:r>
            <a:r>
              <a:rPr lang="en-US" b="1" dirty="0"/>
              <a:t> + </a:t>
            </a:r>
            <a:r>
              <a:rPr lang="en-US" b="1" i="1" dirty="0" smtClean="0"/>
              <a:t>1</a:t>
            </a:r>
            <a:r>
              <a:rPr lang="en-US" dirty="0" smtClean="0"/>
              <a:t>) </a:t>
            </a:r>
            <a:r>
              <a:rPr lang="en-US" dirty="0"/>
              <a:t>x </a:t>
            </a:r>
            <a:r>
              <a:rPr lang="en-US" dirty="0">
                <a:solidFill>
                  <a:srgbClr val="92D050"/>
                </a:solidFill>
              </a:rPr>
              <a:t>12</a:t>
            </a:r>
            <a:r>
              <a:rPr lang="en-US" dirty="0"/>
              <a:t> x ( </a:t>
            </a:r>
            <a:r>
              <a:rPr lang="en-US" dirty="0">
                <a:solidFill>
                  <a:srgbClr val="FF0000"/>
                </a:solidFill>
              </a:rPr>
              <a:t>8</a:t>
            </a:r>
            <a:r>
              <a:rPr lang="en-US" dirty="0"/>
              <a:t> bits + </a:t>
            </a:r>
            <a:r>
              <a:rPr lang="en-US" dirty="0">
                <a:solidFill>
                  <a:schemeClr val="accent6"/>
                </a:solidFill>
              </a:rPr>
              <a:t>2</a:t>
            </a:r>
            <a:r>
              <a:rPr lang="en-US" dirty="0"/>
              <a:t> bits ) + </a:t>
            </a:r>
            <a:r>
              <a:rPr lang="en-US" b="1" u="sng" dirty="0"/>
              <a:t>8</a:t>
            </a:r>
            <a:r>
              <a:rPr lang="en-US" dirty="0"/>
              <a:t> x </a:t>
            </a:r>
            <a:r>
              <a:rPr lang="en-US" u="sng" dirty="0">
                <a:solidFill>
                  <a:srgbClr val="92D050"/>
                </a:solidFill>
              </a:rPr>
              <a:t>6</a:t>
            </a:r>
            <a:r>
              <a:rPr lang="en-US" dirty="0"/>
              <a:t> x ( </a:t>
            </a:r>
            <a:r>
              <a:rPr lang="en-US" dirty="0">
                <a:solidFill>
                  <a:srgbClr val="FF0000"/>
                </a:solidFill>
              </a:rPr>
              <a:t>8</a:t>
            </a:r>
            <a:r>
              <a:rPr lang="en-US" dirty="0"/>
              <a:t> bits + </a:t>
            </a:r>
            <a:r>
              <a:rPr lang="en-US" dirty="0">
                <a:solidFill>
                  <a:schemeClr val="accent6"/>
                </a:solidFill>
              </a:rPr>
              <a:t>2</a:t>
            </a:r>
            <a:r>
              <a:rPr lang="en-US" dirty="0"/>
              <a:t> bits ) = </a:t>
            </a:r>
            <a:r>
              <a:rPr lang="en-US" dirty="0" smtClean="0"/>
              <a:t>3120 </a:t>
            </a:r>
            <a:r>
              <a:rPr lang="en-US" dirty="0"/>
              <a:t>bits + </a:t>
            </a:r>
            <a:r>
              <a:rPr lang="en-US" u="sng" dirty="0"/>
              <a:t>480</a:t>
            </a:r>
            <a:r>
              <a:rPr lang="en-US" dirty="0"/>
              <a:t> bits = </a:t>
            </a:r>
            <a:r>
              <a:rPr lang="en-US" dirty="0" smtClean="0"/>
              <a:t>3600 </a:t>
            </a:r>
            <a:r>
              <a:rPr lang="en-US" dirty="0"/>
              <a:t>bits</a:t>
            </a:r>
          </a:p>
          <a:p>
            <a:pPr lvl="2">
              <a:buFont typeface="Wingdings" panose="05000000000000000000" pitchFamily="2" charset="2"/>
              <a:buChar char="Ø"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95288" y="260648"/>
            <a:ext cx="8497192" cy="561600"/>
          </a:xfrm>
        </p:spPr>
        <p:txBody>
          <a:bodyPr>
            <a:normAutofit/>
          </a:bodyPr>
          <a:lstStyle/>
          <a:p>
            <a:r>
              <a:rPr lang="en-US" dirty="0" smtClean="0"/>
              <a:t>Proposed changes </a:t>
            </a:r>
            <a:r>
              <a:rPr lang="en-US" dirty="0"/>
              <a:t>in JVET-O0425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Canon Research Centre France S.A.S.</a:t>
            </a:r>
            <a:endParaRPr lang="ja-JP" alt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7A4C7-7FEA-4814-8D11-0371E6AC9740}" type="slidenum">
              <a:rPr kumimoji="1" lang="ja-JP" altLang="en-US" smtClean="0"/>
              <a:pPr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76830577"/>
      </p:ext>
    </p:extLst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YUV = (14*Y+U+V)/16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95288" y="260648"/>
            <a:ext cx="8497192" cy="561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Test1 (informative): </a:t>
            </a:r>
            <a:r>
              <a:rPr lang="en-US" dirty="0"/>
              <a:t>Remove </a:t>
            </a:r>
            <a:r>
              <a:rPr lang="en-US" dirty="0" err="1"/>
              <a:t>Luma</a:t>
            </a:r>
            <a:r>
              <a:rPr lang="en-US" dirty="0"/>
              <a:t> filter set prediction/derivation from fixed filter </a:t>
            </a:r>
            <a:r>
              <a:rPr lang="en-US" dirty="0" smtClean="0"/>
              <a:t>sets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Canon Research Centre France S.A.S.</a:t>
            </a:r>
            <a:endParaRPr lang="ja-JP" alt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7A4C7-7FEA-4814-8D11-0371E6AC9740}" type="slidenum">
              <a:rPr kumimoji="1" lang="ja-JP" altLang="en-US" smtClean="0"/>
              <a:pPr/>
              <a:t>5</a:t>
            </a:fld>
            <a:endParaRPr kumimoji="1" lang="ja-JP" alt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55072" y="2204864"/>
            <a:ext cx="8833857" cy="3600400"/>
            <a:chOff x="0" y="1916832"/>
            <a:chExt cx="9372564" cy="3819960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1916832"/>
              <a:ext cx="5215613" cy="3819960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215613" y="1916832"/>
              <a:ext cx="4156951" cy="381996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62850735"/>
      </p:ext>
    </p:extLst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Results over VTM-5.0: 25 </a:t>
            </a:r>
            <a:r>
              <a:rPr lang="en-US" dirty="0" err="1"/>
              <a:t>L</a:t>
            </a:r>
            <a:r>
              <a:rPr lang="en-US" dirty="0" err="1" smtClean="0"/>
              <a:t>uma</a:t>
            </a:r>
            <a:r>
              <a:rPr lang="en-US" dirty="0" smtClean="0"/>
              <a:t> filters (3060 bits / APS)</a:t>
            </a:r>
          </a:p>
          <a:p>
            <a:pPr lvl="1"/>
            <a:r>
              <a:rPr lang="en-US" dirty="0" smtClean="0"/>
              <a:t>CE5-4.3: </a:t>
            </a:r>
            <a:r>
              <a:rPr lang="en-US" i="1" dirty="0" smtClean="0"/>
              <a:t>25</a:t>
            </a:r>
            <a:r>
              <a:rPr lang="en-US" dirty="0" smtClean="0"/>
              <a:t> and </a:t>
            </a:r>
            <a:r>
              <a:rPr lang="en-US" i="1" dirty="0" smtClean="0"/>
              <a:t>25</a:t>
            </a:r>
            <a:r>
              <a:rPr lang="en-US" dirty="0"/>
              <a:t> </a:t>
            </a:r>
            <a:r>
              <a:rPr lang="en-US" dirty="0" err="1"/>
              <a:t>Luma</a:t>
            </a:r>
            <a:r>
              <a:rPr lang="en-US" dirty="0"/>
              <a:t> filters </a:t>
            </a:r>
            <a:r>
              <a:rPr lang="en-US" dirty="0" smtClean="0"/>
              <a:t>(6480 bits / APS)</a:t>
            </a:r>
          </a:p>
          <a:p>
            <a:pPr lvl="1"/>
            <a:r>
              <a:rPr lang="en-US" dirty="0" smtClean="0"/>
              <a:t>Test2: Limit to </a:t>
            </a:r>
            <a:r>
              <a:rPr lang="en-US" i="1" dirty="0" smtClean="0"/>
              <a:t>7</a:t>
            </a:r>
            <a:r>
              <a:rPr lang="en-US" dirty="0" smtClean="0"/>
              <a:t> and </a:t>
            </a:r>
            <a:r>
              <a:rPr lang="en-US" i="1" dirty="0" smtClean="0"/>
              <a:t>3</a:t>
            </a:r>
            <a:r>
              <a:rPr lang="en-US" dirty="0"/>
              <a:t> </a:t>
            </a:r>
            <a:r>
              <a:rPr lang="en-US" dirty="0" err="1"/>
              <a:t>Luma</a:t>
            </a:r>
            <a:r>
              <a:rPr lang="en-US" dirty="0"/>
              <a:t> </a:t>
            </a:r>
            <a:r>
              <a:rPr lang="en-US" dirty="0" smtClean="0"/>
              <a:t>filters (</a:t>
            </a:r>
            <a:r>
              <a:rPr lang="en-US" dirty="0" smtClean="0"/>
              <a:t>1680 bits / APS), no fixed filter prediction</a:t>
            </a:r>
            <a:endParaRPr lang="en-US" dirty="0"/>
          </a:p>
          <a:p>
            <a:pPr lvl="1"/>
            <a:r>
              <a:rPr lang="en-US" dirty="0"/>
              <a:t>Test3: </a:t>
            </a:r>
            <a:r>
              <a:rPr lang="en-US" i="1" dirty="0" smtClean="0"/>
              <a:t>25</a:t>
            </a:r>
            <a:r>
              <a:rPr lang="en-US" dirty="0" smtClean="0"/>
              <a:t> </a:t>
            </a:r>
            <a:r>
              <a:rPr lang="en-US" dirty="0"/>
              <a:t>and l</a:t>
            </a:r>
            <a:r>
              <a:rPr lang="en-US" dirty="0" smtClean="0"/>
              <a:t>imit </a:t>
            </a:r>
            <a:r>
              <a:rPr lang="en-US" dirty="0"/>
              <a:t>to </a:t>
            </a:r>
            <a:r>
              <a:rPr lang="en-US" i="1" dirty="0" smtClean="0"/>
              <a:t>3</a:t>
            </a:r>
            <a:r>
              <a:rPr lang="en-US" dirty="0"/>
              <a:t> </a:t>
            </a:r>
            <a:r>
              <a:rPr lang="en-US" dirty="0" err="1"/>
              <a:t>Luma</a:t>
            </a:r>
            <a:r>
              <a:rPr lang="en-US" dirty="0" smtClean="0"/>
              <a:t> </a:t>
            </a:r>
            <a:r>
              <a:rPr lang="en-US" dirty="0"/>
              <a:t>filters (3840 bits / APS</a:t>
            </a:r>
            <a:r>
              <a:rPr lang="en-US" dirty="0" smtClean="0"/>
              <a:t>), </a:t>
            </a:r>
            <a:r>
              <a:rPr lang="en-US" dirty="0"/>
              <a:t>no fixed filter prediction</a:t>
            </a:r>
          </a:p>
          <a:p>
            <a:pPr lvl="1"/>
            <a:r>
              <a:rPr lang="en-US" dirty="0" smtClean="0"/>
              <a:t>Test4</a:t>
            </a:r>
            <a:r>
              <a:rPr lang="en-US" dirty="0"/>
              <a:t>: Limit </a:t>
            </a:r>
            <a:r>
              <a:rPr lang="en-US" dirty="0" smtClean="0"/>
              <a:t>to </a:t>
            </a:r>
            <a:r>
              <a:rPr lang="en-US" i="1" dirty="0"/>
              <a:t>7</a:t>
            </a:r>
            <a:r>
              <a:rPr lang="en-US" dirty="0"/>
              <a:t> and </a:t>
            </a:r>
            <a:r>
              <a:rPr lang="en-US" i="1" dirty="0" smtClean="0"/>
              <a:t>1</a:t>
            </a:r>
            <a:r>
              <a:rPr lang="en-US" dirty="0"/>
              <a:t> </a:t>
            </a:r>
            <a:r>
              <a:rPr lang="en-US" dirty="0" err="1"/>
              <a:t>Luma</a:t>
            </a:r>
            <a:r>
              <a:rPr lang="en-US" dirty="0" smtClean="0"/>
              <a:t> filters (1440 bits / APS), </a:t>
            </a:r>
            <a:r>
              <a:rPr lang="en-US" dirty="0"/>
              <a:t>no fixed filter prediction</a:t>
            </a:r>
          </a:p>
          <a:p>
            <a:pPr lvl="1"/>
            <a:r>
              <a:rPr lang="en-US" dirty="0" smtClean="0"/>
              <a:t>Test5: </a:t>
            </a:r>
            <a:r>
              <a:rPr lang="en-US" i="1" dirty="0" smtClean="0"/>
              <a:t>25</a:t>
            </a:r>
            <a:r>
              <a:rPr lang="en-US" dirty="0" smtClean="0"/>
              <a:t> </a:t>
            </a:r>
            <a:r>
              <a:rPr lang="en-US" dirty="0"/>
              <a:t>and </a:t>
            </a:r>
            <a:r>
              <a:rPr lang="en-US" dirty="0" smtClean="0"/>
              <a:t>limit </a:t>
            </a:r>
            <a:r>
              <a:rPr lang="en-US" dirty="0"/>
              <a:t>to </a:t>
            </a:r>
            <a:r>
              <a:rPr lang="en-US" i="1" dirty="0" smtClean="0"/>
              <a:t>1</a:t>
            </a:r>
            <a:r>
              <a:rPr lang="en-US" dirty="0"/>
              <a:t> </a:t>
            </a:r>
            <a:r>
              <a:rPr lang="en-US" dirty="0" err="1"/>
              <a:t>Luma</a:t>
            </a:r>
            <a:r>
              <a:rPr lang="en-US" dirty="0" smtClean="0"/>
              <a:t> filters (3600 bits / APS), </a:t>
            </a:r>
            <a:r>
              <a:rPr lang="en-US" dirty="0"/>
              <a:t>no fixed filter </a:t>
            </a:r>
            <a:r>
              <a:rPr lang="en-US" dirty="0" smtClean="0"/>
              <a:t>prediction</a:t>
            </a:r>
          </a:p>
          <a:p>
            <a:pPr marL="177800" lvl="1" indent="0">
              <a:buNone/>
            </a:pPr>
            <a:endParaRPr lang="en-US" dirty="0" smtClean="0"/>
          </a:p>
          <a:p>
            <a:pPr marL="177800" lvl="1" indent="0">
              <a:buNone/>
            </a:pPr>
            <a:r>
              <a:rPr lang="en-US" dirty="0" smtClean="0"/>
              <a:t>YUV = (14*Y+U+V)/16</a:t>
            </a:r>
          </a:p>
          <a:p>
            <a:pPr lvl="1"/>
            <a:endParaRPr lang="en-US" dirty="0"/>
          </a:p>
          <a:p>
            <a:pPr marL="0" indent="0">
              <a:buNone/>
            </a:pPr>
            <a:endParaRPr lang="en-US" dirty="0" smtClean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95288" y="260648"/>
            <a:ext cx="8497192" cy="561600"/>
          </a:xfrm>
        </p:spPr>
        <p:txBody>
          <a:bodyPr>
            <a:normAutofit/>
          </a:bodyPr>
          <a:lstStyle/>
          <a:p>
            <a:r>
              <a:rPr lang="en-US" dirty="0" smtClean="0"/>
              <a:t>Results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Canon Research Centre France S.A.S.</a:t>
            </a:r>
            <a:endParaRPr lang="ja-JP" alt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7A4C7-7FEA-4814-8D11-0371E6AC9740}" type="slidenum">
              <a:rPr kumimoji="1" lang="ja-JP" altLang="en-US" smtClean="0"/>
              <a:pPr/>
              <a:t>6</a:t>
            </a:fld>
            <a:endParaRPr kumimoji="1" lang="ja-JP" alt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066" y="4573008"/>
            <a:ext cx="8634414" cy="1448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8190869"/>
      </p:ext>
    </p:extLst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Proposed </a:t>
            </a:r>
            <a:r>
              <a:rPr lang="en-US" dirty="0"/>
              <a:t>changes enable good coding gains/complexity </a:t>
            </a:r>
            <a:r>
              <a:rPr lang="en-US" dirty="0" smtClean="0"/>
              <a:t>trade-off, and better memory compromise for storing APS filters.</a:t>
            </a:r>
            <a:endParaRPr lang="en-US" dirty="0"/>
          </a:p>
          <a:p>
            <a:r>
              <a:rPr lang="en-US" dirty="0"/>
              <a:t>Consider </a:t>
            </a:r>
            <a:r>
              <a:rPr lang="en-US" dirty="0" smtClean="0"/>
              <a:t>one of Test2, Test3, Test4 or Test5 </a:t>
            </a:r>
            <a:r>
              <a:rPr lang="en-US" dirty="0"/>
              <a:t>for an adoption in </a:t>
            </a:r>
            <a:r>
              <a:rPr lang="en-US" dirty="0" smtClean="0"/>
              <a:t>VTM-6.0.</a:t>
            </a:r>
            <a:endParaRPr lang="en-US" dirty="0" smtClean="0"/>
          </a:p>
          <a:p>
            <a:endParaRPr lang="en-US" altLang="ja-JP" dirty="0"/>
          </a:p>
          <a:p>
            <a:r>
              <a:rPr lang="en-US" altLang="ja-JP" dirty="0" smtClean="0"/>
              <a:t>Thanks </a:t>
            </a:r>
            <a:r>
              <a:rPr lang="en-US" altLang="ja-JP" dirty="0"/>
              <a:t>to </a:t>
            </a:r>
            <a:r>
              <a:rPr lang="en-US" altLang="ja-JP" dirty="0" smtClean="0"/>
              <a:t>KDDI </a:t>
            </a:r>
            <a:r>
              <a:rPr lang="en-US" altLang="ja-JP" dirty="0"/>
              <a:t>for </a:t>
            </a:r>
            <a:r>
              <a:rPr lang="en-US" altLang="ja-JP" dirty="0" smtClean="0"/>
              <a:t>cross-checking Tests 2, 3, 4 and 5.</a:t>
            </a:r>
            <a:endParaRPr lang="en-US" altLang="ja-JP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Canon Research Centre France S.A.S.</a:t>
            </a:r>
            <a:endParaRPr lang="ja-JP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7A4C7-7FEA-4814-8D11-0371E6AC9740}" type="slidenum">
              <a:rPr kumimoji="1" lang="ja-JP" altLang="en-US" smtClean="0"/>
              <a:pPr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77812836"/>
      </p:ext>
    </p:extLst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Thank you for your attention.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93120753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Detailed results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4061126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60414-PhaseV-01">
  <a:themeElements>
    <a:clrScheme name="CDP-Vivid">
      <a:dk1>
        <a:srgbClr val="101010"/>
      </a:dk1>
      <a:lt1>
        <a:sysClr val="window" lastClr="FFFFFF"/>
      </a:lt1>
      <a:dk2>
        <a:srgbClr val="CC0000"/>
      </a:dk2>
      <a:lt2>
        <a:srgbClr val="A5A5A5"/>
      </a:lt2>
      <a:accent1>
        <a:srgbClr val="D07100"/>
      </a:accent1>
      <a:accent2>
        <a:srgbClr val="5FA224"/>
      </a:accent2>
      <a:accent3>
        <a:srgbClr val="006BAE"/>
      </a:accent3>
      <a:accent4>
        <a:srgbClr val="DDC300"/>
      </a:accent4>
      <a:accent5>
        <a:srgbClr val="B40078"/>
      </a:accent5>
      <a:accent6>
        <a:srgbClr val="008B93"/>
      </a:accent6>
      <a:hlink>
        <a:srgbClr val="0E51BE"/>
      </a:hlink>
      <a:folHlink>
        <a:srgbClr val="6D29B1"/>
      </a:folHlink>
    </a:clrScheme>
    <a:fontScheme name="CDP-font">
      <a:majorFont>
        <a:latin typeface="Segoe UI Semibold"/>
        <a:ea typeface="Meiryo UI"/>
        <a:cs typeface=""/>
      </a:majorFont>
      <a:minorFont>
        <a:latin typeface="Segoe UI"/>
        <a:ea typeface="Meiryo UI"/>
        <a:cs typeface=""/>
      </a:minorFont>
    </a:fontScheme>
    <a:fmtScheme name="アース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2"/>
        </a:solidFill>
        <a:ln>
          <a:noFill/>
        </a:ln>
      </a:spPr>
      <a:bodyPr rtlCol="0" anchor="ctr"/>
      <a:lstStyle>
        <a:defPPr algn="ctr">
          <a:defRPr kumimoji="1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tx2"/>
          </a:solidFill>
          <a:headEnd type="none" w="med" len="med"/>
          <a:tailEnd type="none" w="med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ct val="120000"/>
          </a:lnSpc>
          <a:spcBef>
            <a:spcPts val="300"/>
          </a:spcBef>
          <a:buClr>
            <a:schemeClr val="accent1"/>
          </a:buClr>
          <a:defRPr kumimoji="1"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CRF PowerPoint Template v6.0.potx" id="{DBF09B54-6C95-43F0-88D6-DD6B81B9CE1C}" vid="{6C62B87D-E073-47C9-BF3D-4AC14566EDF4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2063</TotalTime>
  <Words>800</Words>
  <Application>Microsoft Office PowerPoint</Application>
  <PresentationFormat>On-screen Show (4:3)</PresentationFormat>
  <Paragraphs>85</Paragraphs>
  <Slides>13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1" baseType="lpstr">
      <vt:lpstr>MS PGothic</vt:lpstr>
      <vt:lpstr>Arial</vt:lpstr>
      <vt:lpstr>Calibri</vt:lpstr>
      <vt:lpstr>Meiryo UI</vt:lpstr>
      <vt:lpstr>Segoe UI</vt:lpstr>
      <vt:lpstr>Segoe UI Semibold</vt:lpstr>
      <vt:lpstr>Wingdings</vt:lpstr>
      <vt:lpstr>160414-PhaseV-01</vt:lpstr>
      <vt:lpstr>JVET-O0425 Non-CE5: Supplementary results on alternative filter sets for Adaptive Loop Filter</vt:lpstr>
      <vt:lpstr>JVET-O0425  Non-CE5: Supplementary results on alternative filter sets for Adaptive Loop Filter</vt:lpstr>
      <vt:lpstr>Introduction</vt:lpstr>
      <vt:lpstr>Proposed changes in JVET-O0425</vt:lpstr>
      <vt:lpstr>Test1 (informative): Remove Luma filter set prediction/derivation from fixed filter sets</vt:lpstr>
      <vt:lpstr>Results</vt:lpstr>
      <vt:lpstr>Conclusion</vt:lpstr>
      <vt:lpstr>Thank you for your attention.</vt:lpstr>
      <vt:lpstr>Detailed results</vt:lpstr>
      <vt:lpstr>Test2: Limit to 7 and 3 filters</vt:lpstr>
      <vt:lpstr>Test3: Limit to 25 and 3 filters</vt:lpstr>
      <vt:lpstr>Test4: Limit to 7 and 1 filters</vt:lpstr>
      <vt:lpstr>Test5: Limit to 25 and 1 filters</vt:lpstr>
    </vt:vector>
  </TitlesOfParts>
  <Company>Canon Research Centre France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JVET-O0425 - Non-CE5: Supplementary results on alternative filter sets for Adaptive Loop Filter</dc:title>
  <dc:creator>TAQUET Jonathan</dc:creator>
  <cp:lastModifiedBy>TAQUET Jonathan</cp:lastModifiedBy>
  <cp:revision>58</cp:revision>
  <dcterms:created xsi:type="dcterms:W3CDTF">2019-03-20T08:52:23Z</dcterms:created>
  <dcterms:modified xsi:type="dcterms:W3CDTF">2019-07-02T13:44:02Z</dcterms:modified>
</cp:coreProperties>
</file>