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8" r:id="rId3"/>
    <p:sldId id="270" r:id="rId4"/>
    <p:sldId id="273" r:id="rId5"/>
    <p:sldId id="272" r:id="rId6"/>
    <p:sldId id="265" r:id="rId7"/>
    <p:sldId id="266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7271"/>
    <a:srgbClr val="4273B1"/>
    <a:srgbClr val="5B9BD5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85" autoAdjust="0"/>
    <p:restoredTop sz="85731" autoAdjust="0"/>
  </p:normalViewPr>
  <p:slideViewPr>
    <p:cSldViewPr snapToGrid="0">
      <p:cViewPr>
        <p:scale>
          <a:sx n="106" d="100"/>
          <a:sy n="106" d="100"/>
        </p:scale>
        <p:origin x="-528" y="6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17" d="100"/>
          <a:sy n="117" d="100"/>
        </p:scale>
        <p:origin x="4200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44FFB-1535-4BB8-8F0A-F4F9098A7545}" type="datetimeFigureOut">
              <a:rPr lang="ko-KR" altLang="en-US" smtClean="0"/>
              <a:t>2019. 7. 7.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B09F8-2D35-40B9-9C52-9988B1A23D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1602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ko-KR" dirty="0"/>
              <a:t>This presentation show the contribution of JVET-O0419,</a:t>
            </a:r>
            <a:br>
              <a:rPr kumimoji="1" lang="en-US" altLang="ko-KR" dirty="0"/>
            </a:br>
            <a:r>
              <a:rPr kumimoji="1" lang="en-US" altLang="ko-KR" dirty="0"/>
              <a:t>AHG6: Wrap-around spatial </a:t>
            </a:r>
            <a:r>
              <a:rPr kumimoji="1" lang="en-US" altLang="ko-KR"/>
              <a:t>merge candidat e </a:t>
            </a:r>
            <a:r>
              <a:rPr kumimoji="1" lang="en-US" altLang="ko-KR" dirty="0"/>
              <a:t>from </a:t>
            </a:r>
            <a:r>
              <a:rPr kumimoji="1" lang="en-US" altLang="ko-KR" dirty="0" err="1"/>
              <a:t>Kwangwoon</a:t>
            </a:r>
            <a:r>
              <a:rPr kumimoji="1" lang="en-US" altLang="ko-KR" dirty="0"/>
              <a:t> university and ETRI</a:t>
            </a:r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1B09F8-2D35-40B9-9C52-9988B1A23D5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1615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1B09F8-2D35-40B9-9C52-9988B1A23D5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7992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1B09F8-2D35-40B9-9C52-9988B1A23D5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792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ko-KR" dirty="0"/>
              <a:t>In</a:t>
            </a:r>
            <a:r>
              <a:rPr kumimoji="1" lang="en-US" altLang="ko-KR" baseline="0" dirty="0"/>
              <a:t> the proposed method, ‘wrap-around B1’ and ‘wrap around B2’ are only additionally exploited.</a:t>
            </a:r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1B09F8-2D35-40B9-9C52-9988B1A23D5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9977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1B09F8-2D35-40B9-9C52-9988B1A23D5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7269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 b="1" i="0" baseline="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821068"/>
            <a:ext cx="6858000" cy="143673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2019. 7. 7.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7BBB-66F7-4C17-B996-52BBF577F30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1142999" y="3509241"/>
            <a:ext cx="6858001" cy="4571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49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2019. 7. 7.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9750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2019. 7. 7.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631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>
            <a:normAutofit/>
          </a:bodyPr>
          <a:lstStyle>
            <a:lvl1pPr>
              <a:defRPr sz="3000" b="1" i="0" baseline="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28650" y="1278965"/>
            <a:ext cx="7886700" cy="4897998"/>
          </a:xfrm>
        </p:spPr>
        <p:txBody>
          <a:bodyPr/>
          <a:lstStyle>
            <a:lvl3pPr marL="857250" indent="-171450">
              <a:buFont typeface="Arial" panose="020B0604020202020204" pitchFamily="34" charset="0"/>
              <a:buChar char="•"/>
              <a:defRPr/>
            </a:lvl3pPr>
            <a:lvl4pPr marL="1314450" indent="-285750">
              <a:buFont typeface="Arial" panose="020B0604020202020204" pitchFamily="34" charset="0"/>
              <a:buChar char="•"/>
              <a:defRPr/>
            </a:lvl4pPr>
            <a:lvl5pPr marL="1543050" indent="-171450"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2019. 7. 7.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28650" y="1039091"/>
            <a:ext cx="7886700" cy="4675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5232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 b="1" i="0" cap="small" baseline="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2019. 7. 7.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23888" y="4516757"/>
            <a:ext cx="7886700" cy="4571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7443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282203"/>
            <a:ext cx="3886200" cy="48947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29150" y="1282203"/>
            <a:ext cx="3886200" cy="48947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2019. 7. 7.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>
            <a:normAutofit/>
          </a:bodyPr>
          <a:lstStyle>
            <a:lvl1pPr>
              <a:defRPr sz="3000" b="1" i="0" baseline="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3" name="직사각형 12"/>
          <p:cNvSpPr/>
          <p:nvPr userDrawn="1"/>
        </p:nvSpPr>
        <p:spPr>
          <a:xfrm>
            <a:off x="628650" y="1039091"/>
            <a:ext cx="7886700" cy="4675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5905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2019. 7. 7.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5401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2019. 7. 7.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5790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2019. 7. 7.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3239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2019. 7. 7.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5428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2019. 7. 7.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3893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61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366405"/>
            <a:ext cx="7886700" cy="4810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2E03E-4271-4ED2-A7CD-B1AEBB33F670}" type="datetimeFigureOut">
              <a:rPr lang="ko-KR" altLang="en-US" smtClean="0"/>
              <a:t>2019. 7. 7.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39" name="Picture 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953826" y="6401348"/>
            <a:ext cx="1065888" cy="413815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D2472155-5AA1-6A4A-A618-C6D02A490C45}"/>
              </a:ext>
            </a:extLst>
          </p:cNvPr>
          <p:cNvSpPr/>
          <p:nvPr userDrawn="1"/>
        </p:nvSpPr>
        <p:spPr>
          <a:xfrm>
            <a:off x="65313" y="6482939"/>
            <a:ext cx="2620737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altLang="ko-KR" sz="1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JVET-O0419 </a:t>
            </a:r>
          </a:p>
        </p:txBody>
      </p:sp>
    </p:spTree>
    <p:extLst>
      <p:ext uri="{BB962C8B-B14F-4D97-AF65-F5344CB8AC3E}">
        <p14:creationId xmlns:p14="http://schemas.microsoft.com/office/powerpoint/2010/main" val="3229242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맑은 고딕" panose="020B0503020000020004" pitchFamily="50" charset="-127"/>
        <a:buChar char="–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314450" indent="-2857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2999" y="1117283"/>
            <a:ext cx="7626531" cy="2387600"/>
          </a:xfrm>
        </p:spPr>
        <p:txBody>
          <a:bodyPr>
            <a:normAutofit/>
          </a:bodyPr>
          <a:lstStyle/>
          <a:p>
            <a:pPr algn="l"/>
            <a:r>
              <a:rPr lang="en-US" altLang="ko-KR" sz="3200" dirty="0"/>
              <a:t>[JVET-O0419] </a:t>
            </a:r>
            <a:br>
              <a:rPr lang="en-US" altLang="ko-KR" sz="3200" dirty="0"/>
            </a:br>
            <a:r>
              <a:rPr lang="en-US" altLang="ko-KR" sz="3200" dirty="0"/>
              <a:t>AHG6: Wrap-around spatial merge candidate for inter prediction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821068"/>
            <a:ext cx="6858000" cy="1582954"/>
          </a:xfrm>
        </p:spPr>
        <p:txBody>
          <a:bodyPr>
            <a:normAutofit/>
          </a:bodyPr>
          <a:lstStyle/>
          <a:p>
            <a:pPr algn="l"/>
            <a:r>
              <a:rPr lang="en-US" altLang="ko-KR" dirty="0"/>
              <a:t>ETRI (Electronics and Telecommunications Research Institute)</a:t>
            </a:r>
          </a:p>
          <a:p>
            <a:pPr algn="l"/>
            <a:r>
              <a:rPr lang="en-US" altLang="ko-KR" dirty="0"/>
              <a:t>KWU (Kwangwoon University)</a:t>
            </a:r>
            <a:br>
              <a:rPr lang="en-US" altLang="ko-KR" dirty="0"/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1226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BE5C15-039E-CC45-9A31-0235EC302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/>
          <a:lstStyle/>
          <a:p>
            <a:r>
              <a:rPr kumimoji="1" lang="en-US" altLang="ko-KR" dirty="0"/>
              <a:t>Introduction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B3A9E7-E548-1C4C-B5EA-64FB9257A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78965"/>
            <a:ext cx="4942592" cy="4897998"/>
          </a:xfrm>
        </p:spPr>
        <p:txBody>
          <a:bodyPr/>
          <a:lstStyle/>
          <a:p>
            <a:r>
              <a:rPr lang="en-CA" altLang="ko-KR" dirty="0"/>
              <a:t>WD5</a:t>
            </a:r>
          </a:p>
          <a:p>
            <a:pPr lvl="1"/>
            <a:r>
              <a:rPr lang="en-CA" altLang="ko-KR" dirty="0"/>
              <a:t>Spatial merge candidates in merge list</a:t>
            </a:r>
          </a:p>
          <a:p>
            <a:pPr lvl="2"/>
            <a:r>
              <a:rPr lang="en-CA" altLang="ko-KR" dirty="0"/>
              <a:t>At most 5 spatial candidates can be available</a:t>
            </a:r>
          </a:p>
          <a:p>
            <a:pPr lvl="2"/>
            <a:endParaRPr lang="en-CA" altLang="ko-KR" dirty="0"/>
          </a:p>
          <a:p>
            <a:pPr lvl="2"/>
            <a:endParaRPr lang="en-CA" altLang="ko-KR" dirty="0"/>
          </a:p>
          <a:p>
            <a:pPr lvl="2"/>
            <a:endParaRPr lang="en-CA" altLang="ko-KR" dirty="0"/>
          </a:p>
          <a:p>
            <a:pPr lvl="2"/>
            <a:endParaRPr lang="en-CA" altLang="ko-KR" dirty="0"/>
          </a:p>
          <a:p>
            <a:pPr lvl="2"/>
            <a:endParaRPr lang="en-CA" altLang="ko-KR" dirty="0"/>
          </a:p>
          <a:p>
            <a:pPr lvl="2"/>
            <a:r>
              <a:rPr lang="en-CA" altLang="ko-KR" dirty="0"/>
              <a:t>The merge candidates out of the picture boundary,  such as B2, B1, A0 and A1, are excluded from the merge list</a:t>
            </a:r>
          </a:p>
          <a:p>
            <a:pPr lvl="2"/>
            <a:endParaRPr lang="en-CA" altLang="ko-KR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1A41F4F1-F7BE-4C3B-B106-3CDED4512E8D}"/>
              </a:ext>
            </a:extLst>
          </p:cNvPr>
          <p:cNvGrpSpPr/>
          <p:nvPr/>
        </p:nvGrpSpPr>
        <p:grpSpPr>
          <a:xfrm>
            <a:off x="5962420" y="1498939"/>
            <a:ext cx="1754630" cy="1754630"/>
            <a:chOff x="3410721" y="3064599"/>
            <a:chExt cx="2520000" cy="2520000"/>
          </a:xfrm>
        </p:grpSpPr>
        <p:pic>
          <p:nvPicPr>
            <p:cNvPr id="247" name="그림 246" descr="https://paper-attachments.dropbox.com/s_A46A3C5279F58B8700951DB4F425FB4A1DE197685969BFD04B25170F6C72F3F4_1561373678488_Merge+candidate.PNG">
              <a:extLst>
                <a:ext uri="{FF2B5EF4-FFF2-40B4-BE49-F238E27FC236}">
                  <a16:creationId xmlns:a16="http://schemas.microsoft.com/office/drawing/2014/main" id="{4E38A1F0-E8FD-433B-9B2A-BD26A6E4B180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0721" y="3064599"/>
              <a:ext cx="2520000" cy="252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8" name="Text Box 43">
              <a:extLst>
                <a:ext uri="{FF2B5EF4-FFF2-40B4-BE49-F238E27FC236}">
                  <a16:creationId xmlns:a16="http://schemas.microsoft.com/office/drawing/2014/main" id="{4A43F49A-4AC4-49FE-A44D-9D1817443242}"/>
                </a:ext>
              </a:extLst>
            </p:cNvPr>
            <p:cNvSpPr txBox="1"/>
            <p:nvPr/>
          </p:nvSpPr>
          <p:spPr>
            <a:xfrm>
              <a:off x="4404360" y="4085590"/>
              <a:ext cx="731520" cy="59309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 dirty="0">
                  <a:effectLst/>
                  <a:latin typeface="Times New Roman" panose="02020603050405020304" pitchFamily="18" charset="0"/>
                  <a:ea typeface="맑은 고딕" panose="020B0503020000020004" pitchFamily="50" charset="-127"/>
                </a:rPr>
                <a:t>CU</a:t>
              </a:r>
              <a:endParaRPr 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endParaRPr>
            </a:p>
          </p:txBody>
        </p:sp>
      </p:grpSp>
      <p:sp>
        <p:nvSpPr>
          <p:cNvPr id="8" name="직사각형 7">
            <a:extLst>
              <a:ext uri="{FF2B5EF4-FFF2-40B4-BE49-F238E27FC236}">
                <a16:creationId xmlns:a16="http://schemas.microsoft.com/office/drawing/2014/main" id="{B7195E5A-47C0-4762-B6AE-88E06BCB619B}"/>
              </a:ext>
            </a:extLst>
          </p:cNvPr>
          <p:cNvSpPr/>
          <p:nvPr/>
        </p:nvSpPr>
        <p:spPr>
          <a:xfrm>
            <a:off x="4831016" y="4320152"/>
            <a:ext cx="3408587" cy="19843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BEC1A4-B655-4AB6-BFCD-E9804DBA192C}"/>
              </a:ext>
            </a:extLst>
          </p:cNvPr>
          <p:cNvSpPr txBox="1"/>
          <p:nvPr/>
        </p:nvSpPr>
        <p:spPr>
          <a:xfrm>
            <a:off x="7376363" y="6118583"/>
            <a:ext cx="92094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00" b="1" dirty="0"/>
              <a:t>Picture boundary</a:t>
            </a:r>
            <a:endParaRPr lang="ko-KR" altLang="en-US" sz="700" b="1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19444464-2704-4D33-9F60-774C730FA619}"/>
              </a:ext>
            </a:extLst>
          </p:cNvPr>
          <p:cNvSpPr/>
          <p:nvPr/>
        </p:nvSpPr>
        <p:spPr>
          <a:xfrm>
            <a:off x="4564493" y="5066465"/>
            <a:ext cx="270329" cy="2854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B2</a:t>
            </a:r>
            <a:endParaRPr lang="ko-KR" altLang="en-US" sz="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1BECCD50-6B4B-4970-9097-0EF8BB1830DA}"/>
              </a:ext>
            </a:extLst>
          </p:cNvPr>
          <p:cNvSpPr/>
          <p:nvPr/>
        </p:nvSpPr>
        <p:spPr>
          <a:xfrm>
            <a:off x="4835571" y="5348136"/>
            <a:ext cx="490447" cy="5108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endParaRPr lang="ko-KR" altLang="en-US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862457C2-3789-47B8-BC82-723F5A0D30C7}"/>
              </a:ext>
            </a:extLst>
          </p:cNvPr>
          <p:cNvSpPr/>
          <p:nvPr/>
        </p:nvSpPr>
        <p:spPr>
          <a:xfrm>
            <a:off x="4561237" y="5573531"/>
            <a:ext cx="270329" cy="2854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A0</a:t>
            </a:r>
            <a:endParaRPr lang="ko-KR" altLang="en-US" sz="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6A57212B-99E2-4EB8-9A56-1837B3127DEE}"/>
              </a:ext>
            </a:extLst>
          </p:cNvPr>
          <p:cNvSpPr/>
          <p:nvPr/>
        </p:nvSpPr>
        <p:spPr>
          <a:xfrm>
            <a:off x="4561236" y="5860415"/>
            <a:ext cx="270329" cy="2854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A1</a:t>
            </a:r>
            <a:endParaRPr lang="ko-KR" altLang="en-US" sz="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8569C9AD-A5EE-44EE-AE32-7FB2B8C33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3256437"/>
            <a:ext cx="3240032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ko-K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Figure 1. Position of spatial merge candidates in WD5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Rectangle 1">
            <a:extLst>
              <a:ext uri="{FF2B5EF4-FFF2-40B4-BE49-F238E27FC236}">
                <a16:creationId xmlns:a16="http://schemas.microsoft.com/office/drawing/2014/main" id="{34DBE3C4-87A0-4CA1-8E0D-518367647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6422" y="6301463"/>
            <a:ext cx="317777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ko-K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Figure 2. Example of unavailable candidates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7746998" y="4552127"/>
            <a:ext cx="768352" cy="796378"/>
            <a:chOff x="7746998" y="4492653"/>
            <a:chExt cx="768352" cy="796378"/>
          </a:xfrm>
        </p:grpSpPr>
        <p:sp>
          <p:nvSpPr>
            <p:cNvPr id="21" name="직사각형 9">
              <a:extLst>
                <a:ext uri="{FF2B5EF4-FFF2-40B4-BE49-F238E27FC236}">
                  <a16:creationId xmlns:a16="http://schemas.microsoft.com/office/drawing/2014/main" id="{073199ED-7123-4D5F-8466-15C0D4B9CBF7}"/>
                </a:ext>
              </a:extLst>
            </p:cNvPr>
            <p:cNvSpPr/>
            <p:nvPr/>
          </p:nvSpPr>
          <p:spPr>
            <a:xfrm>
              <a:off x="7746998" y="4778146"/>
              <a:ext cx="490447" cy="51088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</a:t>
              </a:r>
              <a:endParaRPr lang="ko-KR" altLang="en-US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직사각형 29">
              <a:extLst>
                <a:ext uri="{FF2B5EF4-FFF2-40B4-BE49-F238E27FC236}">
                  <a16:creationId xmlns:a16="http://schemas.microsoft.com/office/drawing/2014/main" id="{DD3D7D80-0C49-453D-912B-D69B7F83DE1C}"/>
                </a:ext>
              </a:extLst>
            </p:cNvPr>
            <p:cNvSpPr/>
            <p:nvPr/>
          </p:nvSpPr>
          <p:spPr>
            <a:xfrm>
              <a:off x="8245021" y="4492653"/>
              <a:ext cx="270329" cy="28548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5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B1</a:t>
              </a:r>
              <a:endParaRPr lang="ko-KR" altLang="en-US" sz="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3020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BE5C15-039E-CC45-9A31-0235EC302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/>
          <a:lstStyle/>
          <a:p>
            <a:r>
              <a:rPr kumimoji="1" lang="en-US" altLang="ko-KR" dirty="0"/>
              <a:t>Introduction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B3A9E7-E548-1C4C-B5EA-64FB9257A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78965"/>
            <a:ext cx="8139793" cy="4897998"/>
          </a:xfrm>
        </p:spPr>
        <p:txBody>
          <a:bodyPr/>
          <a:lstStyle/>
          <a:p>
            <a:r>
              <a:rPr lang="en-CA" altLang="ko-KR" dirty="0"/>
              <a:t>Characteristics of ERP/PERP 360 video</a:t>
            </a:r>
          </a:p>
          <a:p>
            <a:pPr lvl="1"/>
            <a:r>
              <a:rPr lang="en-CA" altLang="ko-KR" dirty="0"/>
              <a:t>The boundaries of the picture which highlighted in red shown the figure below connected to each other</a:t>
            </a:r>
          </a:p>
          <a:p>
            <a:pPr lvl="1"/>
            <a:r>
              <a:rPr lang="en-CA" altLang="ko-KR" dirty="0"/>
              <a:t>The motion vectors around the boundaries show higher similarity than non-360 video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24674C10-A9CF-4B6C-BF19-091E79460A25}"/>
              </a:ext>
            </a:extLst>
          </p:cNvPr>
          <p:cNvGrpSpPr/>
          <p:nvPr/>
        </p:nvGrpSpPr>
        <p:grpSpPr>
          <a:xfrm>
            <a:off x="2196885" y="3211438"/>
            <a:ext cx="5143643" cy="2562570"/>
            <a:chOff x="1624062" y="2899317"/>
            <a:chExt cx="6144122" cy="3061010"/>
          </a:xfrm>
        </p:grpSpPr>
        <p:pic>
          <p:nvPicPr>
            <p:cNvPr id="11" name="내용 개체 틀 5" descr="하늘, 실외, 남자, 대지이(가) 표시된 사진&#10;&#10;자동 생성된 설명">
              <a:extLst>
                <a:ext uri="{FF2B5EF4-FFF2-40B4-BE49-F238E27FC236}">
                  <a16:creationId xmlns:a16="http://schemas.microsoft.com/office/drawing/2014/main" id="{86B64076-0711-41E3-BC87-4DBC2A78E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4062" y="2899317"/>
              <a:ext cx="6144122" cy="3061010"/>
            </a:xfrm>
            <a:prstGeom prst="rect">
              <a:avLst/>
            </a:prstGeom>
          </p:spPr>
        </p:pic>
        <p:cxnSp>
          <p:nvCxnSpPr>
            <p:cNvPr id="12" name="직선 연결선 11">
              <a:extLst>
                <a:ext uri="{FF2B5EF4-FFF2-40B4-BE49-F238E27FC236}">
                  <a16:creationId xmlns:a16="http://schemas.microsoft.com/office/drawing/2014/main" id="{A0659358-4815-436B-AF58-3663482755DE}"/>
                </a:ext>
              </a:extLst>
            </p:cNvPr>
            <p:cNvCxnSpPr/>
            <p:nvPr/>
          </p:nvCxnSpPr>
          <p:spPr>
            <a:xfrm>
              <a:off x="1624062" y="2899317"/>
              <a:ext cx="0" cy="306101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B50DCFAF-49AF-42FA-849B-F179ED20C25F}"/>
                </a:ext>
              </a:extLst>
            </p:cNvPr>
            <p:cNvCxnSpPr/>
            <p:nvPr/>
          </p:nvCxnSpPr>
          <p:spPr>
            <a:xfrm>
              <a:off x="7768184" y="2899317"/>
              <a:ext cx="0" cy="306101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5380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BE5C15-039E-CC45-9A31-0235EC302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/>
          <a:lstStyle/>
          <a:p>
            <a:r>
              <a:rPr kumimoji="1" lang="en-US" altLang="ko-KR" dirty="0"/>
              <a:t>Proposed Method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B3A9E7-E548-1C4C-B5EA-64FB9257A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78965"/>
            <a:ext cx="8139793" cy="4897998"/>
          </a:xfrm>
        </p:spPr>
        <p:txBody>
          <a:bodyPr/>
          <a:lstStyle/>
          <a:p>
            <a:r>
              <a:rPr lang="en-CA" altLang="ko-KR" dirty="0"/>
              <a:t>Wrap-around spatial merge candidate</a:t>
            </a:r>
          </a:p>
          <a:p>
            <a:pPr lvl="1"/>
            <a:r>
              <a:rPr lang="en-CA" altLang="ko-KR" dirty="0"/>
              <a:t>Adding or subtracting </a:t>
            </a:r>
            <a:r>
              <a:rPr lang="en-CA" altLang="ko-KR" b="1" i="1" dirty="0"/>
              <a:t>sps_ref_wraparound_offset</a:t>
            </a:r>
            <a:r>
              <a:rPr lang="en-CA" altLang="ko-KR" dirty="0"/>
              <a:t> from the position of the out-of-boundary candidate in the horizontal direction</a:t>
            </a:r>
          </a:p>
          <a:p>
            <a:pPr lvl="1"/>
            <a:r>
              <a:rPr lang="en-CA" altLang="ko-KR" dirty="0"/>
              <a:t>In the figure below, A0 and A1 are not used for the proposed method</a:t>
            </a:r>
          </a:p>
          <a:p>
            <a:pPr lvl="2"/>
            <a:r>
              <a:rPr lang="en-CA" altLang="ko-KR" dirty="0"/>
              <a:t>Because motion vectors, ‘wrap-around A0’ and ‘wrap-around A1’, are unavailable</a:t>
            </a:r>
          </a:p>
          <a:p>
            <a:pPr lvl="1"/>
            <a:endParaRPr lang="en-CA" altLang="ko-KR" sz="700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EF217D2C-E798-1F43-9CD0-36CBB0EF0C2F}"/>
              </a:ext>
            </a:extLst>
          </p:cNvPr>
          <p:cNvGrpSpPr/>
          <p:nvPr/>
        </p:nvGrpSpPr>
        <p:grpSpPr>
          <a:xfrm>
            <a:off x="1196882" y="3193698"/>
            <a:ext cx="6658830" cy="3077097"/>
            <a:chOff x="1196882" y="3193698"/>
            <a:chExt cx="6658830" cy="3077097"/>
          </a:xfrm>
        </p:grpSpPr>
        <p:sp>
          <p:nvSpPr>
            <p:cNvPr id="27" name="직사각형 22">
              <a:extLst>
                <a:ext uri="{FF2B5EF4-FFF2-40B4-BE49-F238E27FC236}">
                  <a16:creationId xmlns:a16="http://schemas.microsoft.com/office/drawing/2014/main" id="{19444464-2704-4D33-9F60-774C730FA619}"/>
                </a:ext>
              </a:extLst>
            </p:cNvPr>
            <p:cNvSpPr/>
            <p:nvPr/>
          </p:nvSpPr>
          <p:spPr>
            <a:xfrm>
              <a:off x="1200394" y="4727124"/>
              <a:ext cx="270329" cy="28548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B2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직사각형 22">
              <a:extLst>
                <a:ext uri="{FF2B5EF4-FFF2-40B4-BE49-F238E27FC236}">
                  <a16:creationId xmlns:a16="http://schemas.microsoft.com/office/drawing/2014/main" id="{19444464-2704-4D33-9F60-774C730FA619}"/>
                </a:ext>
              </a:extLst>
            </p:cNvPr>
            <p:cNvSpPr/>
            <p:nvPr/>
          </p:nvSpPr>
          <p:spPr>
            <a:xfrm>
              <a:off x="2008827" y="3713734"/>
              <a:ext cx="270329" cy="2854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B1</a:t>
              </a:r>
              <a:endParaRPr lang="ko-KR" altLang="en-US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직사각형 22">
              <a:extLst>
                <a:ext uri="{FF2B5EF4-FFF2-40B4-BE49-F238E27FC236}">
                  <a16:creationId xmlns:a16="http://schemas.microsoft.com/office/drawing/2014/main" id="{19444464-2704-4D33-9F60-774C730FA619}"/>
                </a:ext>
              </a:extLst>
            </p:cNvPr>
            <p:cNvSpPr/>
            <p:nvPr/>
          </p:nvSpPr>
          <p:spPr>
            <a:xfrm>
              <a:off x="6791831" y="4727123"/>
              <a:ext cx="270329" cy="2854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B2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768801" y="3442227"/>
              <a:ext cx="24540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i="1" dirty="0" err="1"/>
                <a:t>sps_ref_wraparound_offset</a:t>
              </a:r>
              <a:endParaRPr lang="ko-KR" altLang="en-US" sz="1400" b="1" i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643913" y="4397207"/>
              <a:ext cx="24540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i="1" dirty="0" err="1"/>
                <a:t>sps_ref_wraparound_offset</a:t>
              </a:r>
              <a:endParaRPr lang="ko-KR" altLang="en-US" sz="1400" b="1" i="1" dirty="0"/>
            </a:p>
          </p:txBody>
        </p:sp>
        <p:sp>
          <p:nvSpPr>
            <p:cNvPr id="35" name="직사각형 22">
              <a:extLst>
                <a:ext uri="{FF2B5EF4-FFF2-40B4-BE49-F238E27FC236}">
                  <a16:creationId xmlns:a16="http://schemas.microsoft.com/office/drawing/2014/main" id="{19444464-2704-4D33-9F60-774C730FA619}"/>
                </a:ext>
              </a:extLst>
            </p:cNvPr>
            <p:cNvSpPr/>
            <p:nvPr/>
          </p:nvSpPr>
          <p:spPr>
            <a:xfrm>
              <a:off x="1196882" y="5243902"/>
              <a:ext cx="270329" cy="28548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A0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직사각형 22">
              <a:extLst>
                <a:ext uri="{FF2B5EF4-FFF2-40B4-BE49-F238E27FC236}">
                  <a16:creationId xmlns:a16="http://schemas.microsoft.com/office/drawing/2014/main" id="{19444464-2704-4D33-9F60-774C730FA619}"/>
                </a:ext>
              </a:extLst>
            </p:cNvPr>
            <p:cNvSpPr/>
            <p:nvPr/>
          </p:nvSpPr>
          <p:spPr>
            <a:xfrm>
              <a:off x="1197116" y="5535731"/>
              <a:ext cx="270329" cy="28548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A1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직사각형 22">
              <a:extLst>
                <a:ext uri="{FF2B5EF4-FFF2-40B4-BE49-F238E27FC236}">
                  <a16:creationId xmlns:a16="http://schemas.microsoft.com/office/drawing/2014/main" id="{19444464-2704-4D33-9F60-774C730FA619}"/>
                </a:ext>
              </a:extLst>
            </p:cNvPr>
            <p:cNvSpPr/>
            <p:nvPr/>
          </p:nvSpPr>
          <p:spPr>
            <a:xfrm>
              <a:off x="6791830" y="5246389"/>
              <a:ext cx="270329" cy="2854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A0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직사각형 22">
              <a:extLst>
                <a:ext uri="{FF2B5EF4-FFF2-40B4-BE49-F238E27FC236}">
                  <a16:creationId xmlns:a16="http://schemas.microsoft.com/office/drawing/2014/main" id="{19444464-2704-4D33-9F60-774C730FA619}"/>
                </a:ext>
              </a:extLst>
            </p:cNvPr>
            <p:cNvSpPr/>
            <p:nvPr/>
          </p:nvSpPr>
          <p:spPr>
            <a:xfrm>
              <a:off x="6791830" y="5535731"/>
              <a:ext cx="270329" cy="2854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A1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 flipV="1">
              <a:off x="6791830" y="5243902"/>
              <a:ext cx="270329" cy="28548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6791829" y="5539616"/>
              <a:ext cx="270329" cy="28548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 flipV="1">
              <a:off x="6788319" y="5243903"/>
              <a:ext cx="273839" cy="27802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 flipV="1">
              <a:off x="6788319" y="5543198"/>
              <a:ext cx="273839" cy="27802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직사각형 7">
              <a:extLst>
                <a:ext uri="{FF2B5EF4-FFF2-40B4-BE49-F238E27FC236}">
                  <a16:creationId xmlns:a16="http://schemas.microsoft.com/office/drawing/2014/main" id="{B7195E5A-47C0-4762-B6AE-88E06BCB619B}"/>
                </a:ext>
              </a:extLst>
            </p:cNvPr>
            <p:cNvSpPr/>
            <p:nvPr/>
          </p:nvSpPr>
          <p:spPr>
            <a:xfrm>
              <a:off x="1470723" y="3193698"/>
              <a:ext cx="264945" cy="307709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/>
            </a:p>
          </p:txBody>
        </p:sp>
        <p:sp>
          <p:nvSpPr>
            <p:cNvPr id="48" name="직사각형 7">
              <a:extLst>
                <a:ext uri="{FF2B5EF4-FFF2-40B4-BE49-F238E27FC236}">
                  <a16:creationId xmlns:a16="http://schemas.microsoft.com/office/drawing/2014/main" id="{B7195E5A-47C0-4762-B6AE-88E06BCB619B}"/>
                </a:ext>
              </a:extLst>
            </p:cNvPr>
            <p:cNvSpPr/>
            <p:nvPr/>
          </p:nvSpPr>
          <p:spPr>
            <a:xfrm>
              <a:off x="7329018" y="3193698"/>
              <a:ext cx="264945" cy="307709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/>
            </a:p>
          </p:txBody>
        </p:sp>
        <p:sp>
          <p:nvSpPr>
            <p:cNvPr id="25" name="직사각형 22">
              <a:extLst>
                <a:ext uri="{FF2B5EF4-FFF2-40B4-BE49-F238E27FC236}">
                  <a16:creationId xmlns:a16="http://schemas.microsoft.com/office/drawing/2014/main" id="{19444464-2704-4D33-9F60-774C730FA619}"/>
                </a:ext>
              </a:extLst>
            </p:cNvPr>
            <p:cNvSpPr/>
            <p:nvPr/>
          </p:nvSpPr>
          <p:spPr>
            <a:xfrm>
              <a:off x="7585383" y="3713734"/>
              <a:ext cx="270329" cy="28548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5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B1</a:t>
              </a:r>
              <a:endParaRPr lang="ko-KR" altLang="en-US" sz="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직사각형 22">
              <a:extLst>
                <a:ext uri="{FF2B5EF4-FFF2-40B4-BE49-F238E27FC236}">
                  <a16:creationId xmlns:a16="http://schemas.microsoft.com/office/drawing/2014/main" id="{19444464-2704-4D33-9F60-774C730FA619}"/>
                </a:ext>
              </a:extLst>
            </p:cNvPr>
            <p:cNvSpPr/>
            <p:nvPr/>
          </p:nvSpPr>
          <p:spPr>
            <a:xfrm>
              <a:off x="7579353" y="3713734"/>
              <a:ext cx="270329" cy="28548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B1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직사각형 7">
              <a:extLst>
                <a:ext uri="{FF2B5EF4-FFF2-40B4-BE49-F238E27FC236}">
                  <a16:creationId xmlns:a16="http://schemas.microsoft.com/office/drawing/2014/main" id="{B7195E5A-47C0-4762-B6AE-88E06BCB619B}"/>
                </a:ext>
              </a:extLst>
            </p:cNvPr>
            <p:cNvSpPr/>
            <p:nvPr/>
          </p:nvSpPr>
          <p:spPr>
            <a:xfrm>
              <a:off x="1735787" y="3193698"/>
              <a:ext cx="264945" cy="307709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/>
            </a:p>
          </p:txBody>
        </p:sp>
        <p:sp>
          <p:nvSpPr>
            <p:cNvPr id="52" name="직사각형 7">
              <a:extLst>
                <a:ext uri="{FF2B5EF4-FFF2-40B4-BE49-F238E27FC236}">
                  <a16:creationId xmlns:a16="http://schemas.microsoft.com/office/drawing/2014/main" id="{B7195E5A-47C0-4762-B6AE-88E06BCB619B}"/>
                </a:ext>
              </a:extLst>
            </p:cNvPr>
            <p:cNvSpPr/>
            <p:nvPr/>
          </p:nvSpPr>
          <p:spPr>
            <a:xfrm>
              <a:off x="7066138" y="3193698"/>
              <a:ext cx="264945" cy="307709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/>
            </a:p>
          </p:txBody>
        </p:sp>
        <p:sp>
          <p:nvSpPr>
            <p:cNvPr id="23" name="직사각형 26">
              <a:extLst>
                <a:ext uri="{FF2B5EF4-FFF2-40B4-BE49-F238E27FC236}">
                  <a16:creationId xmlns:a16="http://schemas.microsoft.com/office/drawing/2014/main" id="{1BECCD50-6B4B-4970-9097-0EF8BB1830DA}"/>
                </a:ext>
              </a:extLst>
            </p:cNvPr>
            <p:cNvSpPr/>
            <p:nvPr/>
          </p:nvSpPr>
          <p:spPr>
            <a:xfrm>
              <a:off x="7094936" y="3999223"/>
              <a:ext cx="490447" cy="51088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</a:t>
              </a:r>
              <a:endParaRPr lang="ko-KR" altLang="en-US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화살표: 아래쪽 19">
              <a:extLst>
                <a:ext uri="{FF2B5EF4-FFF2-40B4-BE49-F238E27FC236}">
                  <a16:creationId xmlns:a16="http://schemas.microsoft.com/office/drawing/2014/main" id="{510AC01A-CEB6-4A1A-AD75-D06452A7676F}"/>
                </a:ext>
              </a:extLst>
            </p:cNvPr>
            <p:cNvSpPr/>
            <p:nvPr/>
          </p:nvSpPr>
          <p:spPr>
            <a:xfrm rot="5400000">
              <a:off x="4894093" y="1091502"/>
              <a:ext cx="127333" cy="5272402"/>
            </a:xfrm>
            <a:prstGeom prst="downArrow">
              <a:avLst>
                <a:gd name="adj1" fmla="val 0"/>
                <a:gd name="adj2" fmla="val 80954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0" name="화살표: 아래쪽 19">
              <a:extLst>
                <a:ext uri="{FF2B5EF4-FFF2-40B4-BE49-F238E27FC236}">
                  <a16:creationId xmlns:a16="http://schemas.microsoft.com/office/drawing/2014/main" id="{510AC01A-CEB6-4A1A-AD75-D06452A7676F}"/>
                </a:ext>
              </a:extLst>
            </p:cNvPr>
            <p:cNvSpPr/>
            <p:nvPr/>
          </p:nvSpPr>
          <p:spPr>
            <a:xfrm rot="16200000">
              <a:off x="4056626" y="2099809"/>
              <a:ext cx="127585" cy="5282819"/>
            </a:xfrm>
            <a:prstGeom prst="downArrow">
              <a:avLst>
                <a:gd name="adj1" fmla="val 0"/>
                <a:gd name="adj2" fmla="val 80954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7" name="화살표: 아래쪽 19">
              <a:extLst>
                <a:ext uri="{FF2B5EF4-FFF2-40B4-BE49-F238E27FC236}">
                  <a16:creationId xmlns:a16="http://schemas.microsoft.com/office/drawing/2014/main" id="{510AC01A-CEB6-4A1A-AD75-D06452A7676F}"/>
                </a:ext>
              </a:extLst>
            </p:cNvPr>
            <p:cNvSpPr/>
            <p:nvPr/>
          </p:nvSpPr>
          <p:spPr>
            <a:xfrm rot="16200000">
              <a:off x="4056626" y="2614117"/>
              <a:ext cx="127585" cy="5282819"/>
            </a:xfrm>
            <a:prstGeom prst="downArrow">
              <a:avLst>
                <a:gd name="adj1" fmla="val 0"/>
                <a:gd name="adj2" fmla="val 80954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4" name="직사각형 26">
              <a:extLst>
                <a:ext uri="{FF2B5EF4-FFF2-40B4-BE49-F238E27FC236}">
                  <a16:creationId xmlns:a16="http://schemas.microsoft.com/office/drawing/2014/main" id="{1BECCD50-6B4B-4970-9097-0EF8BB1830DA}"/>
                </a:ext>
              </a:extLst>
            </p:cNvPr>
            <p:cNvSpPr/>
            <p:nvPr/>
          </p:nvSpPr>
          <p:spPr>
            <a:xfrm>
              <a:off x="1479010" y="5020993"/>
              <a:ext cx="490447" cy="51088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</a:t>
              </a:r>
              <a:endParaRPr lang="ko-KR" altLang="en-US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467211" y="3193698"/>
              <a:ext cx="6126752" cy="3077097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FBEC1A4-B655-4AB6-BFCD-E9804DBA192C}"/>
                </a:ext>
              </a:extLst>
            </p:cNvPr>
            <p:cNvSpPr txBox="1"/>
            <p:nvPr/>
          </p:nvSpPr>
          <p:spPr>
            <a:xfrm>
              <a:off x="6436683" y="6007743"/>
              <a:ext cx="12509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/>
                <a:t>Picture boundary</a:t>
              </a:r>
              <a:endParaRPr lang="ko-KR" altLang="en-US" sz="1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971553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C1DC125-5D54-4409-AA3C-142690BB3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Decoding Process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1B676EA-4002-4286-BF36-9AAEC8CA1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8.5 Decoding process for coding units coded in inter prediction mode</a:t>
            </a:r>
          </a:p>
          <a:p>
            <a:pPr lvl="1"/>
            <a:r>
              <a:rPr lang="en-US" altLang="ko-KR" dirty="0"/>
              <a:t>8.5.2 Derivation process for motion vector components and reference indices</a:t>
            </a:r>
          </a:p>
          <a:p>
            <a:pPr lvl="2"/>
            <a:r>
              <a:rPr lang="en-US" altLang="ko-KR" dirty="0"/>
              <a:t>8.5.2.2 Derivation process for </a:t>
            </a:r>
            <a:r>
              <a:rPr lang="en-US" altLang="ko-KR" dirty="0" err="1"/>
              <a:t>luma</a:t>
            </a:r>
            <a:r>
              <a:rPr lang="en-US" altLang="ko-KR" dirty="0"/>
              <a:t> motion vectors for merge mode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8FEF29F-78AB-49E1-B754-0C0C4EBBB22F}"/>
              </a:ext>
            </a:extLst>
          </p:cNvPr>
          <p:cNvSpPr/>
          <p:nvPr/>
        </p:nvSpPr>
        <p:spPr>
          <a:xfrm>
            <a:off x="1499976" y="2234200"/>
            <a:ext cx="5135054" cy="358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 </a:t>
            </a:r>
            <a:r>
              <a:rPr lang="ko-KR" alt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</a:t>
            </a:r>
            <a:r>
              <a:rPr lang="en-CA" altLang="ko-K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CA" altLang="ko-KR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mergeCandList[i++] = </a:t>
            </a:r>
            <a:r>
              <a:rPr lang="en-CA" altLang="ko-K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CA" altLang="ko-KR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ko-KR" altLang="en-U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 </a:t>
            </a:r>
            <a:r>
              <a:rPr lang="ko-KR" alt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</a:t>
            </a:r>
            <a:r>
              <a:rPr lang="en-CA" altLang="ko-K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CA" altLang="ko-KR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mergeCandList[i++] = </a:t>
            </a:r>
            <a:r>
              <a:rPr lang="en-CA" altLang="ko-K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CA" altLang="ko-KR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ko-KR" altLang="en-U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lse</a:t>
            </a:r>
            <a:endParaRPr lang="en-US" altLang="ko-KR" sz="1100" b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if( sps_ref_warparound_enabled_flag )</a:t>
            </a:r>
          </a:p>
          <a:p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if( available</a:t>
            </a:r>
            <a:r>
              <a:rPr lang="en-US" altLang="ko-KR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Flag</a:t>
            </a:r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altLang="ko-KR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CA" altLang="ko-KR" sz="1100" b="1" baseline="-25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- sps_ref_warparound_offset) )</a:t>
            </a:r>
          </a:p>
          <a:p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mergeCandList[i++] = </a:t>
            </a:r>
            <a:r>
              <a:rPr lang="en-CA" altLang="ko-KR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CA" altLang="ko-KR" sz="1100" b="1" baseline="-25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ko-KR" altLang="en-US" sz="1100" b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 </a:t>
            </a:r>
            <a:r>
              <a:rPr lang="ko-KR" alt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</a:t>
            </a:r>
            <a:r>
              <a:rPr lang="en-CA" altLang="ko-K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CA" altLang="ko-KR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mergeCandList[i++] = </a:t>
            </a:r>
            <a:r>
              <a:rPr lang="en-CA" altLang="ko-K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CA" altLang="ko-KR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ko-KR" altLang="en-U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 </a:t>
            </a:r>
            <a:r>
              <a:rPr lang="ko-KR" alt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</a:t>
            </a:r>
            <a:r>
              <a:rPr lang="en-CA" altLang="ko-K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CA" altLang="ko-KR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mergeCandList[i++] = </a:t>
            </a:r>
            <a:r>
              <a:rPr lang="en-CA" altLang="ko-K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CA" altLang="ko-KR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ko-KR" altLang="en-U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 </a:t>
            </a:r>
            <a:r>
              <a:rPr lang="ko-KR" alt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</a:t>
            </a:r>
            <a:r>
              <a:rPr lang="en-CA" altLang="ko-K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CA" altLang="ko-KR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mergeCandList[i++] = </a:t>
            </a:r>
            <a:r>
              <a:rPr lang="en-CA" altLang="ko-K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CA" altLang="ko-KR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ko-KR" altLang="en-U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</a:p>
          <a:p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  if( sps_ref_warparound_enabled_flag )</a:t>
            </a:r>
          </a:p>
          <a:p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if( available</a:t>
            </a:r>
            <a:r>
              <a:rPr lang="en-US" altLang="ko-KR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Flag</a:t>
            </a:r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altLang="ko-KR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CA" altLang="ko-KR" sz="1100" b="1" baseline="-25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+ sps_ref_warparound_offset) )</a:t>
            </a:r>
          </a:p>
          <a:p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mergeCandList[i++] = </a:t>
            </a:r>
            <a:r>
              <a:rPr lang="en-CA" altLang="ko-KR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CA" altLang="ko-KR" sz="1100" b="1" baseline="-25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ko-KR" altLang="en-US" sz="1100" b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 availableFlagCol )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mergeCandList[i++] = Col</a:t>
            </a:r>
          </a:p>
        </p:txBody>
      </p:sp>
    </p:spTree>
    <p:extLst>
      <p:ext uri="{BB962C8B-B14F-4D97-AF65-F5344CB8AC3E}">
        <p14:creationId xmlns:p14="http://schemas.microsoft.com/office/powerpoint/2010/main" val="1642687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2F69B6-8699-E74A-90EE-92D973E3C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Experimental Results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A41E3CD-C2F3-A049-A667-6F956E47B3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Table 1. RD performance of VTM5.0 with 360Lib-9.1 in RA configuration</a:t>
            </a:r>
            <a:endParaRPr lang="ko-KR" altLang="ko-KR" b="1" dirty="0"/>
          </a:p>
          <a:p>
            <a:endParaRPr kumimoji="1" lang="ko-KR" altLang="en-US" dirty="0"/>
          </a:p>
          <a:p>
            <a:endParaRPr lang="en-CA" altLang="ko-KR" dirty="0"/>
          </a:p>
          <a:p>
            <a:endParaRPr lang="en-CA" altLang="ko-KR" dirty="0"/>
          </a:p>
          <a:p>
            <a:endParaRPr lang="en-CA" altLang="ko-KR" dirty="0"/>
          </a:p>
          <a:p>
            <a:endParaRPr lang="en-CA" altLang="ko-KR" dirty="0"/>
          </a:p>
          <a:p>
            <a:endParaRPr kumimoji="1"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915CE3B1-0809-47A3-9BD0-0C834B7EC2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832668"/>
              </p:ext>
            </p:extLst>
          </p:nvPr>
        </p:nvGraphicFramePr>
        <p:xfrm>
          <a:off x="866273" y="1992313"/>
          <a:ext cx="7322686" cy="40772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5558">
                  <a:extLst>
                    <a:ext uri="{9D8B030D-6E8A-4147-A177-3AD203B41FA5}">
                      <a16:colId xmlns:a16="http://schemas.microsoft.com/office/drawing/2014/main" val="2744452883"/>
                    </a:ext>
                  </a:extLst>
                </a:gridCol>
                <a:gridCol w="1295558">
                  <a:extLst>
                    <a:ext uri="{9D8B030D-6E8A-4147-A177-3AD203B41FA5}">
                      <a16:colId xmlns:a16="http://schemas.microsoft.com/office/drawing/2014/main" val="208397323"/>
                    </a:ext>
                  </a:extLst>
                </a:gridCol>
                <a:gridCol w="859384">
                  <a:extLst>
                    <a:ext uri="{9D8B030D-6E8A-4147-A177-3AD203B41FA5}">
                      <a16:colId xmlns:a16="http://schemas.microsoft.com/office/drawing/2014/main" val="1303495734"/>
                    </a:ext>
                  </a:extLst>
                </a:gridCol>
                <a:gridCol w="1076709">
                  <a:extLst>
                    <a:ext uri="{9D8B030D-6E8A-4147-A177-3AD203B41FA5}">
                      <a16:colId xmlns:a16="http://schemas.microsoft.com/office/drawing/2014/main" val="2466955421"/>
                    </a:ext>
                  </a:extLst>
                </a:gridCol>
                <a:gridCol w="1076709">
                  <a:extLst>
                    <a:ext uri="{9D8B030D-6E8A-4147-A177-3AD203B41FA5}">
                      <a16:colId xmlns:a16="http://schemas.microsoft.com/office/drawing/2014/main" val="525822249"/>
                    </a:ext>
                  </a:extLst>
                </a:gridCol>
                <a:gridCol w="859384">
                  <a:extLst>
                    <a:ext uri="{9D8B030D-6E8A-4147-A177-3AD203B41FA5}">
                      <a16:colId xmlns:a16="http://schemas.microsoft.com/office/drawing/2014/main" val="2968764959"/>
                    </a:ext>
                  </a:extLst>
                </a:gridCol>
                <a:gridCol w="859384">
                  <a:extLst>
                    <a:ext uri="{9D8B030D-6E8A-4147-A177-3AD203B41FA5}">
                      <a16:colId xmlns:a16="http://schemas.microsoft.com/office/drawing/2014/main" val="1577092094"/>
                    </a:ext>
                  </a:extLst>
                </a:gridCol>
              </a:tblGrid>
              <a:tr h="280328"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Random Access</a:t>
                      </a:r>
                      <a:endParaRPr lang="ko-K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0560788"/>
                  </a:ext>
                </a:extLst>
              </a:tr>
              <a:tr h="280328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Reference: VTM-5.0</a:t>
                      </a:r>
                      <a:endParaRPr lang="ko-K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Over VTM-5.0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659283"/>
                  </a:ext>
                </a:extLst>
              </a:tr>
              <a:tr h="325841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Tested: Proposed</a:t>
                      </a:r>
                      <a:endParaRPr lang="ko-K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Y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U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V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EncT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DecT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7119496"/>
                  </a:ext>
                </a:extLst>
              </a:tr>
              <a:tr h="387458">
                <a:tc row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S1</a:t>
                      </a:r>
                      <a:endParaRPr lang="ko-K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SkateboardInLot</a:t>
                      </a:r>
                      <a:endParaRPr lang="ko-KR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101% 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100%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1049515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ChairLift</a:t>
                      </a:r>
                      <a:endParaRPr lang="ko-KR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99% 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100%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9933190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KiteFlite</a:t>
                      </a:r>
                      <a:endParaRPr lang="ko-KR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99% 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100%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4559407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Harbor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99%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7709257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Trolley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101% 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99%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2204413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GasLamp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98%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1460471"/>
                  </a:ext>
                </a:extLst>
              </a:tr>
              <a:tr h="280328">
                <a:tc row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S2</a:t>
                      </a:r>
                      <a:endParaRPr lang="ko-K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Balboa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2759995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Broadway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700845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Landing2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0.46%</a:t>
                      </a: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7338168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BranCastle2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ko-KR" altLang="en-US" sz="9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2768575"/>
                  </a:ext>
                </a:extLst>
              </a:tr>
              <a:tr h="280328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r>
                        <a:rPr lang="en-US" sz="1000" dirty="0">
                          <a:effectLst/>
                        </a:rPr>
                        <a:t> 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-0.02% </a:t>
                      </a:r>
                      <a:endParaRPr lang="ko-KR" altLang="en-US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0.06%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ko-KR" altLang="en-US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0.00% </a:t>
                      </a:r>
                      <a:endParaRPr lang="ko-KR" altLang="en-US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 </a:t>
                      </a:r>
                      <a:endParaRPr lang="ko-KR" altLang="en-US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99% </a:t>
                      </a:r>
                      <a:endParaRPr lang="ko-KR" altLang="en-US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352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9160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10504E1-6826-3049-9AC0-BD2203180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Conclusion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0C918A8-605C-8047-9448-B9714C530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8965"/>
            <a:ext cx="7886700" cy="4897998"/>
          </a:xfrm>
        </p:spPr>
        <p:txBody>
          <a:bodyPr/>
          <a:lstStyle/>
          <a:p>
            <a:r>
              <a:rPr kumimoji="1" lang="en-US" altLang="ko-KR" dirty="0"/>
              <a:t>This contribution proposes a wrap-around spatial merge candidate for inter prediction to improve the coding efficiency of 360 video</a:t>
            </a:r>
          </a:p>
          <a:p>
            <a:r>
              <a:rPr kumimoji="1" lang="en-US" altLang="ko-KR" dirty="0"/>
              <a:t>Experimental results show that the proposed method yields BD-rate gain of 0.xx%, 0.xx%, and 0.xx% for three color components on average over VTM5.0 with 360Lib-9.1</a:t>
            </a:r>
          </a:p>
          <a:p>
            <a:r>
              <a:rPr kumimoji="1" lang="en-US" altLang="ko-KR" dirty="0"/>
              <a:t>It is suggested to consider to adopt the proposed method in the VVC</a:t>
            </a:r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90036940"/>
      </p:ext>
    </p:extLst>
  </p:cSld>
  <p:clrMapOvr>
    <a:masterClrMapping/>
  </p:clrMapOvr>
</p:sld>
</file>

<file path=ppt/theme/theme1.xml><?xml version="1.0" encoding="utf-8"?>
<a:theme xmlns:a="http://schemas.openxmlformats.org/drawingml/2006/main" name="IPSL_M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SL_MS" id="{BF730034-E17D-431C-A2AD-5AB82F27FF21}" vid="{03D68A13-2740-4FB6-A98B-457C9D0ADD88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IPSL_MS</Template>
  <TotalTime>9601</TotalTime>
  <Words>617</Words>
  <Application>Microsoft Macintosh PowerPoint</Application>
  <PresentationFormat>화면 슬라이드 쇼(4:3)</PresentationFormat>
  <Paragraphs>153</Paragraphs>
  <Slides>7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Times New Roman</vt:lpstr>
      <vt:lpstr>Wingdings</vt:lpstr>
      <vt:lpstr>IPSL_MS</vt:lpstr>
      <vt:lpstr>[JVET-O0419]  AHG6: Wrap-around spatial merge candidate for inter prediction</vt:lpstr>
      <vt:lpstr>Introduction</vt:lpstr>
      <vt:lpstr>Introduction</vt:lpstr>
      <vt:lpstr>Proposed Method</vt:lpstr>
      <vt:lpstr>Decoding Process</vt:lpstr>
      <vt:lpstr>Experimental Results</vt:lpstr>
      <vt:lpstr>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광운대학교  영상처리 시스템 연구실 IPSL PPT Template</dc:title>
  <dc:subject/>
  <dc:creator>Yongjo Ahn</dc:creator>
  <cp:keywords/>
  <dc:description/>
  <cp:lastModifiedBy>이종석</cp:lastModifiedBy>
  <cp:revision>1023</cp:revision>
  <cp:lastPrinted>2018-10-07T03:14:19Z</cp:lastPrinted>
  <dcterms:created xsi:type="dcterms:W3CDTF">2015-05-21T07:13:20Z</dcterms:created>
  <dcterms:modified xsi:type="dcterms:W3CDTF">2019-07-07T15:09:42Z</dcterms:modified>
  <cp:category/>
</cp:coreProperties>
</file>