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79" r:id="rId3"/>
    <p:sldId id="275" r:id="rId4"/>
    <p:sldId id="283" r:id="rId5"/>
    <p:sldId id="284" r:id="rId6"/>
    <p:sldId id="271" r:id="rId7"/>
    <p:sldId id="278" r:id="rId8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4" autoAdjust="0"/>
    <p:restoredTop sz="95394" autoAdjust="0"/>
  </p:normalViewPr>
  <p:slideViewPr>
    <p:cSldViewPr snapToGrid="0">
      <p:cViewPr varScale="1">
        <p:scale>
          <a:sx n="85" d="100"/>
          <a:sy n="85" d="100"/>
        </p:scale>
        <p:origin x="121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67863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502822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87694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014824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85045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791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JVET-O0415</a:t>
            </a:r>
            <a:br>
              <a:rPr lang="en-US" altLang="ko-KR" dirty="0" smtClean="0"/>
            </a:br>
            <a:r>
              <a:rPr lang="en-CA" altLang="ko-KR" dirty="0"/>
              <a:t>Non-CE4 : Fix of POC distance condition for MMVD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altLang="ko-KR" dirty="0" smtClean="0"/>
              <a:t>N. Park</a:t>
            </a:r>
            <a:r>
              <a:rPr lang="en-CA" altLang="ko-KR" dirty="0"/>
              <a:t>, </a:t>
            </a:r>
            <a:r>
              <a:rPr lang="en-US" altLang="ko-KR" dirty="0" smtClean="0"/>
              <a:t>H. </a:t>
            </a:r>
            <a:r>
              <a:rPr lang="en-US" altLang="ko-KR" dirty="0"/>
              <a:t>Jang, </a:t>
            </a:r>
            <a:r>
              <a:rPr lang="en-US" altLang="ko-KR" dirty="0" smtClean="0"/>
              <a:t>J. </a:t>
            </a:r>
            <a:r>
              <a:rPr lang="en-US" altLang="ko-KR" dirty="0"/>
              <a:t>Nam, </a:t>
            </a:r>
            <a:r>
              <a:rPr lang="en-US" altLang="ko-KR" dirty="0" smtClean="0"/>
              <a:t>J. </a:t>
            </a:r>
            <a:r>
              <a:rPr lang="en-US" altLang="ko-KR" dirty="0"/>
              <a:t>Lim, </a:t>
            </a:r>
            <a:r>
              <a:rPr lang="en-US" altLang="ko-KR" dirty="0" smtClean="0"/>
              <a:t>S. </a:t>
            </a:r>
            <a:r>
              <a:rPr lang="en-US" altLang="ko-KR" dirty="0"/>
              <a:t>Kim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67985"/>
            <a:ext cx="9725356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/>
              <a:t>MVD derivation process of the </a:t>
            </a:r>
            <a:r>
              <a:rPr lang="en-US" altLang="ko-KR" sz="1800" dirty="0" smtClean="0"/>
              <a:t>MMVD</a:t>
            </a:r>
            <a:endParaRPr lang="en-CA" altLang="ko-KR" sz="1800" dirty="0"/>
          </a:p>
        </p:txBody>
      </p:sp>
      <p:grpSp>
        <p:nvGrpSpPr>
          <p:cNvPr id="38" name="그룹 37"/>
          <p:cNvGrpSpPr/>
          <p:nvPr/>
        </p:nvGrpSpPr>
        <p:grpSpPr>
          <a:xfrm>
            <a:off x="697928" y="1301038"/>
            <a:ext cx="8690787" cy="4532495"/>
            <a:chOff x="1215213" y="1334905"/>
            <a:chExt cx="7430953" cy="3425819"/>
          </a:xfrm>
        </p:grpSpPr>
        <p:sp>
          <p:nvSpPr>
            <p:cNvPr id="9" name="순서도: 처리 8"/>
            <p:cNvSpPr/>
            <p:nvPr/>
          </p:nvSpPr>
          <p:spPr>
            <a:xfrm>
              <a:off x="6419181" y="1334905"/>
              <a:ext cx="2226983" cy="535810"/>
            </a:xfrm>
            <a:prstGeom prst="flowChartProcess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sz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mMvdL0 = </a:t>
              </a:r>
              <a:r>
                <a:rPr lang="en-US" altLang="ko-KR" sz="12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MmvdOffset</a:t>
              </a:r>
              <a:endParaRPr lang="en-US" altLang="ko-KR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ko-KR" sz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mMvdL1 = </a:t>
              </a:r>
              <a:r>
                <a:rPr lang="en-US" altLang="ko-KR" sz="12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MmvdOffset</a:t>
              </a:r>
              <a:endParaRPr lang="en-US" altLang="ko-KR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순서도: 판단 9"/>
            <p:cNvSpPr/>
            <p:nvPr/>
          </p:nvSpPr>
          <p:spPr>
            <a:xfrm>
              <a:off x="1215213" y="1347475"/>
              <a:ext cx="2226982" cy="510669"/>
            </a:xfrm>
            <a:prstGeom prst="flowChartDecision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68246" y="1429079"/>
              <a:ext cx="1515409" cy="348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currPocDiffL0 != </a:t>
              </a:r>
            </a:p>
            <a:p>
              <a:pPr algn="ctr"/>
              <a:r>
                <a:rPr lang="en-US" altLang="ko-KR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currPocDiffL1</a:t>
              </a:r>
              <a:endParaRPr lang="ko-KR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2" name="직선 화살표 연결선 11"/>
            <p:cNvCxnSpPr>
              <a:stCxn id="10" idx="2"/>
              <a:endCxn id="13" idx="0"/>
            </p:cNvCxnSpPr>
            <p:nvPr/>
          </p:nvCxnSpPr>
          <p:spPr>
            <a:xfrm>
              <a:off x="2328704" y="1858144"/>
              <a:ext cx="1" cy="2231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순서도: 판단 12"/>
            <p:cNvSpPr/>
            <p:nvPr/>
          </p:nvSpPr>
          <p:spPr>
            <a:xfrm>
              <a:off x="1215214" y="2081315"/>
              <a:ext cx="2226982" cy="510669"/>
            </a:xfrm>
            <a:prstGeom prst="flowChartDecision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568246" y="2161377"/>
              <a:ext cx="1521059" cy="348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abs(</a:t>
              </a:r>
              <a:r>
                <a:rPr lang="en-CA" altLang="ko-KR" sz="1200" dirty="0" smtClean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currPocDiffL0) &gt;= </a:t>
              </a:r>
            </a:p>
            <a:p>
              <a:pPr algn="ctr"/>
              <a:r>
                <a:rPr lang="en-CA" altLang="ko-KR" sz="1200" dirty="0" smtClean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abs(currPocDiffL1)</a:t>
              </a:r>
              <a:endParaRPr lang="ko-KR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5" name="꺾인 연결선 14"/>
            <p:cNvCxnSpPr>
              <a:stCxn id="18" idx="2"/>
              <a:endCxn id="21" idx="1"/>
            </p:cNvCxnSpPr>
            <p:nvPr/>
          </p:nvCxnSpPr>
          <p:spPr>
            <a:xfrm rot="16200000" flipH="1">
              <a:off x="5414672" y="3488309"/>
              <a:ext cx="461951" cy="1547068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2314415" y="1805624"/>
              <a:ext cx="413531" cy="209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Yes</a:t>
              </a:r>
              <a:endParaRPr lang="ko-KR" alt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398823" y="1371840"/>
              <a:ext cx="413531" cy="209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No</a:t>
              </a:r>
              <a:endParaRPr lang="ko-KR" alt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순서도: 판단 17"/>
            <p:cNvSpPr/>
            <p:nvPr/>
          </p:nvSpPr>
          <p:spPr>
            <a:xfrm>
              <a:off x="3758623" y="3520199"/>
              <a:ext cx="2226982" cy="510669"/>
            </a:xfrm>
            <a:prstGeom prst="flowChartDecision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149374" y="3598532"/>
              <a:ext cx="1569192" cy="348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refPicList0 !=</a:t>
              </a:r>
              <a:r>
                <a:rPr lang="en-CA" altLang="ko-KR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LTRP &amp;&amp; </a:t>
              </a:r>
            </a:p>
            <a:p>
              <a:r>
                <a:rPr lang="en-CA" altLang="ko-KR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refPicList1 != LTRP</a:t>
              </a:r>
              <a:endParaRPr lang="ko-KR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0" name="직선 화살표 연결선 19"/>
            <p:cNvCxnSpPr>
              <a:stCxn id="18" idx="3"/>
              <a:endCxn id="22" idx="1"/>
            </p:cNvCxnSpPr>
            <p:nvPr/>
          </p:nvCxnSpPr>
          <p:spPr>
            <a:xfrm flipV="1">
              <a:off x="5985605" y="3774030"/>
              <a:ext cx="433577" cy="150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순서도: 처리 20"/>
            <p:cNvSpPr/>
            <p:nvPr/>
          </p:nvSpPr>
          <p:spPr>
            <a:xfrm>
              <a:off x="6419182" y="4224914"/>
              <a:ext cx="2226983" cy="535810"/>
            </a:xfrm>
            <a:prstGeom prst="flowChartProcess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sz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mMvdL0 = </a:t>
              </a:r>
              <a:r>
                <a:rPr lang="en-US" altLang="ko-KR" sz="12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MmvdOffset</a:t>
              </a:r>
              <a:endParaRPr lang="en-US" altLang="ko-KR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ko-KR" sz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mMvdL1 = </a:t>
              </a:r>
              <a:r>
                <a:rPr lang="en-US" altLang="ko-KR" sz="12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ScaleFactor</a:t>
              </a:r>
              <a:r>
                <a:rPr lang="en-US" altLang="ko-KR" sz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* </a:t>
              </a:r>
              <a:r>
                <a:rPr lang="en-US" altLang="ko-KR" sz="12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MmvdOffset</a:t>
              </a:r>
              <a:endParaRPr lang="en-US" altLang="ko-KR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순서도: 처리 21"/>
            <p:cNvSpPr/>
            <p:nvPr/>
          </p:nvSpPr>
          <p:spPr>
            <a:xfrm>
              <a:off x="6419182" y="3517194"/>
              <a:ext cx="2226983" cy="513672"/>
            </a:xfrm>
            <a:prstGeom prst="flowChartProcess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sz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mMvdL0 = </a:t>
              </a:r>
              <a:r>
                <a:rPr lang="en-US" altLang="ko-KR" sz="12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MmvdOffset</a:t>
              </a:r>
              <a:endParaRPr lang="en-US" altLang="ko-KR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ko-KR" sz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mMvdL1 = (-1) * </a:t>
              </a:r>
              <a:r>
                <a:rPr lang="en-US" altLang="ko-KR" sz="12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MmvdOffset</a:t>
              </a:r>
              <a:endParaRPr lang="en-US" altLang="ko-KR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순서도: 판단 22"/>
            <p:cNvSpPr/>
            <p:nvPr/>
          </p:nvSpPr>
          <p:spPr>
            <a:xfrm>
              <a:off x="3762589" y="2081317"/>
              <a:ext cx="2226982" cy="510669"/>
            </a:xfrm>
            <a:prstGeom prst="flowChartDecision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210060" y="2166831"/>
              <a:ext cx="1733229" cy="348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refPicList0 !=</a:t>
              </a:r>
              <a:r>
                <a:rPr lang="en-CA" altLang="ko-KR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LTRP &amp;&amp; </a:t>
              </a:r>
            </a:p>
            <a:p>
              <a:r>
                <a:rPr lang="en-CA" altLang="ko-KR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refPicList1 != LTRP</a:t>
              </a:r>
              <a:endParaRPr lang="ko-KR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순서도: 처리 24"/>
            <p:cNvSpPr/>
            <p:nvPr/>
          </p:nvSpPr>
          <p:spPr>
            <a:xfrm>
              <a:off x="6419183" y="2787337"/>
              <a:ext cx="2226983" cy="535810"/>
            </a:xfrm>
            <a:prstGeom prst="flowChartProcess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sz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mMvdL0 = </a:t>
              </a:r>
              <a:r>
                <a:rPr lang="en-US" altLang="ko-KR" sz="12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ScaleFactor</a:t>
              </a:r>
              <a:r>
                <a:rPr lang="en-US" altLang="ko-KR" sz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* </a:t>
              </a:r>
              <a:r>
                <a:rPr lang="en-US" altLang="ko-KR" sz="12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MmvdOffset</a:t>
              </a:r>
              <a:endParaRPr lang="en-US" altLang="ko-KR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ko-KR" sz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mMvdL1 = </a:t>
              </a:r>
              <a:r>
                <a:rPr lang="en-US" altLang="ko-KR" sz="12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MmvdOffset</a:t>
              </a:r>
              <a:endParaRPr lang="en-US" altLang="ko-KR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순서도: 처리 25"/>
            <p:cNvSpPr/>
            <p:nvPr/>
          </p:nvSpPr>
          <p:spPr>
            <a:xfrm>
              <a:off x="6419181" y="2068547"/>
              <a:ext cx="2226983" cy="535810"/>
            </a:xfrm>
            <a:prstGeom prst="flowChartProcess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sz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mMvdL0 = (-1) * </a:t>
              </a:r>
              <a:r>
                <a:rPr lang="en-US" altLang="ko-KR" sz="12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MmvdOffset</a:t>
              </a:r>
              <a:endParaRPr lang="en-US" altLang="ko-KR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ko-KR" sz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mMvdL1 = </a:t>
              </a:r>
              <a:r>
                <a:rPr lang="en-US" altLang="ko-KR" sz="12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MmvdOffset</a:t>
              </a:r>
              <a:endParaRPr lang="en-US" altLang="ko-KR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314416" y="2604357"/>
              <a:ext cx="413531" cy="209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Yes</a:t>
              </a:r>
              <a:endParaRPr lang="ko-KR" alt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829797" y="4031645"/>
              <a:ext cx="413531" cy="209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Yes</a:t>
              </a:r>
              <a:endParaRPr lang="ko-KR" alt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834537" y="3506125"/>
              <a:ext cx="413531" cy="209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No</a:t>
              </a:r>
              <a:endParaRPr lang="ko-KR" alt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829798" y="2649353"/>
              <a:ext cx="413531" cy="209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Yes</a:t>
              </a:r>
              <a:endParaRPr lang="ko-KR" alt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943290" y="2123932"/>
              <a:ext cx="413531" cy="209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No</a:t>
              </a:r>
              <a:endParaRPr lang="ko-KR" alt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439820" y="2127563"/>
              <a:ext cx="413531" cy="209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No</a:t>
              </a:r>
              <a:endParaRPr lang="ko-KR" alt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3" name="직선 화살표 연결선 32"/>
            <p:cNvCxnSpPr>
              <a:stCxn id="10" idx="3"/>
              <a:endCxn id="9" idx="1"/>
            </p:cNvCxnSpPr>
            <p:nvPr/>
          </p:nvCxnSpPr>
          <p:spPr>
            <a:xfrm>
              <a:off x="3442195" y="1602810"/>
              <a:ext cx="2976986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화살표 연결선 33"/>
            <p:cNvCxnSpPr>
              <a:stCxn id="13" idx="3"/>
              <a:endCxn id="23" idx="1"/>
            </p:cNvCxnSpPr>
            <p:nvPr/>
          </p:nvCxnSpPr>
          <p:spPr>
            <a:xfrm>
              <a:off x="3442196" y="2336650"/>
              <a:ext cx="320393" cy="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화살표 연결선 34"/>
            <p:cNvCxnSpPr>
              <a:stCxn id="23" idx="3"/>
              <a:endCxn id="26" idx="1"/>
            </p:cNvCxnSpPr>
            <p:nvPr/>
          </p:nvCxnSpPr>
          <p:spPr>
            <a:xfrm flipV="1">
              <a:off x="5989571" y="2336452"/>
              <a:ext cx="429610" cy="20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꺾인 연결선 35"/>
            <p:cNvCxnSpPr>
              <a:stCxn id="23" idx="2"/>
              <a:endCxn id="25" idx="1"/>
            </p:cNvCxnSpPr>
            <p:nvPr/>
          </p:nvCxnSpPr>
          <p:spPr>
            <a:xfrm rot="16200000" flipH="1">
              <a:off x="5416004" y="2052063"/>
              <a:ext cx="463256" cy="1543102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꺾인 연결선 36"/>
            <p:cNvCxnSpPr>
              <a:stCxn id="13" idx="2"/>
              <a:endCxn id="18" idx="1"/>
            </p:cNvCxnSpPr>
            <p:nvPr/>
          </p:nvCxnSpPr>
          <p:spPr>
            <a:xfrm rot="16200000" flipH="1">
              <a:off x="2451889" y="2468800"/>
              <a:ext cx="1183550" cy="1429918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0894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5" y="567985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/>
              <a:t>Remove the comparing </a:t>
            </a:r>
            <a:r>
              <a:rPr lang="en-CA" altLang="ko-KR" sz="1800" dirty="0"/>
              <a:t>process of the POC </a:t>
            </a:r>
            <a:r>
              <a:rPr lang="en-CA" altLang="ko-KR" sz="1800" dirty="0" smtClean="0"/>
              <a:t>distance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Method I : </a:t>
            </a:r>
            <a:r>
              <a:rPr lang="en-CA" altLang="ko-KR" sz="1600" dirty="0"/>
              <a:t>when the current picture refers one or more long-term reference picture (LTRP</a:t>
            </a:r>
            <a:r>
              <a:rPr lang="en-CA" altLang="ko-KR" sz="1600" dirty="0" smtClean="0"/>
              <a:t>).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Method II : in all cases.</a:t>
            </a: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307833"/>
              </p:ext>
            </p:extLst>
          </p:nvPr>
        </p:nvGraphicFramePr>
        <p:xfrm>
          <a:off x="723795" y="2025175"/>
          <a:ext cx="8394804" cy="4014010"/>
        </p:xfrm>
        <a:graphic>
          <a:graphicData uri="http://schemas.openxmlformats.org/drawingml/2006/table">
            <a:tbl>
              <a:tblPr firstRow="1" firstCol="1" bandRow="1"/>
              <a:tblGrid>
                <a:gridCol w="552485"/>
                <a:gridCol w="552485"/>
                <a:gridCol w="1239948"/>
                <a:gridCol w="975909"/>
                <a:gridCol w="1024517"/>
                <a:gridCol w="1024517"/>
                <a:gridCol w="1024517"/>
                <a:gridCol w="1024517"/>
                <a:gridCol w="975909"/>
              </a:tblGrid>
              <a:tr h="286715"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MMVD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Method I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Method II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867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POC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L0 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L1 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L0 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L1 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L0 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L1 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715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short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short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Same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7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Diff (L0&gt;=L1)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Scaled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Scaled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Scaled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7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Diff (L0 &lt; L1)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Scaled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Scaled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Scaled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715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long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long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Same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7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Diff (L0&gt;=L1)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(-1) 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(-1) 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(-1) 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7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Diff (L0&lt;L1)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(-1) 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(-1) 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(-1) 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715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short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long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Same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N/A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N/A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N/A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N/A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N/A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N/A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</a:tr>
              <a:tr h="2867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Diff (L0&gt;=L1)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(-1) 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(-1) 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(-1) 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7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Diff (L0&lt;L1)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(-1) 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(-1) 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(-1) 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715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long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short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Same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N/A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N/A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N/A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N/A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N/A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N/A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</a:tr>
              <a:tr h="2867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Diff (L0&gt;=L1)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(-1) 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(-1) 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(-1) 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7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Diff (L0&lt;L1)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(-1) 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(-1) 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kern="12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(-1) Offset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2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5" y="567985"/>
            <a:ext cx="9444620" cy="5528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/>
              <a:t>Method I : Remove the comparing </a:t>
            </a:r>
            <a:r>
              <a:rPr lang="en-CA" altLang="ko-KR" sz="1800" dirty="0"/>
              <a:t>process of the POC </a:t>
            </a:r>
            <a:r>
              <a:rPr lang="en-CA" altLang="ko-KR" sz="1800" dirty="0" smtClean="0"/>
              <a:t>distance </a:t>
            </a:r>
            <a:r>
              <a:rPr lang="en-CA" altLang="ko-KR" sz="1600" dirty="0" smtClean="0"/>
              <a:t>when </a:t>
            </a:r>
            <a:r>
              <a:rPr lang="en-CA" altLang="ko-KR" sz="1600" dirty="0"/>
              <a:t>the current picture refers one or more </a:t>
            </a:r>
            <a:r>
              <a:rPr lang="en-CA" altLang="ko-KR" sz="1600" dirty="0" smtClean="0"/>
              <a:t>LTRP</a:t>
            </a:r>
          </a:p>
        </p:txBody>
      </p:sp>
      <p:pic>
        <p:nvPicPr>
          <p:cNvPr id="68" name="그림 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60" y="4467643"/>
            <a:ext cx="4488789" cy="2340202"/>
          </a:xfrm>
          <a:prstGeom prst="rect">
            <a:avLst/>
          </a:prstGeom>
          <a:solidFill>
            <a:schemeClr val="bg2"/>
          </a:solidFill>
        </p:spPr>
      </p:pic>
      <p:grpSp>
        <p:nvGrpSpPr>
          <p:cNvPr id="91" name="그룹 90"/>
          <p:cNvGrpSpPr/>
          <p:nvPr/>
        </p:nvGrpSpPr>
        <p:grpSpPr>
          <a:xfrm>
            <a:off x="595256" y="1397977"/>
            <a:ext cx="8715490" cy="3691467"/>
            <a:chOff x="1323272" y="3555678"/>
            <a:chExt cx="7430952" cy="2713723"/>
          </a:xfrm>
        </p:grpSpPr>
        <p:sp>
          <p:nvSpPr>
            <p:cNvPr id="69" name="순서도: 처리 68"/>
            <p:cNvSpPr/>
            <p:nvPr/>
          </p:nvSpPr>
          <p:spPr>
            <a:xfrm>
              <a:off x="6527240" y="3555678"/>
              <a:ext cx="2226983" cy="535810"/>
            </a:xfrm>
            <a:prstGeom prst="flowChartProcess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mMvdL0 = </a:t>
              </a:r>
              <a:r>
                <a:rPr lang="en-US" altLang="ko-KR" sz="12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MmvdOffset</a:t>
              </a:r>
              <a:endParaRPr lang="en-US" altLang="ko-KR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altLang="ko-KR" sz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mMvdL1 = </a:t>
              </a:r>
              <a:r>
                <a:rPr lang="en-US" altLang="ko-KR" sz="12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MmvdOffset</a:t>
              </a:r>
              <a:endParaRPr lang="en-US" altLang="ko-KR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순서도: 판단 69"/>
            <p:cNvSpPr/>
            <p:nvPr/>
          </p:nvSpPr>
          <p:spPr>
            <a:xfrm>
              <a:off x="1323272" y="3568248"/>
              <a:ext cx="2226982" cy="510669"/>
            </a:xfrm>
            <a:prstGeom prst="flowChartDecision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556069" y="3661198"/>
              <a:ext cx="1761387" cy="3241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currPocDiffL0 != </a:t>
              </a:r>
            </a:p>
            <a:p>
              <a:pPr algn="ctr"/>
              <a:r>
                <a:rPr lang="en-US" altLang="ko-KR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currPocDiffL1</a:t>
              </a:r>
              <a:endParaRPr lang="ko-KR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2" name="직선 화살표 연결선 71"/>
            <p:cNvCxnSpPr>
              <a:stCxn id="70" idx="2"/>
              <a:endCxn id="81" idx="0"/>
            </p:cNvCxnSpPr>
            <p:nvPr/>
          </p:nvCxnSpPr>
          <p:spPr>
            <a:xfrm>
              <a:off x="2436763" y="4078917"/>
              <a:ext cx="5343" cy="22286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72"/>
            <p:cNvSpPr txBox="1"/>
            <p:nvPr/>
          </p:nvSpPr>
          <p:spPr>
            <a:xfrm>
              <a:off x="4171676" y="5116154"/>
              <a:ext cx="1685363" cy="339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abs(</a:t>
              </a:r>
              <a:r>
                <a:rPr lang="en-CA" altLang="ko-KR" sz="1200" dirty="0" smtClean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currPocDiffL0) &gt;= </a:t>
              </a:r>
            </a:p>
            <a:p>
              <a:pPr algn="ctr"/>
              <a:r>
                <a:rPr lang="en-CA" altLang="ko-KR" sz="1200" dirty="0" smtClean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abs(currPocDiffL1)</a:t>
              </a:r>
              <a:endParaRPr lang="ko-KR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4" name="꺾인 연결선 73"/>
            <p:cNvCxnSpPr>
              <a:stCxn id="77" idx="2"/>
              <a:endCxn id="79" idx="1"/>
            </p:cNvCxnSpPr>
            <p:nvPr/>
          </p:nvCxnSpPr>
          <p:spPr>
            <a:xfrm rot="16200000" flipH="1">
              <a:off x="5519532" y="4993786"/>
              <a:ext cx="468351" cy="1547068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extBox 74"/>
            <p:cNvSpPr txBox="1"/>
            <p:nvPr/>
          </p:nvSpPr>
          <p:spPr>
            <a:xfrm>
              <a:off x="2422474" y="4026397"/>
              <a:ext cx="4135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Yes</a:t>
              </a:r>
              <a:endParaRPr lang="ko-KR" alt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506882" y="3592613"/>
              <a:ext cx="4135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No</a:t>
              </a:r>
              <a:endParaRPr lang="ko-KR" alt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7" name="순서도: 판단 76"/>
            <p:cNvSpPr/>
            <p:nvPr/>
          </p:nvSpPr>
          <p:spPr>
            <a:xfrm>
              <a:off x="3866682" y="5022476"/>
              <a:ext cx="2226982" cy="510669"/>
            </a:xfrm>
            <a:prstGeom prst="flowChartDecision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8" name="직선 화살표 연결선 77"/>
            <p:cNvCxnSpPr>
              <a:stCxn id="77" idx="3"/>
              <a:endCxn id="80" idx="1"/>
            </p:cNvCxnSpPr>
            <p:nvPr/>
          </p:nvCxnSpPr>
          <p:spPr>
            <a:xfrm>
              <a:off x="6093664" y="5277811"/>
              <a:ext cx="433577" cy="489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순서도: 처리 78"/>
            <p:cNvSpPr/>
            <p:nvPr/>
          </p:nvSpPr>
          <p:spPr>
            <a:xfrm>
              <a:off x="6527241" y="5733591"/>
              <a:ext cx="2226983" cy="535810"/>
            </a:xfrm>
            <a:prstGeom prst="flowChartProcess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mMvdL0 = </a:t>
              </a:r>
              <a:r>
                <a:rPr lang="en-US" altLang="ko-KR" sz="12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MmvdOffset</a:t>
              </a:r>
              <a:endParaRPr lang="en-US" altLang="ko-KR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altLang="ko-KR" sz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mMvdL1 = </a:t>
              </a:r>
              <a:r>
                <a:rPr lang="en-US" altLang="ko-KR" sz="12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ScaleFactor</a:t>
              </a:r>
              <a:r>
                <a:rPr lang="en-US" altLang="ko-KR" sz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* </a:t>
              </a:r>
              <a:r>
                <a:rPr lang="en-US" altLang="ko-KR" sz="12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MmvdOffset</a:t>
              </a:r>
              <a:endParaRPr lang="en-US" altLang="ko-KR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" name="순서도: 처리 79"/>
            <p:cNvSpPr/>
            <p:nvPr/>
          </p:nvSpPr>
          <p:spPr>
            <a:xfrm>
              <a:off x="6527241" y="5014802"/>
              <a:ext cx="2226983" cy="535810"/>
            </a:xfrm>
            <a:prstGeom prst="flowChartProcess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mMvdL0 = ScaleFactor * MmvdOffset</a:t>
              </a:r>
            </a:p>
            <a:p>
              <a:pPr algn="ctr"/>
              <a:r>
                <a:rPr lang="en-US" altLang="ko-KR" sz="12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mMvdL1 = MmvdOffset</a:t>
              </a:r>
              <a:endParaRPr lang="en-US" altLang="ko-KR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순서도: 판단 80"/>
            <p:cNvSpPr/>
            <p:nvPr/>
          </p:nvSpPr>
          <p:spPr>
            <a:xfrm>
              <a:off x="1328615" y="4301786"/>
              <a:ext cx="2226982" cy="510669"/>
            </a:xfrm>
            <a:prstGeom prst="flowChartDecision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1796065" y="4395846"/>
              <a:ext cx="1518289" cy="3241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refPicList0 !=</a:t>
              </a:r>
              <a:r>
                <a:rPr lang="en-CA" altLang="ko-KR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LTRP &amp;&amp; </a:t>
              </a:r>
            </a:p>
            <a:p>
              <a:r>
                <a:rPr lang="en-CA" altLang="ko-KR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refPicList1 != LTRP</a:t>
              </a:r>
              <a:endParaRPr lang="ko-KR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3" name="순서도: 처리 82"/>
            <p:cNvSpPr/>
            <p:nvPr/>
          </p:nvSpPr>
          <p:spPr>
            <a:xfrm>
              <a:off x="6527240" y="4289320"/>
              <a:ext cx="2226983" cy="535810"/>
            </a:xfrm>
            <a:prstGeom prst="flowChartProcess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mMvdL0 = </a:t>
              </a:r>
              <a:r>
                <a:rPr lang="en-US" altLang="ko-KR" sz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MmvdOffset</a:t>
              </a:r>
              <a:endParaRPr lang="en-US" altLang="ko-KR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altLang="ko-KR" sz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mMvdL1 = (-1) * </a:t>
              </a:r>
              <a:r>
                <a:rPr lang="en-US" altLang="ko-KR" sz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MmvdOffset</a:t>
              </a:r>
              <a:endParaRPr lang="en-US" altLang="ko-KR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2422475" y="4825130"/>
              <a:ext cx="4135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Yes</a:t>
              </a:r>
              <a:endParaRPr lang="ko-KR" alt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4937856" y="5540322"/>
              <a:ext cx="4135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Yes</a:t>
              </a:r>
              <a:endParaRPr lang="ko-KR" alt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5942596" y="5014802"/>
              <a:ext cx="4135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No</a:t>
              </a:r>
              <a:endParaRPr lang="ko-KR" alt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3547879" y="4348336"/>
              <a:ext cx="4135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No</a:t>
              </a:r>
              <a:endParaRPr lang="ko-KR" alt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8" name="직선 화살표 연결선 87"/>
            <p:cNvCxnSpPr>
              <a:stCxn id="70" idx="3"/>
              <a:endCxn id="69" idx="1"/>
            </p:cNvCxnSpPr>
            <p:nvPr/>
          </p:nvCxnSpPr>
          <p:spPr>
            <a:xfrm>
              <a:off x="3550254" y="3823583"/>
              <a:ext cx="2976986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직선 화살표 연결선 88"/>
            <p:cNvCxnSpPr>
              <a:stCxn id="81" idx="3"/>
              <a:endCxn id="83" idx="1"/>
            </p:cNvCxnSpPr>
            <p:nvPr/>
          </p:nvCxnSpPr>
          <p:spPr>
            <a:xfrm>
              <a:off x="3555597" y="4557121"/>
              <a:ext cx="2971643" cy="10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꺾인 연결선 89"/>
            <p:cNvCxnSpPr>
              <a:stCxn id="81" idx="2"/>
              <a:endCxn id="77" idx="1"/>
            </p:cNvCxnSpPr>
            <p:nvPr/>
          </p:nvCxnSpPr>
          <p:spPr>
            <a:xfrm rot="16200000" flipH="1">
              <a:off x="2921716" y="4332845"/>
              <a:ext cx="465356" cy="1424576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9933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5" y="567985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/>
              <a:t>Method II : Remove the comparing </a:t>
            </a:r>
            <a:r>
              <a:rPr lang="en-CA" altLang="ko-KR" sz="1800" dirty="0"/>
              <a:t>process of the POC </a:t>
            </a:r>
            <a:r>
              <a:rPr lang="en-CA" altLang="ko-KR" sz="1800" dirty="0" smtClean="0"/>
              <a:t>distance </a:t>
            </a:r>
            <a:r>
              <a:rPr lang="en-CA" altLang="ko-KR" sz="1600" dirty="0" smtClean="0"/>
              <a:t>in all Case</a:t>
            </a:r>
          </a:p>
        </p:txBody>
      </p:sp>
      <p:grpSp>
        <p:nvGrpSpPr>
          <p:cNvPr id="102" name="그룹 101"/>
          <p:cNvGrpSpPr/>
          <p:nvPr/>
        </p:nvGrpSpPr>
        <p:grpSpPr>
          <a:xfrm>
            <a:off x="595256" y="1370951"/>
            <a:ext cx="8715489" cy="2725640"/>
            <a:chOff x="1323272" y="3555678"/>
            <a:chExt cx="7430951" cy="2003710"/>
          </a:xfrm>
        </p:grpSpPr>
        <p:sp>
          <p:nvSpPr>
            <p:cNvPr id="103" name="순서도: 처리 102"/>
            <p:cNvSpPr/>
            <p:nvPr/>
          </p:nvSpPr>
          <p:spPr>
            <a:xfrm>
              <a:off x="6527240" y="3555678"/>
              <a:ext cx="2226983" cy="535810"/>
            </a:xfrm>
            <a:prstGeom prst="flowChartProcess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mMvdL0 = </a:t>
              </a:r>
              <a:r>
                <a:rPr lang="en-US" altLang="ko-KR" sz="12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MmvdOffset</a:t>
              </a:r>
              <a:endParaRPr lang="en-US" altLang="ko-KR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altLang="ko-KR" sz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mMvdL1 = </a:t>
              </a:r>
              <a:r>
                <a:rPr lang="en-US" altLang="ko-KR" sz="12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MmvdOffset</a:t>
              </a:r>
              <a:endParaRPr lang="en-US" altLang="ko-KR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4" name="순서도: 판단 103"/>
            <p:cNvSpPr/>
            <p:nvPr/>
          </p:nvSpPr>
          <p:spPr>
            <a:xfrm>
              <a:off x="1323272" y="3568248"/>
              <a:ext cx="2226982" cy="510669"/>
            </a:xfrm>
            <a:prstGeom prst="flowChartDecision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556069" y="3661198"/>
              <a:ext cx="1761387" cy="3241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currPocDiffL0 != </a:t>
              </a:r>
            </a:p>
            <a:p>
              <a:pPr algn="ctr"/>
              <a:r>
                <a:rPr lang="en-US" altLang="ko-KR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currPocDiffL1</a:t>
              </a:r>
              <a:endParaRPr lang="ko-KR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6" name="직선 화살표 연결선 105"/>
            <p:cNvCxnSpPr>
              <a:stCxn id="104" idx="2"/>
              <a:endCxn id="115" idx="0"/>
            </p:cNvCxnSpPr>
            <p:nvPr/>
          </p:nvCxnSpPr>
          <p:spPr>
            <a:xfrm>
              <a:off x="2436763" y="4078917"/>
              <a:ext cx="5343" cy="22286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TextBox 108"/>
            <p:cNvSpPr txBox="1"/>
            <p:nvPr/>
          </p:nvSpPr>
          <p:spPr>
            <a:xfrm>
              <a:off x="2422474" y="4026397"/>
              <a:ext cx="4135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Yes</a:t>
              </a:r>
              <a:endParaRPr lang="ko-KR" alt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3506882" y="3592613"/>
              <a:ext cx="4135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No</a:t>
              </a:r>
              <a:endParaRPr lang="ko-KR" alt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3" name="순서도: 처리 112"/>
            <p:cNvSpPr/>
            <p:nvPr/>
          </p:nvSpPr>
          <p:spPr>
            <a:xfrm>
              <a:off x="6527240" y="5023578"/>
              <a:ext cx="2226983" cy="535810"/>
            </a:xfrm>
            <a:prstGeom prst="flowChartProcess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mMvdL0 = </a:t>
              </a:r>
              <a:r>
                <a:rPr lang="en-US" altLang="ko-KR" sz="12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MmvdOffset</a:t>
              </a:r>
              <a:endParaRPr lang="en-US" altLang="ko-KR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altLang="ko-KR" sz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mMvdL1 = </a:t>
              </a:r>
              <a:r>
                <a:rPr lang="en-US" altLang="ko-KR" sz="12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ScaleFactor</a:t>
              </a:r>
              <a:r>
                <a:rPr lang="en-US" altLang="ko-KR" sz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* </a:t>
              </a:r>
              <a:r>
                <a:rPr lang="en-US" altLang="ko-KR" sz="12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MmvdOffset</a:t>
              </a:r>
              <a:endParaRPr lang="en-US" altLang="ko-KR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5" name="순서도: 판단 114"/>
            <p:cNvSpPr/>
            <p:nvPr/>
          </p:nvSpPr>
          <p:spPr>
            <a:xfrm>
              <a:off x="1328615" y="4301786"/>
              <a:ext cx="2226982" cy="510669"/>
            </a:xfrm>
            <a:prstGeom prst="flowChartDecision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1796065" y="4395846"/>
              <a:ext cx="1518289" cy="3241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refPicList0 !=</a:t>
              </a:r>
              <a:r>
                <a:rPr lang="en-CA" altLang="ko-KR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LTRP &amp;&amp; </a:t>
              </a:r>
            </a:p>
            <a:p>
              <a:r>
                <a:rPr lang="en-CA" altLang="ko-KR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refPicList1 != LTRP</a:t>
              </a:r>
              <a:endParaRPr lang="ko-KR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순서도: 처리 116"/>
            <p:cNvSpPr/>
            <p:nvPr/>
          </p:nvSpPr>
          <p:spPr>
            <a:xfrm>
              <a:off x="6527240" y="4289320"/>
              <a:ext cx="2226983" cy="535810"/>
            </a:xfrm>
            <a:prstGeom prst="flowChartProcess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mMvdL0 = </a:t>
              </a:r>
              <a:r>
                <a:rPr lang="en-US" altLang="ko-KR" sz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MmvdOffset</a:t>
              </a:r>
              <a:endParaRPr lang="en-US" altLang="ko-KR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altLang="ko-KR" sz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mMvdL1 = (-1) * </a:t>
              </a:r>
              <a:r>
                <a:rPr lang="en-US" altLang="ko-KR" sz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MmvdOffset</a:t>
              </a:r>
              <a:endParaRPr lang="en-US" altLang="ko-KR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2422475" y="4825130"/>
              <a:ext cx="4135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Yes</a:t>
              </a:r>
              <a:endParaRPr lang="ko-KR" alt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3547879" y="4348336"/>
              <a:ext cx="4135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No</a:t>
              </a:r>
              <a:endParaRPr lang="ko-KR" alt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22" name="직선 화살표 연결선 121"/>
            <p:cNvCxnSpPr>
              <a:stCxn id="104" idx="3"/>
              <a:endCxn id="103" idx="1"/>
            </p:cNvCxnSpPr>
            <p:nvPr/>
          </p:nvCxnSpPr>
          <p:spPr>
            <a:xfrm>
              <a:off x="3550254" y="3823583"/>
              <a:ext cx="2976986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직선 화살표 연결선 122"/>
            <p:cNvCxnSpPr>
              <a:stCxn id="115" idx="3"/>
              <a:endCxn id="117" idx="1"/>
            </p:cNvCxnSpPr>
            <p:nvPr/>
          </p:nvCxnSpPr>
          <p:spPr>
            <a:xfrm>
              <a:off x="3555597" y="4557121"/>
              <a:ext cx="2971643" cy="10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꺾인 연결선 123"/>
            <p:cNvCxnSpPr>
              <a:stCxn id="115" idx="2"/>
              <a:endCxn id="113" idx="1"/>
            </p:cNvCxnSpPr>
            <p:nvPr/>
          </p:nvCxnSpPr>
          <p:spPr>
            <a:xfrm rot="16200000" flipH="1">
              <a:off x="4245159" y="3009401"/>
              <a:ext cx="479029" cy="4085134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5" name="그림 1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60" y="4467643"/>
            <a:ext cx="4488789" cy="2340202"/>
          </a:xfrm>
          <a:prstGeom prst="rect">
            <a:avLst/>
          </a:prstGeom>
          <a:solidFill>
            <a:schemeClr val="bg2"/>
          </a:solidFill>
        </p:spPr>
      </p:pic>
    </p:spTree>
    <p:extLst>
      <p:ext uri="{BB962C8B-B14F-4D97-AF65-F5344CB8AC3E}">
        <p14:creationId xmlns:p14="http://schemas.microsoft.com/office/powerpoint/2010/main" val="215608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</a:t>
            </a:r>
            <a:r>
              <a:rPr lang="en-US" altLang="ko-KR" dirty="0" smtClean="0"/>
              <a:t>results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180644" y="570290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>
                <a:ea typeface="LG스마트체 Regular" panose="020B0600000101010101" pitchFamily="50" charset="-127"/>
              </a:rPr>
              <a:t>Simulation results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Anchor : VTM5.0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>
                <a:ea typeface="LG스마트체 Regular" panose="020B0600000101010101" pitchFamily="50" charset="-127"/>
              </a:rPr>
              <a:t>Method I : Remove the comparing process of the POC distance when the current picture refers one or more </a:t>
            </a:r>
            <a:r>
              <a:rPr lang="en-CA" altLang="ko-KR" sz="1600" dirty="0" smtClean="0">
                <a:ea typeface="LG스마트체 Regular" panose="020B0600000101010101" pitchFamily="50" charset="-127"/>
              </a:rPr>
              <a:t>LTRP 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>
                <a:ea typeface="LG스마트체 Regular" panose="020B0600000101010101" pitchFamily="50" charset="-127"/>
              </a:rPr>
              <a:t>No Changes in coding performance and run-time</a:t>
            </a:r>
            <a:endParaRPr lang="en-CA" altLang="ko-KR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>
                <a:ea typeface="LG스마트체 Regular" panose="020B0600000101010101" pitchFamily="50" charset="-127"/>
              </a:rPr>
              <a:t>Method II : Remove the comparing process of the POC distance in all </a:t>
            </a:r>
            <a:r>
              <a:rPr lang="en-CA" altLang="ko-KR" sz="1600" dirty="0" smtClean="0">
                <a:ea typeface="LG스마트체 Regular" panose="020B0600000101010101" pitchFamily="50" charset="-127"/>
              </a:rPr>
              <a:t>Case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>
                <a:ea typeface="LG스마트체 Regular" panose="020B0600000101010101" pitchFamily="50" charset="-127"/>
              </a:rPr>
              <a:t>The coding loss is negligible in RA configuration.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>
                <a:ea typeface="LG스마트체 Regular" panose="020B0600000101010101" pitchFamily="50" charset="-127"/>
              </a:rPr>
              <a:t>Minor coding loss except </a:t>
            </a:r>
            <a:r>
              <a:rPr lang="en-CA" altLang="ko-KR" dirty="0" err="1" smtClean="0">
                <a:ea typeface="LG스마트체 Regular" panose="020B0600000101010101" pitchFamily="50" charset="-127"/>
              </a:rPr>
              <a:t>ClassE</a:t>
            </a:r>
            <a:r>
              <a:rPr lang="en-CA" altLang="ko-KR" dirty="0" smtClean="0">
                <a:ea typeface="LG스마트체 Regular" panose="020B0600000101010101" pitchFamily="50" charset="-127"/>
              </a:rPr>
              <a:t>(“</a:t>
            </a:r>
            <a:r>
              <a:rPr lang="en-US" altLang="ko-KR" smtClean="0">
                <a:solidFill>
                  <a:srgbClr val="000000"/>
                </a:solidFill>
              </a:rPr>
              <a:t>Johnny” </a:t>
            </a:r>
            <a:r>
              <a:rPr lang="en-US" altLang="ko-KR" dirty="0" smtClean="0">
                <a:solidFill>
                  <a:srgbClr val="000000"/>
                </a:solidFill>
              </a:rPr>
              <a:t>sequence only) </a:t>
            </a:r>
            <a:r>
              <a:rPr lang="en-CA" altLang="ko-KR" dirty="0" smtClean="0">
                <a:ea typeface="LG스마트체 Regular" panose="020B0600000101010101" pitchFamily="50" charset="-127"/>
              </a:rPr>
              <a:t>in </a:t>
            </a:r>
            <a:r>
              <a:rPr lang="en-CA" altLang="ko-KR" dirty="0">
                <a:ea typeface="LG스마트체 Regular" panose="020B0600000101010101" pitchFamily="50" charset="-127"/>
              </a:rPr>
              <a:t>LB </a:t>
            </a:r>
            <a:r>
              <a:rPr lang="en-CA" altLang="ko-KR" dirty="0" smtClean="0">
                <a:ea typeface="LG스마트체 Regular" panose="020B0600000101010101" pitchFamily="50" charset="-127"/>
              </a:rPr>
              <a:t>configuration.</a:t>
            </a:r>
            <a:endParaRPr lang="en-CA" altLang="ko-KR" dirty="0">
              <a:ea typeface="LG스마트체 Regular" panose="020B0600000101010101" pitchFamily="50" charset="-127"/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1190041"/>
              </p:ext>
            </p:extLst>
          </p:nvPr>
        </p:nvGraphicFramePr>
        <p:xfrm>
          <a:off x="925088" y="4143639"/>
          <a:ext cx="8007245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90176"/>
                <a:gridCol w="698766"/>
                <a:gridCol w="698766"/>
                <a:gridCol w="968903"/>
                <a:gridCol w="731490"/>
                <a:gridCol w="636524"/>
                <a:gridCol w="636524"/>
                <a:gridCol w="636524"/>
                <a:gridCol w="636524"/>
                <a:gridCol w="636524"/>
                <a:gridCol w="636524"/>
              </a:tblGrid>
              <a:tr h="161925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</a:t>
                      </a:r>
                      <a:r>
                        <a:rPr lang="en-US" sz="10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VTM-5.0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</a:t>
                      </a:r>
                      <a:r>
                        <a:rPr lang="en-US" sz="10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VTM-5.0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363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1738343" y="5483313"/>
            <a:ext cx="66325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to </a:t>
            </a:r>
            <a:r>
              <a:rPr lang="en-US" altLang="ko-KR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Bytedance</a:t>
            </a: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JVET-O0868 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for crosscheck</a:t>
            </a: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280737" y="63182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/>
              <a:t>Comparing </a:t>
            </a:r>
            <a:r>
              <a:rPr lang="en-CA" altLang="ko-KR" sz="1800" dirty="0"/>
              <a:t>process of the POC distance for MVD derivation in MMVD scheme is restricted </a:t>
            </a:r>
            <a:endParaRPr lang="en-CA" altLang="ko-KR" sz="1800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Method I) </a:t>
            </a:r>
            <a:r>
              <a:rPr lang="en-CA" altLang="ko-KR" sz="1600" dirty="0"/>
              <a:t>when a current block refers one or more long-term reference </a:t>
            </a:r>
            <a:r>
              <a:rPr lang="en-CA" altLang="ko-KR" sz="1600" dirty="0" smtClean="0"/>
              <a:t>picture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Method II) </a:t>
            </a:r>
            <a:r>
              <a:rPr lang="en-CA" altLang="ko-KR" sz="1600" dirty="0"/>
              <a:t>in all </a:t>
            </a:r>
            <a:r>
              <a:rPr lang="en-CA" altLang="ko-KR" sz="1600" dirty="0" smtClean="0"/>
              <a:t>cases</a:t>
            </a: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/>
              <a:t>Using the proposed method </a:t>
            </a:r>
            <a:r>
              <a:rPr lang="en-CA" altLang="ko-KR" sz="1800" dirty="0" smtClean="0"/>
              <a:t>I</a:t>
            </a:r>
            <a:r>
              <a:rPr lang="en-CA" altLang="ko-KR" sz="1800" dirty="0"/>
              <a:t>, </a:t>
            </a:r>
            <a:r>
              <a:rPr lang="en-US" altLang="ko-KR" sz="1800" dirty="0"/>
              <a:t>meaningless</a:t>
            </a:r>
            <a:r>
              <a:rPr lang="en-CA" altLang="ko-KR" sz="1800" dirty="0" smtClean="0"/>
              <a:t> condition in case of LTRP is removed.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/>
              <a:t>Using the proposed method II, the number of the condition is reduced to 2 in all cases.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>
                <a:ea typeface="LG스마트체 Regular" panose="020B0600000101010101" pitchFamily="50" charset="-127"/>
              </a:rPr>
              <a:t>It </a:t>
            </a:r>
            <a:r>
              <a:rPr lang="en-US" altLang="ko-KR" sz="1800" dirty="0">
                <a:ea typeface="LG스마트체 Regular" panose="020B0600000101010101" pitchFamily="50" charset="-127"/>
              </a:rPr>
              <a:t>is recommended to consider this method in the next VTM</a:t>
            </a:r>
            <a:r>
              <a:rPr lang="en-US" altLang="ko-KR" sz="1800" dirty="0" smtClean="0">
                <a:ea typeface="LG스마트체 Regular" panose="020B0600000101010101" pitchFamily="50" charset="-127"/>
              </a:rPr>
              <a:t>.</a:t>
            </a:r>
            <a:endParaRPr lang="en-US" altLang="ko-KR" sz="1800" dirty="0">
              <a:ea typeface="LG스마트체 Regular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5957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3508</TotalTime>
  <Words>818</Words>
  <Application>Microsoft Office PowerPoint</Application>
  <PresentationFormat>A4 용지(210x297mm)</PresentationFormat>
  <Paragraphs>318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6" baseType="lpstr">
      <vt:lpstr>LG스마트체 Regular</vt:lpstr>
      <vt:lpstr>돋움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JVET-O0415 Non-CE4 : Fix of POC distance condition for MMVD</vt:lpstr>
      <vt:lpstr>Introduction</vt:lpstr>
      <vt:lpstr>Proposed methods</vt:lpstr>
      <vt:lpstr>Proposed methods</vt:lpstr>
      <vt:lpstr>Proposed methods</vt:lpstr>
      <vt:lpstr>Experimental results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cp:lastModifiedBy>Naeri Park</cp:lastModifiedBy>
  <cp:revision>282</cp:revision>
  <dcterms:created xsi:type="dcterms:W3CDTF">2016-10-06T06:23:02Z</dcterms:created>
  <dcterms:modified xsi:type="dcterms:W3CDTF">2019-07-03T19:26:34Z</dcterms:modified>
</cp:coreProperties>
</file>