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79" r:id="rId3"/>
    <p:sldId id="275" r:id="rId4"/>
    <p:sldId id="281" r:id="rId5"/>
    <p:sldId id="283" r:id="rId6"/>
    <p:sldId id="27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85818" autoAdjust="0"/>
  </p:normalViewPr>
  <p:slideViewPr>
    <p:cSldViewPr snapToGrid="0">
      <p:cViewPr varScale="1">
        <p:scale>
          <a:sx n="76" d="100"/>
          <a:sy n="76" d="100"/>
        </p:scale>
        <p:origin x="150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863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ko-KR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5014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71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ko-KR" dirty="0" smtClean="0"/>
              <a:t>                                              JVET-O0414</a:t>
            </a:r>
            <a:br>
              <a:rPr lang="en-US" altLang="ko-KR" dirty="0" smtClean="0"/>
            </a:br>
            <a:r>
              <a:rPr lang="en-US" altLang="ko-KR" dirty="0"/>
              <a:t> </a:t>
            </a:r>
            <a:r>
              <a:rPr lang="en-US" altLang="ko-KR" dirty="0" smtClean="0"/>
              <a:t>             Non-CE4</a:t>
            </a:r>
            <a:r>
              <a:rPr lang="en-CA" altLang="ko-KR" dirty="0" smtClean="0"/>
              <a:t> : </a:t>
            </a:r>
            <a:r>
              <a:rPr lang="en-CA" altLang="ko-KR" dirty="0"/>
              <a:t>Symmetric-MVD control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                                  considering </a:t>
            </a:r>
            <a:r>
              <a:rPr lang="en-CA" altLang="ko-KR" dirty="0"/>
              <a:t>the reference picture type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Symmetric-MVD (SMVD)</a:t>
            </a:r>
            <a:endParaRPr lang="en-CA" altLang="ko-KR" sz="18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Allows </a:t>
            </a:r>
            <a:r>
              <a:rPr lang="en-CA" altLang="ko-KR" sz="1600" dirty="0"/>
              <a:t>to derive </a:t>
            </a:r>
            <a:r>
              <a:rPr lang="en-CA" altLang="ko-KR" sz="1600" dirty="0" smtClean="0"/>
              <a:t>L1_MVD </a:t>
            </a:r>
            <a:r>
              <a:rPr lang="en-CA" altLang="ko-KR" sz="1600" dirty="0"/>
              <a:t>from </a:t>
            </a:r>
            <a:r>
              <a:rPr lang="en-CA" altLang="ko-KR" sz="1600" dirty="0" smtClean="0"/>
              <a:t>L0_MVD without </a:t>
            </a:r>
            <a:r>
              <a:rPr lang="en-CA" altLang="ko-KR" sz="1600" dirty="0"/>
              <a:t>signaling of the </a:t>
            </a:r>
            <a:r>
              <a:rPr lang="en-CA" altLang="ko-KR" sz="1600" dirty="0" smtClean="0"/>
              <a:t>L1_MVD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L1_MVD is set to mirrored L0_MVD (without scaling operation)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Precisely </a:t>
            </a:r>
            <a:r>
              <a:rPr lang="en-CA" altLang="ko-KR" sz="1600" dirty="0"/>
              <a:t>derived </a:t>
            </a:r>
            <a:r>
              <a:rPr lang="en-CA" altLang="ko-KR" sz="1600" dirty="0" smtClean="0"/>
              <a:t>when </a:t>
            </a:r>
            <a:r>
              <a:rPr lang="en-CA" altLang="ko-KR" sz="1600" dirty="0"/>
              <a:t>both reference pictures are similar and the movement </a:t>
            </a:r>
            <a:r>
              <a:rPr lang="en-CA" altLang="ko-KR" sz="1600" dirty="0" smtClean="0"/>
              <a:t>is </a:t>
            </a:r>
            <a:r>
              <a:rPr lang="en-CA" altLang="ko-KR" sz="1600" dirty="0"/>
              <a:t>constant in certain direction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When mixed </a:t>
            </a:r>
            <a:r>
              <a:rPr lang="en-US" altLang="ko-KR" sz="1800" dirty="0"/>
              <a:t>STRP and </a:t>
            </a:r>
            <a:r>
              <a:rPr lang="en-US" altLang="ko-KR" sz="1800" dirty="0" smtClean="0"/>
              <a:t>LTRP are used for derivation.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569480" y="938406"/>
            <a:ext cx="1866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200" i="1" dirty="0">
                <a:solidFill>
                  <a:schemeClr val="accent5">
                    <a:lumMod val="75000"/>
                  </a:schemeClr>
                </a:solidFill>
              </a:rPr>
              <a:t>MVD of the reference </a:t>
            </a:r>
            <a:r>
              <a:rPr lang="en-CA" altLang="ko-KR" sz="1200" i="1" dirty="0" smtClean="0">
                <a:solidFill>
                  <a:schemeClr val="accent5">
                    <a:lumMod val="75000"/>
                  </a:schemeClr>
                </a:solidFill>
              </a:rPr>
              <a:t>list 0</a:t>
            </a:r>
            <a:endParaRPr lang="ko-KR" altLang="en-US" sz="1200" i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240214" y="1388691"/>
            <a:ext cx="18465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200" i="1" dirty="0">
                <a:solidFill>
                  <a:schemeClr val="accent5">
                    <a:lumMod val="75000"/>
                  </a:schemeClr>
                </a:solidFill>
              </a:rPr>
              <a:t>MVD of the reference </a:t>
            </a:r>
            <a:r>
              <a:rPr lang="en-CA" altLang="ko-KR" sz="1200" i="1" dirty="0" smtClean="0">
                <a:solidFill>
                  <a:schemeClr val="accent5">
                    <a:lumMod val="75000"/>
                  </a:schemeClr>
                </a:solidFill>
              </a:rPr>
              <a:t>list 1</a:t>
            </a:r>
            <a:endParaRPr lang="ko-KR" altLang="en-US" sz="1200" i="1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982982" y="3371321"/>
            <a:ext cx="8120679" cy="3059955"/>
            <a:chOff x="1751239" y="2841526"/>
            <a:chExt cx="5942863" cy="2110868"/>
          </a:xfrm>
        </p:grpSpPr>
        <p:sp>
          <p:nvSpPr>
            <p:cNvPr id="8" name="평행 사변형 7"/>
            <p:cNvSpPr/>
            <p:nvPr/>
          </p:nvSpPr>
          <p:spPr>
            <a:xfrm rot="20275457">
              <a:off x="5346547" y="2841527"/>
              <a:ext cx="1140977" cy="1472750"/>
            </a:xfrm>
            <a:prstGeom prst="parallelogram">
              <a:avLst>
                <a:gd name="adj" fmla="val 53358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평행 사변형 8"/>
            <p:cNvSpPr/>
            <p:nvPr/>
          </p:nvSpPr>
          <p:spPr>
            <a:xfrm rot="20275457">
              <a:off x="1776664" y="2841527"/>
              <a:ext cx="1140977" cy="1472750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368656" y="4612311"/>
              <a:ext cx="895848" cy="2000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ko-KR" sz="1400" b="1" dirty="0" smtClean="0"/>
                <a:t>Current</a:t>
              </a:r>
              <a:r>
                <a:rPr lang="ko-KR" altLang="en-US" sz="1400" b="1" smtClean="0"/>
                <a:t> </a:t>
              </a:r>
              <a:r>
                <a:rPr lang="en-US" altLang="ko-KR" sz="1400" b="1" dirty="0" smtClean="0"/>
                <a:t>picture</a:t>
              </a: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751239" y="4522448"/>
              <a:ext cx="1121022" cy="3400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 smtClean="0"/>
                <a:t>L0 reference picture</a:t>
              </a:r>
            </a:p>
            <a:p>
              <a:pPr algn="ctr"/>
              <a:r>
                <a:rPr lang="en-US" altLang="ko-KR" sz="1400" dirty="0" smtClean="0"/>
                <a:t>(LTRP)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563102" y="4612311"/>
              <a:ext cx="1121022" cy="3400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 smtClean="0"/>
                <a:t>L1 reference picture</a:t>
              </a:r>
            </a:p>
            <a:p>
              <a:pPr algn="ctr"/>
              <a:r>
                <a:rPr lang="en-US" altLang="ko-KR" sz="1400" dirty="0" smtClean="0"/>
                <a:t>(STRP)</a:t>
              </a:r>
            </a:p>
          </p:txBody>
        </p:sp>
        <p:sp>
          <p:nvSpPr>
            <p:cNvPr id="13" name="평행 사변형 12"/>
            <p:cNvSpPr/>
            <p:nvPr/>
          </p:nvSpPr>
          <p:spPr>
            <a:xfrm rot="19958478">
              <a:off x="5799508" y="3623919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" name="직선 화살표 연결선 13"/>
            <p:cNvCxnSpPr/>
            <p:nvPr/>
          </p:nvCxnSpPr>
          <p:spPr>
            <a:xfrm flipH="1" flipV="1">
              <a:off x="2441480" y="3175195"/>
              <a:ext cx="3369642" cy="4838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화살표 연결선 14"/>
            <p:cNvCxnSpPr/>
            <p:nvPr/>
          </p:nvCxnSpPr>
          <p:spPr>
            <a:xfrm>
              <a:off x="5838997" y="3653216"/>
              <a:ext cx="1026740" cy="41680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직사각형 15"/>
            <p:cNvSpPr/>
            <p:nvPr/>
          </p:nvSpPr>
          <p:spPr>
            <a:xfrm>
              <a:off x="3684147" y="3126085"/>
              <a:ext cx="556931" cy="2000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ko-KR" sz="1400" b="1" i="1" dirty="0" smtClean="0"/>
                <a:t>L0_MVD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169713" y="3357143"/>
              <a:ext cx="1140933" cy="2000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ko-KR" sz="1400" b="1" i="1" dirty="0" smtClean="0"/>
                <a:t>L1_MVD = -L0_MVD</a:t>
              </a:r>
            </a:p>
          </p:txBody>
        </p:sp>
        <p:sp>
          <p:nvSpPr>
            <p:cNvPr id="18" name="평행 사변형 17"/>
            <p:cNvSpPr/>
            <p:nvPr/>
          </p:nvSpPr>
          <p:spPr>
            <a:xfrm rot="20275457">
              <a:off x="6553125" y="2841526"/>
              <a:ext cx="1140977" cy="1472750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평행 사변형 18"/>
            <p:cNvSpPr/>
            <p:nvPr/>
          </p:nvSpPr>
          <p:spPr>
            <a:xfrm rot="19958478">
              <a:off x="6835718" y="4045896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평행 사변형 19"/>
            <p:cNvSpPr/>
            <p:nvPr/>
          </p:nvSpPr>
          <p:spPr>
            <a:xfrm rot="19958478">
              <a:off x="2221617" y="3616085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1" name="직선 화살표 연결선 20"/>
            <p:cNvCxnSpPr/>
            <p:nvPr/>
          </p:nvCxnSpPr>
          <p:spPr>
            <a:xfrm flipV="1">
              <a:off x="2276693" y="3161847"/>
              <a:ext cx="158738" cy="4606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평행 사변형 21"/>
            <p:cNvSpPr/>
            <p:nvPr/>
          </p:nvSpPr>
          <p:spPr>
            <a:xfrm rot="19958478">
              <a:off x="2402019" y="3148873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평행 사변형 22"/>
            <p:cNvSpPr/>
            <p:nvPr/>
          </p:nvSpPr>
          <p:spPr>
            <a:xfrm rot="19958478">
              <a:off x="6981885" y="3623791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4" name="직선 화살표 연결선 23"/>
            <p:cNvCxnSpPr/>
            <p:nvPr/>
          </p:nvCxnSpPr>
          <p:spPr>
            <a:xfrm flipV="1">
              <a:off x="6887645" y="3646346"/>
              <a:ext cx="131195" cy="430547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평행 사변형 24"/>
            <p:cNvSpPr/>
            <p:nvPr/>
          </p:nvSpPr>
          <p:spPr>
            <a:xfrm rot="20275457">
              <a:off x="4123746" y="2841527"/>
              <a:ext cx="1140977" cy="1472750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평행 사변형 25"/>
            <p:cNvSpPr/>
            <p:nvPr/>
          </p:nvSpPr>
          <p:spPr>
            <a:xfrm rot="19958478">
              <a:off x="4599257" y="3634278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7" name="직선 화살표 연결선 26"/>
            <p:cNvCxnSpPr/>
            <p:nvPr/>
          </p:nvCxnSpPr>
          <p:spPr>
            <a:xfrm flipV="1">
              <a:off x="4651714" y="3181892"/>
              <a:ext cx="158738" cy="4606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/>
            <p:nvPr/>
          </p:nvCxnSpPr>
          <p:spPr>
            <a:xfrm flipH="1" flipV="1">
              <a:off x="4808997" y="3194753"/>
              <a:ext cx="1030182" cy="46485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평행 사변형 28"/>
            <p:cNvSpPr/>
            <p:nvPr/>
          </p:nvSpPr>
          <p:spPr>
            <a:xfrm rot="19958478">
              <a:off x="4750782" y="3167821"/>
              <a:ext cx="235051" cy="142939"/>
            </a:xfrm>
            <a:prstGeom prst="parallelogram">
              <a:avLst>
                <a:gd name="adj" fmla="val 5335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89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To </a:t>
            </a:r>
            <a:r>
              <a:rPr lang="en-CA" altLang="ko-KR" sz="1800" dirty="0"/>
              <a:t>enhance the accuracy of the </a:t>
            </a:r>
            <a:r>
              <a:rPr lang="en-CA" altLang="ko-KR" sz="1800" dirty="0" smtClean="0"/>
              <a:t>MVD, </a:t>
            </a:r>
            <a:r>
              <a:rPr lang="en-CA" altLang="ko-KR" sz="1800" dirty="0"/>
              <a:t>two schemes are proposed considering the reference picture type </a:t>
            </a:r>
            <a:endParaRPr lang="en-CA" altLang="ko-KR" sz="18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I: SMVD process is restricted </a:t>
            </a:r>
            <a:r>
              <a:rPr lang="en-CA" altLang="ko-KR" sz="1600" dirty="0"/>
              <a:t>when the current picture has mixed reference picture </a:t>
            </a:r>
            <a:r>
              <a:rPr lang="en-CA" altLang="ko-KR" sz="1600" dirty="0" smtClean="0"/>
              <a:t>type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II : SMVD process is more </a:t>
            </a:r>
            <a:r>
              <a:rPr lang="en-CA" altLang="ko-KR" sz="1600" dirty="0"/>
              <a:t>restricted where the SMVD is not allowed when the current picture refers to LTRP</a:t>
            </a:r>
            <a:endParaRPr lang="en-CA" altLang="ko-KR" sz="1600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8336"/>
              </p:ext>
            </p:extLst>
          </p:nvPr>
        </p:nvGraphicFramePr>
        <p:xfrm>
          <a:off x="755651" y="3278239"/>
          <a:ext cx="8515349" cy="2081160"/>
        </p:xfrm>
        <a:graphic>
          <a:graphicData uri="http://schemas.openxmlformats.org/drawingml/2006/table">
            <a:tbl>
              <a:tblPr firstRow="1" bandRow="1"/>
              <a:tblGrid>
                <a:gridCol w="955100"/>
                <a:gridCol w="990507"/>
                <a:gridCol w="1094957"/>
                <a:gridCol w="1094957"/>
                <a:gridCol w="1094957"/>
                <a:gridCol w="1094957"/>
                <a:gridCol w="1094957"/>
                <a:gridCol w="1094957"/>
              </a:tblGrid>
              <a:tr h="346860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SMVD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Method I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Method II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860"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L0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L1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L0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L1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L0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L1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346860"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short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short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60"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long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long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60"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short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long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60"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long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short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</a:rPr>
                        <a:t>(-1) MVD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Method I : SMVD process is restricted </a:t>
            </a:r>
            <a:r>
              <a:rPr lang="en-CA" altLang="ko-KR" sz="1800" dirty="0"/>
              <a:t>when the current picture has mixed reference picture </a:t>
            </a:r>
            <a:r>
              <a:rPr lang="en-CA" altLang="ko-KR" sz="1800" dirty="0" smtClean="0"/>
              <a:t>type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979406"/>
              </p:ext>
            </p:extLst>
          </p:nvPr>
        </p:nvGraphicFramePr>
        <p:xfrm>
          <a:off x="649817" y="1232694"/>
          <a:ext cx="8629226" cy="640080"/>
        </p:xfrm>
        <a:graphic>
          <a:graphicData uri="http://schemas.openxmlformats.org/drawingml/2006/table">
            <a:tbl>
              <a:tblPr/>
              <a:tblGrid>
                <a:gridCol w="7680886"/>
                <a:gridCol w="94834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			if( </a:t>
                      </a: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sps_smvd_enabled_flag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  &amp;&amp;  </a:t>
                      </a: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inter_pred_idc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[ x0 ][ y0 ] = = PRED_BI  &amp;&amp;</a:t>
                      </a:r>
                      <a:b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</a:b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				!</a:t>
                      </a: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inter_affine_flag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[ x0 ][ y0 ]  &amp;&amp;  RefIdxSymL0 &gt; −1  &amp;&amp;  RefIdxSymL1 &gt; −1 )</a:t>
                      </a:r>
                      <a:endParaRPr lang="ko-KR" sz="140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 </a:t>
                      </a:r>
                      <a:endParaRPr lang="ko-KR" sz="140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				</a:t>
                      </a:r>
                      <a:r>
                        <a:rPr lang="en-CA" sz="1400" b="1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sym_mvd_flag</a:t>
                      </a:r>
                      <a:r>
                        <a:rPr lang="en-CA" sz="1400" b="1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[ x0 ][ y0 ]</a:t>
                      </a:r>
                      <a:endParaRPr lang="ko-KR" sz="1400" b="1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ae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(v)</a:t>
                      </a:r>
                      <a:endParaRPr lang="ko-KR" sz="140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649817" y="2096548"/>
            <a:ext cx="8606367" cy="380873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</a:pP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variable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RefIdxSymLX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X being 0 and 1 is derived as follows:</a:t>
            </a:r>
            <a:endParaRPr lang="ko-KR" altLang="ko-KR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variable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specifies the current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picture.</a:t>
            </a:r>
          </a:p>
          <a:p>
            <a:pPr marL="285750" lvl="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RefIdxSymL0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set equal to −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pPr marL="285750" lvl="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index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0..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NumRefIdxActive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 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− 1, the following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applies:</a:t>
            </a:r>
          </a:p>
          <a:p>
            <a:pPr marL="742950" lvl="1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of the following conditions are true, RefIdxSymL0 is set to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i: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[ 0 ][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) &gt;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[ 0 ][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 ) &lt;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[ 0 ][ RefIdxSymL0 ] ) or RefIdxSymL0 is equal to −1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hangingPunct="0"/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ko-KR" altLang="ko-KR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80"/>
              </a:spcBef>
              <a:buFont typeface="맑은 고딕" panose="020B0503020000020004" pitchFamily="50" charset="-127"/>
              <a:buChar char="-"/>
            </a:pPr>
            <a:r>
              <a:rPr lang="en-CA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RefIdxSymL0 is not equal to −1 and RefIdxSymL1 is not equal to −1, the following </a:t>
            </a:r>
            <a:r>
              <a:rPr lang="en-CA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applies.</a:t>
            </a:r>
          </a:p>
          <a:p>
            <a:pPr marL="800100" lvl="1" indent="-342900" algn="just">
              <a:spcBef>
                <a:spcPts val="680"/>
              </a:spcBef>
              <a:buFont typeface="맑은 고딕" panose="020B0503020000020004" pitchFamily="50" charset="-127"/>
              <a:buChar char="-"/>
            </a:pPr>
            <a:r>
              <a:rPr lang="en-US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[ 0 ][ RefIdxSymL0 ] is a long-term reference picture and </a:t>
            </a:r>
            <a:r>
              <a:rPr lang="en-US" altLang="ko-KR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[ 1 ][ RefIdxSymL1 ] is a short-term reference </a:t>
            </a:r>
            <a:r>
              <a:rPr lang="en-US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picture, RefIdxSymL0 </a:t>
            </a:r>
            <a:r>
              <a:rPr lang="en-US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RefIdxSymL1 are set equal to -1</a:t>
            </a:r>
          </a:p>
          <a:p>
            <a:pPr marL="800100" lvl="1" indent="-342900" algn="just">
              <a:spcBef>
                <a:spcPts val="680"/>
              </a:spcBef>
              <a:buFont typeface="맑은 고딕" panose="020B0503020000020004" pitchFamily="50" charset="-127"/>
              <a:buChar char="-"/>
            </a:pPr>
            <a:r>
              <a:rPr lang="en-US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Otherwise, if </a:t>
            </a:r>
            <a:r>
              <a:rPr lang="en-US" altLang="ko-KR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[ 0 ][ RefIdxSymL0 ] is a short-term reference picture and </a:t>
            </a:r>
            <a:r>
              <a:rPr lang="en-US" altLang="ko-KR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[ 1 ][ RefIdxSymL1 ] is a long-term reference </a:t>
            </a:r>
            <a:r>
              <a:rPr lang="en-US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picture, RefIdxSymL0 </a:t>
            </a:r>
            <a:r>
              <a:rPr lang="en-US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RefIdxSymL1 are set equal to -</a:t>
            </a:r>
            <a:r>
              <a:rPr lang="en-US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ko-KR" altLang="en-US" sz="1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3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CA" altLang="ko-KR" dirty="0" smtClean="0"/>
              <a:t>Method II : </a:t>
            </a:r>
            <a:r>
              <a:rPr lang="en-CA" altLang="ko-KR" dirty="0"/>
              <a:t>SMVD process is more restricted where the SMVD is not allowed when the current picture refers to LTRP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</p:txBody>
      </p:sp>
      <p:sp>
        <p:nvSpPr>
          <p:cNvPr id="8" name="직사각형 7"/>
          <p:cNvSpPr/>
          <p:nvPr/>
        </p:nvSpPr>
        <p:spPr>
          <a:xfrm>
            <a:off x="649817" y="2508067"/>
            <a:ext cx="8606367" cy="37548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</a:pP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variable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RefIdxSymLX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X being 0 and 1 is derived as follows:</a:t>
            </a:r>
            <a:endParaRPr lang="ko-KR" altLang="ko-KR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variable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specifies the current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picture.</a:t>
            </a:r>
          </a:p>
          <a:p>
            <a:pPr marL="285750" lvl="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RefIdxSymL0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set equal to −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pPr marL="285750" lvl="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index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0..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NumRefIdxActive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 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− 1, the following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applies:</a:t>
            </a:r>
          </a:p>
          <a:p>
            <a:pPr marL="742950" lvl="1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of the following conditions are true, RefIdxSymL0 is set to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i: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[ 0 ][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) &gt;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[ 0 ][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 ) &lt;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[ 0 ][ RefIdxSymL0 ] ) or RefIdxSymL0 is equal to −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[ 0 ][ </a:t>
            </a:r>
            <a:r>
              <a:rPr lang="en-CA" altLang="ko-KR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 is a short-term-reference </a:t>
            </a:r>
            <a:r>
              <a:rPr lang="en-CA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RefIdxSymL1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set equal to −1.</a:t>
            </a:r>
          </a:p>
          <a:p>
            <a:pPr marL="285750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index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0..NumRefIdxActive[ 1 ]  − 1, the following applies:</a:t>
            </a:r>
          </a:p>
          <a:p>
            <a:pPr marL="742950" lvl="1" indent="-285750" hangingPunct="0">
              <a:buFontTx/>
              <a:buChar char="-"/>
            </a:pP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of the following conditions are true, RefIdxSymL1 is set to i: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[ 1 ][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) &lt; 0,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[ 1 ][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) &gt;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[ 1 ][ RefIdxSymL1 ] ) or RefIdxSymL1 is equal to −1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00150" lvl="2" indent="-285750" hangingPunct="0">
              <a:buFontTx/>
              <a:buChar char="-"/>
            </a:pPr>
            <a:r>
              <a:rPr lang="en-CA" altLang="ko-KR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CA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CA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][ </a:t>
            </a:r>
            <a:r>
              <a:rPr lang="en-CA" altLang="ko-KR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] is a short-term-reference picture</a:t>
            </a: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ko-KR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CA" altLang="ko-KR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476152"/>
              </p:ext>
            </p:extLst>
          </p:nvPr>
        </p:nvGraphicFramePr>
        <p:xfrm>
          <a:off x="650240" y="1613694"/>
          <a:ext cx="8629226" cy="640080"/>
        </p:xfrm>
        <a:graphic>
          <a:graphicData uri="http://schemas.openxmlformats.org/drawingml/2006/table">
            <a:tbl>
              <a:tblPr/>
              <a:tblGrid>
                <a:gridCol w="7680886"/>
                <a:gridCol w="94834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			if( </a:t>
                      </a: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sps_smvd_enabled_flag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  &amp;&amp;  </a:t>
                      </a: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inter_pred_idc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[ x0 ][ y0 ] = = PRED_BI  &amp;&amp;</a:t>
                      </a:r>
                      <a:b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</a:b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				!</a:t>
                      </a: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inter_affine_flag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[ x0 ][ y0 ]  &amp;&amp;  RefIdxSymL0 &gt; −1  &amp;&amp;  RefIdxSymL1 &gt; −1</a:t>
                      </a:r>
                      <a:r>
                        <a:rPr lang="en-CA" sz="1400" kern="1200" dirty="0">
                          <a:solidFill>
                            <a:srgbClr val="FF0000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 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)</a:t>
                      </a:r>
                      <a:endParaRPr lang="ko-KR" sz="140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 </a:t>
                      </a:r>
                      <a:endParaRPr lang="ko-KR" sz="140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				</a:t>
                      </a:r>
                      <a:r>
                        <a:rPr lang="en-CA" sz="1400" b="1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sym_mvd_flag</a:t>
                      </a:r>
                      <a:r>
                        <a:rPr lang="en-CA" sz="1400" b="1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[ x0 ][ y0 ]</a:t>
                      </a:r>
                      <a:endParaRPr lang="ko-KR" sz="1400" b="1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kern="1200" dirty="0" err="1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ae</a:t>
                      </a:r>
                      <a:r>
                        <a:rPr lang="en-CA" sz="140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(v)</a:t>
                      </a:r>
                      <a:endParaRPr lang="ko-KR" sz="140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55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670216" y="5483313"/>
            <a:ext cx="6768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JVET-O0730)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Symmetric-MVD </a:t>
            </a:r>
            <a:r>
              <a:rPr lang="en-CA" altLang="ko-KR" sz="1800" dirty="0"/>
              <a:t>control method considering reference picture type are </a:t>
            </a:r>
            <a:r>
              <a:rPr lang="en-CA" altLang="ko-KR" sz="1800" dirty="0" smtClean="0"/>
              <a:t>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Proposed scheme I : SMVD process is restricted when the current picture has mixed reference picture </a:t>
            </a:r>
            <a:r>
              <a:rPr lang="en-CA" altLang="ko-KR" sz="1600" dirty="0" smtClean="0"/>
              <a:t>type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Proposed scheme II : SMVD process is more restricted where the SMVD is not allowed when the current picture refers to </a:t>
            </a:r>
            <a:r>
              <a:rPr lang="en-CA" altLang="ko-KR" sz="1600" dirty="0" smtClean="0"/>
              <a:t>LTRP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No </a:t>
            </a:r>
            <a:r>
              <a:rPr lang="en-CA" altLang="ko-KR" sz="1800" dirty="0"/>
              <a:t>changes in coding performance and </a:t>
            </a:r>
            <a:r>
              <a:rPr lang="en-CA" altLang="ko-KR" sz="1800" dirty="0" smtClean="0"/>
              <a:t>run-time.</a:t>
            </a: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  <a:endParaRPr lang="en-US" altLang="ko-KR" sz="18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3490</TotalTime>
  <Words>449</Words>
  <Application>Microsoft Office PowerPoint</Application>
  <PresentationFormat>A4 용지(210x297mm)</PresentationFormat>
  <Paragraphs>125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LG스마트체 Regular</vt:lpstr>
      <vt:lpstr>굴림</vt:lpstr>
      <vt:lpstr>돋움</vt:lpstr>
      <vt:lpstr>맑은 고딕</vt:lpstr>
      <vt:lpstr>Arial</vt:lpstr>
      <vt:lpstr>Calibri</vt:lpstr>
      <vt:lpstr>Calibri Light</vt:lpstr>
      <vt:lpstr>times</vt:lpstr>
      <vt:lpstr>Times New Roman</vt:lpstr>
      <vt:lpstr>Wingdings</vt:lpstr>
      <vt:lpstr>Office 테마</vt:lpstr>
      <vt:lpstr>                                              JVET-O0414               Non-CE4 : Symmetric-MVD control                                    considering the reference picture type</vt:lpstr>
      <vt:lpstr>Introduction</vt:lpstr>
      <vt:lpstr>Proposed methods</vt:lpstr>
      <vt:lpstr>Proposed methods</vt:lpstr>
      <vt:lpstr>Proposed methods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275</cp:revision>
  <dcterms:created xsi:type="dcterms:W3CDTF">2016-10-06T06:23:02Z</dcterms:created>
  <dcterms:modified xsi:type="dcterms:W3CDTF">2019-07-04T02:50:21Z</dcterms:modified>
</cp:coreProperties>
</file>