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23"/>
  </p:notesMasterIdLst>
  <p:handoutMasterIdLst>
    <p:handoutMasterId r:id="rId24"/>
  </p:handoutMasterIdLst>
  <p:sldIdLst>
    <p:sldId id="385" r:id="rId5"/>
    <p:sldId id="386" r:id="rId6"/>
    <p:sldId id="4277" r:id="rId7"/>
    <p:sldId id="4278" r:id="rId8"/>
    <p:sldId id="388" r:id="rId9"/>
    <p:sldId id="4280" r:id="rId10"/>
    <p:sldId id="4281" r:id="rId11"/>
    <p:sldId id="4290" r:id="rId12"/>
    <p:sldId id="4269" r:id="rId13"/>
    <p:sldId id="4283" r:id="rId14"/>
    <p:sldId id="4285" r:id="rId15"/>
    <p:sldId id="4291" r:id="rId16"/>
    <p:sldId id="4286" r:id="rId17"/>
    <p:sldId id="4292" r:id="rId18"/>
    <p:sldId id="4276" r:id="rId19"/>
    <p:sldId id="387" r:id="rId20"/>
    <p:sldId id="4287" r:id="rId21"/>
    <p:sldId id="4288" r:id="rId22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6" autoAdjust="0"/>
    <p:restoredTop sz="98458" autoAdjust="0"/>
  </p:normalViewPr>
  <p:slideViewPr>
    <p:cSldViewPr snapToGrid="0">
      <p:cViewPr varScale="1">
        <p:scale>
          <a:sx n="71" d="100"/>
          <a:sy n="71" d="100"/>
        </p:scale>
        <p:origin x="370" y="67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napToGrid="0"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2019/7/7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2019/7/7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7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22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600" y="44635"/>
            <a:ext cx="11051500" cy="792183"/>
          </a:xfrm>
          <a:prstGeom prst="rect">
            <a:avLst/>
          </a:prstGeom>
        </p:spPr>
        <p:txBody>
          <a:bodyPr wrap="non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600" y="1052758"/>
            <a:ext cx="11051500" cy="511452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446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2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953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187" y="908930"/>
            <a:ext cx="11525997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16" y="6409484"/>
            <a:ext cx="8840099" cy="36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marL="0" marR="0" indent="0" algn="l" defTabSz="9145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D7B6D7-B93D-4A81-9951-1EF138C68E07}" type="slidenum">
              <a:rPr lang="en-US" altLang="ja-JP" sz="1800" b="1" kern="0" baseline="0" smtClean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pPr marL="0" marR="0" indent="0" algn="l" defTabSz="9145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ja-JP" sz="1800" b="1" kern="0" baseline="0">
                <a:solidFill>
                  <a:prstClr val="white">
                    <a:lumMod val="50000"/>
                  </a:prst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z="1800" b="0" kern="1200">
                <a:solidFill>
                  <a:srgbClr val="7FD13B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FEB80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EA157A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1AB39F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738AC8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solidFill>
                  <a:srgbClr val="00ADDC"/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/</a:t>
            </a:r>
            <a:r>
              <a:rPr lang="en-US" altLang="ja-JP" sz="1800" b="0" kern="1200"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 </a:t>
            </a:r>
            <a:r>
              <a:rPr lang="en-US" altLang="ja-JP" sz="1800" b="0" kern="1200">
                <a:solidFill>
                  <a:schemeClr val="bg1">
                    <a:lumMod val="75000"/>
                  </a:schemeClr>
                </a:solidFill>
                <a:effectLst/>
                <a:latin typeface="Myriad Pro" pitchFamily="34" charset="0"/>
                <a:ea typeface="Adobe Gothic Std B" pitchFamily="34" charset="-128"/>
                <a:cs typeface="Times New Roman"/>
              </a:rPr>
              <a:t>Fundamental Technology Research and Development Division1 (FTRD1)</a:t>
            </a:r>
            <a:endParaRPr lang="ja-JP" altLang="ja-JP" sz="1600" b="0">
              <a:solidFill>
                <a:schemeClr val="bg1">
                  <a:lumMod val="75000"/>
                </a:schemeClr>
              </a:solidFill>
              <a:effectLst/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7352" y="6423956"/>
            <a:ext cx="1311958" cy="39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27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772" r:id="rId6"/>
    <p:sldLayoutId id="2147483698" r:id="rId7"/>
    <p:sldLayoutId id="2147483771" r:id="rId8"/>
    <p:sldLayoutId id="2147483706" r:id="rId9"/>
    <p:sldLayoutId id="2147483773" r:id="rId10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3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4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5.xlsm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47883702-BCF1-4013-9738-E5B111DAB9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9863" y="1833991"/>
            <a:ext cx="10761662" cy="576263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CE3-related: Sampling point extension for CCLM(JVET-O0412)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A187A606-5442-4FEA-8CB6-37F8574982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ja-JP" b="1" dirty="0"/>
              <a:t>T. Tsukuba, Y. </a:t>
            </a:r>
            <a:r>
              <a:rPr lang="en-US" altLang="ja-JP" b="1"/>
              <a:t>Yagasaki, M</a:t>
            </a:r>
            <a:r>
              <a:rPr lang="en-US" altLang="ja-JP" b="1" dirty="0"/>
              <a:t>. Ikeda, T. Suzuki</a:t>
            </a:r>
          </a:p>
        </p:txBody>
      </p:sp>
    </p:spTree>
    <p:extLst>
      <p:ext uri="{BB962C8B-B14F-4D97-AF65-F5344CB8AC3E}">
        <p14:creationId xmlns:p14="http://schemas.microsoft.com/office/powerpoint/2010/main" val="147859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pPr lvl="1" hangingPunct="0"/>
            <a:r>
              <a:rPr lang="en-CA" altLang="ja-JP" sz="2400" b="1" i="1" dirty="0"/>
              <a:t>Experimental results for several options</a:t>
            </a:r>
            <a:endParaRPr lang="ja-JP" altLang="ja-JP" sz="2400" b="1" i="1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56F07A76-1124-4E5D-A62B-0F5B5EA06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406620"/>
              </p:ext>
            </p:extLst>
          </p:nvPr>
        </p:nvGraphicFramePr>
        <p:xfrm>
          <a:off x="766917" y="1995949"/>
          <a:ext cx="10471351" cy="3358943"/>
        </p:xfrm>
        <a:graphic>
          <a:graphicData uri="http://schemas.openxmlformats.org/drawingml/2006/table">
            <a:tbl>
              <a:tblPr firstRow="1" firstCol="1" bandRow="1"/>
              <a:tblGrid>
                <a:gridCol w="1625336">
                  <a:extLst>
                    <a:ext uri="{9D8B030D-6E8A-4147-A177-3AD203B41FA5}">
                      <a16:colId xmlns:a16="http://schemas.microsoft.com/office/drawing/2014/main" val="2509350847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619838581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1467050608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1628828678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4209858804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4054499574"/>
                    </a:ext>
                  </a:extLst>
                </a:gridCol>
                <a:gridCol w="1064273">
                  <a:extLst>
                    <a:ext uri="{9D8B030D-6E8A-4147-A177-3AD203B41FA5}">
                      <a16:colId xmlns:a16="http://schemas.microsoft.com/office/drawing/2014/main" val="148067259"/>
                    </a:ext>
                  </a:extLst>
                </a:gridCol>
                <a:gridCol w="1081738">
                  <a:extLst>
                    <a:ext uri="{9D8B030D-6E8A-4147-A177-3AD203B41FA5}">
                      <a16:colId xmlns:a16="http://schemas.microsoft.com/office/drawing/2014/main" val="989002220"/>
                    </a:ext>
                  </a:extLst>
                </a:gridCol>
                <a:gridCol w="1078464">
                  <a:extLst>
                    <a:ext uri="{9D8B030D-6E8A-4147-A177-3AD203B41FA5}">
                      <a16:colId xmlns:a16="http://schemas.microsoft.com/office/drawing/2014/main" val="1283053194"/>
                    </a:ext>
                  </a:extLst>
                </a:gridCol>
              </a:tblGrid>
              <a:tr h="84324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Combination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tested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4x4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8x8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16x16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32x32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64x64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Cr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845719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VTM5.0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608565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 + CE3 </a:t>
                      </a:r>
                      <a:r>
                        <a:rPr 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β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372943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 + </a:t>
                      </a:r>
                      <a:r>
                        <a:rPr lang="en-CA" alt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CE3 </a:t>
                      </a:r>
                      <a:r>
                        <a:rPr 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β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802638"/>
                  </a:ext>
                </a:extLst>
              </a:tr>
              <a:tr h="4076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 + </a:t>
                      </a:r>
                      <a:r>
                        <a:rPr lang="en-CA" alt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CE3 </a:t>
                      </a:r>
                      <a:r>
                        <a:rPr 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β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156015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 + </a:t>
                      </a:r>
                      <a:r>
                        <a:rPr lang="en-CA" alt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CE3 </a:t>
                      </a:r>
                      <a:r>
                        <a:rPr 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β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644642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E + </a:t>
                      </a:r>
                      <a:r>
                        <a:rPr lang="en-CA" alt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CE3 </a:t>
                      </a:r>
                      <a:r>
                        <a:rPr lang="ja-JP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β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-0.58%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732465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6001EA0-3FF4-4173-9BC8-421CD6452088}"/>
              </a:ext>
            </a:extLst>
          </p:cNvPr>
          <p:cNvSpPr/>
          <p:nvPr/>
        </p:nvSpPr>
        <p:spPr>
          <a:xfrm>
            <a:off x="1004082" y="1054296"/>
            <a:ext cx="10156717" cy="92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 for several combinations with sampling point extension &amp;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 derivation in CE3-3.1 </a:t>
            </a:r>
            <a:endParaRPr lang="ja-JP" altLang="ja-JP" sz="2400" b="1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3660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002F5BF5-A8A5-4640-93CF-44E5EE94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48851"/>
              </p:ext>
            </p:extLst>
          </p:nvPr>
        </p:nvGraphicFramePr>
        <p:xfrm>
          <a:off x="704002" y="1720645"/>
          <a:ext cx="10612492" cy="423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002" y="1720645"/>
                        <a:ext cx="10612492" cy="423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9732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 (Cross check results from ETRI)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002F5BF5-A8A5-4640-93CF-44E5EE94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172541"/>
              </p:ext>
            </p:extLst>
          </p:nvPr>
        </p:nvGraphicFramePr>
        <p:xfrm>
          <a:off x="704002" y="1720645"/>
          <a:ext cx="10612492" cy="423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002F5BF5-A8A5-4640-93CF-44E5EE949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002" y="1720645"/>
                        <a:ext cx="10612492" cy="423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 (ETRI)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0000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RA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RA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B9D25704-766B-44C3-98F7-11AE2BDCF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223937"/>
              </p:ext>
            </p:extLst>
          </p:nvPr>
        </p:nvGraphicFramePr>
        <p:xfrm>
          <a:off x="825910" y="1718137"/>
          <a:ext cx="10536144" cy="42008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5910" y="1718137"/>
                        <a:ext cx="10536144" cy="42008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4186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RA (Cross check results from ETRI)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002F5BF5-A8A5-4640-93CF-44E5EE94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174418"/>
              </p:ext>
            </p:extLst>
          </p:nvPr>
        </p:nvGraphicFramePr>
        <p:xfrm>
          <a:off x="747034" y="1720645"/>
          <a:ext cx="10612492" cy="423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002F5BF5-A8A5-4640-93CF-44E5EE949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7034" y="1720645"/>
                        <a:ext cx="10612492" cy="423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E+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RA (ETRI)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6585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Conclusion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14274" cy="5165724"/>
          </a:xfrm>
        </p:spPr>
        <p:txBody>
          <a:bodyPr/>
          <a:lstStyle/>
          <a:p>
            <a:pPr hangingPunct="0"/>
            <a:r>
              <a:rPr lang="en-CA" altLang="ja-JP" sz="3200" dirty="0"/>
              <a:t>This proposal presents sampling point extension for CCLM. </a:t>
            </a:r>
          </a:p>
          <a:p>
            <a:pPr hangingPunct="0"/>
            <a:r>
              <a:rPr lang="en-CA" altLang="ja-JP" sz="3200" dirty="0"/>
              <a:t>While keeping the worst-case as VTM5.0, the sampling point extension provides coding gains. </a:t>
            </a:r>
          </a:p>
          <a:p>
            <a:pPr hangingPunct="0"/>
            <a:r>
              <a:rPr lang="en-CA" altLang="ja-JP" sz="3200" dirty="0"/>
              <a:t>We think coding gain vs. additional cost is reasonable. So, we recommend considering that the proposed extension is included into next version of test model.</a:t>
            </a:r>
          </a:p>
          <a:p>
            <a:pPr hangingPunct="0"/>
            <a:endParaRPr lang="en-CA" altLang="ja-JP" sz="3200" dirty="0"/>
          </a:p>
          <a:p>
            <a:pPr hangingPunct="0"/>
            <a:endParaRPr lang="en-CA" altLang="ja-JP" sz="3200" dirty="0"/>
          </a:p>
          <a:p>
            <a:pPr hangingPunct="0"/>
            <a:r>
              <a:rPr lang="en-CA" altLang="ja-JP" sz="3200" dirty="0"/>
              <a:t>Thanks ETRI for cross checking!</a:t>
            </a:r>
            <a:endParaRPr lang="ja-JP" altLang="ja-JP" sz="3200" dirty="0"/>
          </a:p>
          <a:p>
            <a:pPr hangingPunct="0"/>
            <a:endParaRPr lang="ja-JP" altLang="ja-JP" sz="3200" dirty="0"/>
          </a:p>
        </p:txBody>
      </p:sp>
    </p:spTree>
    <p:extLst>
      <p:ext uri="{BB962C8B-B14F-4D97-AF65-F5344CB8AC3E}">
        <p14:creationId xmlns:p14="http://schemas.microsoft.com/office/powerpoint/2010/main" val="4112641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492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D+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002F5BF5-A8A5-4640-93CF-44E5EE94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565403"/>
              </p:ext>
            </p:extLst>
          </p:nvPr>
        </p:nvGraphicFramePr>
        <p:xfrm>
          <a:off x="704002" y="1720645"/>
          <a:ext cx="10612492" cy="423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002F5BF5-A8A5-4640-93CF-44E5EE949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002" y="1720645"/>
                        <a:ext cx="10612492" cy="423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D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8283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F7A414-ABF3-41DF-8FA8-11C5C745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C+ CE3 </a:t>
            </a:r>
            <a:r>
              <a:rPr lang="ja-JP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kumimoji="1" lang="ja-JP" altLang="en-US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002F5BF5-A8A5-4640-93CF-44E5EE94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679244"/>
              </p:ext>
            </p:extLst>
          </p:nvPr>
        </p:nvGraphicFramePr>
        <p:xfrm>
          <a:off x="704002" y="1720645"/>
          <a:ext cx="10612492" cy="423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0" name="Macro-Enabled Worksheet" r:id="rId3" imgW="4434902" imgH="1767877" progId="Excel.SheetMacroEnabled.12">
                  <p:embed/>
                </p:oleObj>
              </mc:Choice>
              <mc:Fallback>
                <p:oleObj name="Macro-Enabled Worksheet" r:id="rId3" imgW="4434902" imgH="1767877" progId="Excel.SheetMacroEnabled.12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002F5BF5-A8A5-4640-93CF-44E5EE949E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4002" y="1720645"/>
                        <a:ext cx="10612492" cy="423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2F8D6DD-DDA8-4F1A-97B2-68666A19EF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35452" y="1150498"/>
            <a:ext cx="5732206" cy="408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C+ CE3 </a:t>
            </a:r>
            <a:r>
              <a:rPr lang="ja-JP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　</a:t>
            </a: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</a:t>
            </a: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2283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Summary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799" y="963126"/>
            <a:ext cx="11214274" cy="157409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n-lt"/>
              </a:rPr>
              <a:t>We propose to increase CCLM sampling points from 4 to 8 for large blocks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ja-JP" sz="2800" dirty="0">
                <a:latin typeface="+mn-lt"/>
              </a:rPr>
              <a:t>While keeping the worst-case as VTM5, it provides coding gains </a:t>
            </a:r>
            <a:endParaRPr lang="en-US" altLang="ja-JP" sz="800" dirty="0">
              <a:latin typeface="+mn-lt"/>
            </a:endParaRPr>
          </a:p>
          <a:p>
            <a:pPr marL="0" indent="0"/>
            <a:r>
              <a:rPr lang="en-US" altLang="ja-JP" sz="2800" dirty="0">
                <a:latin typeface="+mn-lt"/>
              </a:rPr>
              <a:t>     </a:t>
            </a:r>
            <a:r>
              <a:rPr lang="da-DK" altLang="ja-JP" sz="2800" dirty="0"/>
              <a:t>-0.11% / -0.56% / -0.58% at AI  </a:t>
            </a:r>
            <a:r>
              <a:rPr lang="en-CA" altLang="ja-JP" sz="2800" dirty="0"/>
              <a:t>and -0.07% / -0.53% / -0.56% at RA</a:t>
            </a:r>
            <a:endParaRPr lang="da-DK" altLang="ja-JP" sz="28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32BC40-84D3-4174-BE55-7A002BD91DC4}"/>
              </a:ext>
            </a:extLst>
          </p:cNvPr>
          <p:cNvGrpSpPr/>
          <p:nvPr/>
        </p:nvGrpSpPr>
        <p:grpSpPr>
          <a:xfrm>
            <a:off x="1061878" y="3221184"/>
            <a:ext cx="3932567" cy="2514050"/>
            <a:chOff x="0" y="0"/>
            <a:chExt cx="4090824" cy="2546208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EBA3F8E1-0228-4EA7-9693-9799D3A533E0}"/>
                </a:ext>
              </a:extLst>
            </p:cNvPr>
            <p:cNvGrpSpPr/>
            <p:nvPr/>
          </p:nvGrpSpPr>
          <p:grpSpPr>
            <a:xfrm>
              <a:off x="12740" y="0"/>
              <a:ext cx="4078084" cy="2546208"/>
              <a:chOff x="12740" y="0"/>
              <a:chExt cx="4078084" cy="2546208"/>
            </a:xfrm>
          </p:grpSpPr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4828DAD4-BF21-4B41-8D08-89C38274D84D}"/>
                  </a:ext>
                </a:extLst>
              </p:cNvPr>
              <p:cNvGrpSpPr/>
              <p:nvPr/>
            </p:nvGrpSpPr>
            <p:grpSpPr>
              <a:xfrm>
                <a:off x="1618479" y="0"/>
                <a:ext cx="2472345" cy="2546208"/>
                <a:chOff x="1618479" y="0"/>
                <a:chExt cx="2472345" cy="2546208"/>
              </a:xfrm>
            </p:grpSpPr>
            <p:grpSp>
              <p:nvGrpSpPr>
                <p:cNvPr id="25" name="グループ化 24">
                  <a:extLst>
                    <a:ext uri="{FF2B5EF4-FFF2-40B4-BE49-F238E27FC236}">
                      <a16:creationId xmlns:a16="http://schemas.microsoft.com/office/drawing/2014/main" id="{EAE04D50-69D5-448D-8779-1B6911BD7CE1}"/>
                    </a:ext>
                  </a:extLst>
                </p:cNvPr>
                <p:cNvGrpSpPr/>
                <p:nvPr/>
              </p:nvGrpSpPr>
              <p:grpSpPr>
                <a:xfrm>
                  <a:off x="1618479" y="1381295"/>
                  <a:ext cx="2472345" cy="1164913"/>
                  <a:chOff x="1618479" y="1381295"/>
                  <a:chExt cx="2472345" cy="1164913"/>
                </a:xfrm>
              </p:grpSpPr>
              <p:pic>
                <p:nvPicPr>
                  <p:cNvPr id="29" name="Picture 2">
                    <a:extLst>
                      <a:ext uri="{FF2B5EF4-FFF2-40B4-BE49-F238E27FC236}">
                        <a16:creationId xmlns:a16="http://schemas.microsoft.com/office/drawing/2014/main" id="{367D79E7-F730-4748-9AA6-1715D7DB91B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6151" t="14525" r="16518" b="8439"/>
                  <a:stretch/>
                </p:blipFill>
                <p:spPr bwMode="auto">
                  <a:xfrm>
                    <a:off x="1618479" y="1381295"/>
                    <a:ext cx="1322070" cy="11649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0" name="Picture 2">
                    <a:extLst>
                      <a:ext uri="{FF2B5EF4-FFF2-40B4-BE49-F238E27FC236}">
                        <a16:creationId xmlns:a16="http://schemas.microsoft.com/office/drawing/2014/main" id="{C99A764C-0CFE-4BFC-8CC3-45A9FAA03D6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002" t="14612" r="16518" b="8439"/>
                  <a:stretch/>
                </p:blipFill>
                <p:spPr bwMode="auto">
                  <a:xfrm>
                    <a:off x="2940549" y="1381295"/>
                    <a:ext cx="1150275" cy="11636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CE321CA4-1846-478E-AA72-EF9DCB7EEE63}"/>
                    </a:ext>
                  </a:extLst>
                </p:cNvPr>
                <p:cNvGrpSpPr/>
                <p:nvPr/>
              </p:nvGrpSpPr>
              <p:grpSpPr>
                <a:xfrm>
                  <a:off x="1618479" y="0"/>
                  <a:ext cx="2472345" cy="1396453"/>
                  <a:chOff x="1618479" y="0"/>
                  <a:chExt cx="2472345" cy="1396453"/>
                </a:xfrm>
              </p:grpSpPr>
              <p:pic>
                <p:nvPicPr>
                  <p:cNvPr id="27" name="Picture 2">
                    <a:extLst>
                      <a:ext uri="{FF2B5EF4-FFF2-40B4-BE49-F238E27FC236}">
                        <a16:creationId xmlns:a16="http://schemas.microsoft.com/office/drawing/2014/main" id="{DDABB205-719C-4747-AF04-DA6AD9D60CA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6151" t="-700" r="16518" b="8439"/>
                  <a:stretch/>
                </p:blipFill>
                <p:spPr bwMode="auto">
                  <a:xfrm>
                    <a:off x="1618479" y="1304"/>
                    <a:ext cx="1322070" cy="13951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8" name="Picture 2">
                    <a:extLst>
                      <a:ext uri="{FF2B5EF4-FFF2-40B4-BE49-F238E27FC236}">
                        <a16:creationId xmlns:a16="http://schemas.microsoft.com/office/drawing/2014/main" id="{9E2E87CB-A388-4666-8D94-74501F15B8E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002" t="-700" r="16518" b="8439"/>
                  <a:stretch/>
                </p:blipFill>
                <p:spPr bwMode="auto">
                  <a:xfrm>
                    <a:off x="2940549" y="0"/>
                    <a:ext cx="1150275" cy="13951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2E5EF98D-8B9E-4FBF-BD24-2ED12A3BFCB5}"/>
                  </a:ext>
                </a:extLst>
              </p:cNvPr>
              <p:cNvGrpSpPr/>
              <p:nvPr/>
            </p:nvGrpSpPr>
            <p:grpSpPr>
              <a:xfrm>
                <a:off x="12740" y="1320758"/>
                <a:ext cx="1231297" cy="1224146"/>
                <a:chOff x="12740" y="1320758"/>
                <a:chExt cx="1231297" cy="1224146"/>
              </a:xfrm>
            </p:grpSpPr>
            <p:pic>
              <p:nvPicPr>
                <p:cNvPr id="21" name="Picture 2">
                  <a:extLst>
                    <a:ext uri="{FF2B5EF4-FFF2-40B4-BE49-F238E27FC236}">
                      <a16:creationId xmlns:a16="http://schemas.microsoft.com/office/drawing/2014/main" id="{2C945295-F244-4E4C-A07C-CE6D5875E07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488" t="47714" r="63769" b="9025"/>
                <a:stretch/>
              </p:blipFill>
              <p:spPr bwMode="auto">
                <a:xfrm>
                  <a:off x="12740" y="1320758"/>
                  <a:ext cx="663780" cy="654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Picture 2">
                  <a:extLst>
                    <a:ext uri="{FF2B5EF4-FFF2-40B4-BE49-F238E27FC236}">
                      <a16:creationId xmlns:a16="http://schemas.microsoft.com/office/drawing/2014/main" id="{84B8F0D9-767F-4683-BA56-336450F88C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488" t="53284" r="63769" b="9025"/>
                <a:stretch/>
              </p:blipFill>
              <p:spPr bwMode="auto">
                <a:xfrm>
                  <a:off x="12740" y="1974943"/>
                  <a:ext cx="663780" cy="5699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">
                  <a:extLst>
                    <a:ext uri="{FF2B5EF4-FFF2-40B4-BE49-F238E27FC236}">
                      <a16:creationId xmlns:a16="http://schemas.microsoft.com/office/drawing/2014/main" id="{2072045C-A635-430E-AF8F-C42FA77E9D6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818" t="53284" r="63769" b="9025"/>
                <a:stretch/>
              </p:blipFill>
              <p:spPr bwMode="auto">
                <a:xfrm>
                  <a:off x="662779" y="1974943"/>
                  <a:ext cx="581258" cy="5699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">
                  <a:extLst>
                    <a:ext uri="{FF2B5EF4-FFF2-40B4-BE49-F238E27FC236}">
                      <a16:creationId xmlns:a16="http://schemas.microsoft.com/office/drawing/2014/main" id="{F8BFCA8B-649E-4BA6-B883-5900A6EBA51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818" t="47715" r="63769" b="9024"/>
                <a:stretch/>
              </p:blipFill>
              <p:spPr bwMode="auto">
                <a:xfrm>
                  <a:off x="662779" y="1322167"/>
                  <a:ext cx="581258" cy="654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6DAB8F91-E002-4ACE-9D45-8AC9A8FC670C}"/>
                  </a:ext>
                </a:extLst>
              </p:cNvPr>
              <p:cNvSpPr/>
              <p:nvPr/>
            </p:nvSpPr>
            <p:spPr>
              <a:xfrm>
                <a:off x="409878" y="881143"/>
                <a:ext cx="365760" cy="272231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D68A2620-23FB-4B84-9AE8-338B385C281A}"/>
                </a:ext>
              </a:extLst>
            </p:cNvPr>
            <p:cNvSpPr/>
            <p:nvPr/>
          </p:nvSpPr>
          <p:spPr>
            <a:xfrm>
              <a:off x="2344036" y="11693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4EAB36E6-1283-4804-A9B9-022AF986E698}"/>
                </a:ext>
              </a:extLst>
            </p:cNvPr>
            <p:cNvSpPr/>
            <p:nvPr/>
          </p:nvSpPr>
          <p:spPr>
            <a:xfrm>
              <a:off x="3492527" y="116931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1974BD61-5B69-47EE-AC71-660D1060CB09}"/>
                </a:ext>
              </a:extLst>
            </p:cNvPr>
            <p:cNvSpPr/>
            <p:nvPr/>
          </p:nvSpPr>
          <p:spPr>
            <a:xfrm>
              <a:off x="1627408" y="68693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C23969D-6D40-4B71-AB35-CD7E0AE2A32F}"/>
                </a:ext>
              </a:extLst>
            </p:cNvPr>
            <p:cNvSpPr/>
            <p:nvPr/>
          </p:nvSpPr>
          <p:spPr>
            <a:xfrm>
              <a:off x="1625644" y="183910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BB85112B-00E2-49F0-ABE1-A50953713572}"/>
                </a:ext>
              </a:extLst>
            </p:cNvPr>
            <p:cNvSpPr/>
            <p:nvPr/>
          </p:nvSpPr>
          <p:spPr>
            <a:xfrm>
              <a:off x="928271" y="131752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AA4EEE6-8CF1-4039-95CB-7715419E1A81}"/>
                </a:ext>
              </a:extLst>
            </p:cNvPr>
            <p:cNvSpPr/>
            <p:nvPr/>
          </p:nvSpPr>
          <p:spPr>
            <a:xfrm>
              <a:off x="361147" y="131752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CBFABEA3-912F-4695-AA17-9FF3AAABB6DC}"/>
                </a:ext>
              </a:extLst>
            </p:cNvPr>
            <p:cNvSpPr/>
            <p:nvPr/>
          </p:nvSpPr>
          <p:spPr>
            <a:xfrm>
              <a:off x="0" y="159064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C3163DD4-D345-4F57-81BB-68C8F930B67B}"/>
                </a:ext>
              </a:extLst>
            </p:cNvPr>
            <p:cNvSpPr/>
            <p:nvPr/>
          </p:nvSpPr>
          <p:spPr>
            <a:xfrm>
              <a:off x="0" y="217018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16EA888F-81CC-4044-9F33-E7C2E7514AD1}"/>
              </a:ext>
            </a:extLst>
          </p:cNvPr>
          <p:cNvGrpSpPr/>
          <p:nvPr/>
        </p:nvGrpSpPr>
        <p:grpSpPr>
          <a:xfrm>
            <a:off x="6409033" y="3221184"/>
            <a:ext cx="3867808" cy="2512763"/>
            <a:chOff x="0" y="0"/>
            <a:chExt cx="4095777" cy="2546208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0D03ED63-542D-4494-A54C-4792217C09DB}"/>
                </a:ext>
              </a:extLst>
            </p:cNvPr>
            <p:cNvGrpSpPr/>
            <p:nvPr/>
          </p:nvGrpSpPr>
          <p:grpSpPr>
            <a:xfrm>
              <a:off x="1623432" y="1381295"/>
              <a:ext cx="2472345" cy="1164913"/>
              <a:chOff x="1623432" y="1381295"/>
              <a:chExt cx="2472345" cy="1164913"/>
            </a:xfrm>
          </p:grpSpPr>
          <p:pic>
            <p:nvPicPr>
              <p:cNvPr id="57" name="Picture 2">
                <a:extLst>
                  <a:ext uri="{FF2B5EF4-FFF2-40B4-BE49-F238E27FC236}">
                    <a16:creationId xmlns:a16="http://schemas.microsoft.com/office/drawing/2014/main" id="{97B98A55-7596-4795-8BB8-29D565CDA9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51" t="14525" r="16518" b="8439"/>
              <a:stretch/>
            </p:blipFill>
            <p:spPr bwMode="auto">
              <a:xfrm>
                <a:off x="1623432" y="1381295"/>
                <a:ext cx="1322070" cy="1164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">
                <a:extLst>
                  <a:ext uri="{FF2B5EF4-FFF2-40B4-BE49-F238E27FC236}">
                    <a16:creationId xmlns:a16="http://schemas.microsoft.com/office/drawing/2014/main" id="{86DA4C7E-FC7C-4821-80C8-6594BB60745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002" t="14612" r="16518" b="8439"/>
              <a:stretch/>
            </p:blipFill>
            <p:spPr bwMode="auto">
              <a:xfrm>
                <a:off x="2945502" y="1381295"/>
                <a:ext cx="1150275" cy="1163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2FCC95F9-D115-4CEC-83E1-0727A55CA8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1" t="-700" r="16518" b="8439"/>
            <a:stretch/>
          </p:blipFill>
          <p:spPr bwMode="auto">
            <a:xfrm>
              <a:off x="1623432" y="1304"/>
              <a:ext cx="1322070" cy="139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85AFB4A3-1D35-49AB-AA2D-838E7645E9B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02" t="-700" r="16518" b="8439"/>
            <a:stretch/>
          </p:blipFill>
          <p:spPr bwMode="auto">
            <a:xfrm>
              <a:off x="2945502" y="0"/>
              <a:ext cx="1150275" cy="139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">
              <a:extLst>
                <a:ext uri="{FF2B5EF4-FFF2-40B4-BE49-F238E27FC236}">
                  <a16:creationId xmlns:a16="http://schemas.microsoft.com/office/drawing/2014/main" id="{BF875453-4CFD-4315-A0DE-6D07458C76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8" t="47714" r="63769" b="9025"/>
            <a:stretch/>
          </p:blipFill>
          <p:spPr bwMode="auto">
            <a:xfrm>
              <a:off x="17693" y="1320758"/>
              <a:ext cx="663780" cy="654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00E2BD55-040E-4AB0-8347-0506E31C16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8" t="53284" r="63769" b="9025"/>
            <a:stretch/>
          </p:blipFill>
          <p:spPr bwMode="auto">
            <a:xfrm>
              <a:off x="17693" y="1974943"/>
              <a:ext cx="663780" cy="56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">
              <a:extLst>
                <a:ext uri="{FF2B5EF4-FFF2-40B4-BE49-F238E27FC236}">
                  <a16:creationId xmlns:a16="http://schemas.microsoft.com/office/drawing/2014/main" id="{0EB14E0E-5298-4B98-95FC-422ECC9C33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8" t="53284" r="63769" b="9025"/>
            <a:stretch/>
          </p:blipFill>
          <p:spPr bwMode="auto">
            <a:xfrm>
              <a:off x="667732" y="1974943"/>
              <a:ext cx="581258" cy="56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F4287091-C09F-4282-9072-61676211082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8" t="47715" r="63769" b="9024"/>
            <a:stretch/>
          </p:blipFill>
          <p:spPr bwMode="auto">
            <a:xfrm>
              <a:off x="667732" y="1322167"/>
              <a:ext cx="581258" cy="654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5562C1B2-4F26-4ADC-A2C0-7B81C1A9943B}"/>
                </a:ext>
              </a:extLst>
            </p:cNvPr>
            <p:cNvSpPr/>
            <p:nvPr/>
          </p:nvSpPr>
          <p:spPr>
            <a:xfrm>
              <a:off x="414831" y="881143"/>
              <a:ext cx="365760" cy="272231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FC23C010-BAA8-4EC4-B4F7-C26801912829}"/>
                </a:ext>
              </a:extLst>
            </p:cNvPr>
            <p:cNvSpPr/>
            <p:nvPr/>
          </p:nvSpPr>
          <p:spPr>
            <a:xfrm>
              <a:off x="2054323" y="11712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2" name="正方形/長方形 41">
              <a:extLst>
                <a:ext uri="{FF2B5EF4-FFF2-40B4-BE49-F238E27FC236}">
                  <a16:creationId xmlns:a16="http://schemas.microsoft.com/office/drawing/2014/main" id="{DA30CC10-AE55-47C5-9DCF-92A7F21A5E45}"/>
                </a:ext>
              </a:extLst>
            </p:cNvPr>
            <p:cNvSpPr/>
            <p:nvPr/>
          </p:nvSpPr>
          <p:spPr>
            <a:xfrm>
              <a:off x="3205533" y="111686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52976C85-E1B1-4FB7-817B-6226266C854B}"/>
                </a:ext>
              </a:extLst>
            </p:cNvPr>
            <p:cNvSpPr/>
            <p:nvPr/>
          </p:nvSpPr>
          <p:spPr>
            <a:xfrm>
              <a:off x="2634396" y="11515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AD805F96-9C34-461C-A584-11DF5F51735F}"/>
                </a:ext>
              </a:extLst>
            </p:cNvPr>
            <p:cNvSpPr/>
            <p:nvPr/>
          </p:nvSpPr>
          <p:spPr>
            <a:xfrm>
              <a:off x="3780163" y="11515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38CFEF4E-33E9-462E-BE58-8954F4A4753E}"/>
                </a:ext>
              </a:extLst>
            </p:cNvPr>
            <p:cNvSpPr/>
            <p:nvPr/>
          </p:nvSpPr>
          <p:spPr>
            <a:xfrm>
              <a:off x="1624384" y="54405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6" name="正方形/長方形 45">
              <a:extLst>
                <a:ext uri="{FF2B5EF4-FFF2-40B4-BE49-F238E27FC236}">
                  <a16:creationId xmlns:a16="http://schemas.microsoft.com/office/drawing/2014/main" id="{1A7B0707-632A-44E0-8AA3-B38B6EA2559F}"/>
                </a:ext>
              </a:extLst>
            </p:cNvPr>
            <p:cNvSpPr/>
            <p:nvPr/>
          </p:nvSpPr>
          <p:spPr>
            <a:xfrm>
              <a:off x="1630457" y="111442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F2B73FC2-7A8F-4675-A96B-250B9F2B3C7F}"/>
                </a:ext>
              </a:extLst>
            </p:cNvPr>
            <p:cNvSpPr/>
            <p:nvPr/>
          </p:nvSpPr>
          <p:spPr>
            <a:xfrm>
              <a:off x="1626952" y="169105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D724DDB6-7DF5-45F5-9D03-B29FF2278FF4}"/>
                </a:ext>
              </a:extLst>
            </p:cNvPr>
            <p:cNvSpPr/>
            <p:nvPr/>
          </p:nvSpPr>
          <p:spPr>
            <a:xfrm>
              <a:off x="1633025" y="226142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070C7C8A-7B68-4993-A873-6BC944AD1A41}"/>
                </a:ext>
              </a:extLst>
            </p:cNvPr>
            <p:cNvSpPr/>
            <p:nvPr/>
          </p:nvSpPr>
          <p:spPr>
            <a:xfrm>
              <a:off x="106900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6CAFDA51-5362-4C75-B092-D3972E55D6FD}"/>
                </a:ext>
              </a:extLst>
            </p:cNvPr>
            <p:cNvSpPr/>
            <p:nvPr/>
          </p:nvSpPr>
          <p:spPr>
            <a:xfrm>
              <a:off x="78325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97F54744-A4D0-42B7-86E1-60DE01679E66}"/>
                </a:ext>
              </a:extLst>
            </p:cNvPr>
            <p:cNvSpPr/>
            <p:nvPr/>
          </p:nvSpPr>
          <p:spPr>
            <a:xfrm>
              <a:off x="50242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37BF2387-EDA6-45D5-8FFE-5D0DDCDD49AF}"/>
                </a:ext>
              </a:extLst>
            </p:cNvPr>
            <p:cNvSpPr/>
            <p:nvPr/>
          </p:nvSpPr>
          <p:spPr>
            <a:xfrm>
              <a:off x="221351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77EBCAE1-4D66-4952-9819-45CE047E421E}"/>
                </a:ext>
              </a:extLst>
            </p:cNvPr>
            <p:cNvSpPr/>
            <p:nvPr/>
          </p:nvSpPr>
          <p:spPr>
            <a:xfrm>
              <a:off x="0" y="152621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385522E3-41A5-4D36-B0CE-F809FEECE8A5}"/>
                </a:ext>
              </a:extLst>
            </p:cNvPr>
            <p:cNvSpPr/>
            <p:nvPr/>
          </p:nvSpPr>
          <p:spPr>
            <a:xfrm>
              <a:off x="0" y="181444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1B788889-C0D0-482A-AB7E-9F484AF59F4D}"/>
                </a:ext>
              </a:extLst>
            </p:cNvPr>
            <p:cNvSpPr/>
            <p:nvPr/>
          </p:nvSpPr>
          <p:spPr>
            <a:xfrm>
              <a:off x="0" y="210164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BA166D66-6FE5-41ED-9372-CFBDBD59329B}"/>
                </a:ext>
              </a:extLst>
            </p:cNvPr>
            <p:cNvSpPr/>
            <p:nvPr/>
          </p:nvSpPr>
          <p:spPr>
            <a:xfrm>
              <a:off x="0" y="238397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0452A5-3188-4065-9713-27A65574C524}"/>
              </a:ext>
            </a:extLst>
          </p:cNvPr>
          <p:cNvSpPr txBox="1"/>
          <p:nvPr/>
        </p:nvSpPr>
        <p:spPr>
          <a:xfrm>
            <a:off x="2105099" y="2709290"/>
            <a:ext cx="1053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VTM5</a:t>
            </a:r>
            <a:endParaRPr kumimoji="1" lang="ja-JP" altLang="en-US" sz="2800" dirty="0"/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F5A7061-7012-43C7-88DC-809F8A4D8EFE}"/>
              </a:ext>
            </a:extLst>
          </p:cNvPr>
          <p:cNvSpPr txBox="1"/>
          <p:nvPr/>
        </p:nvSpPr>
        <p:spPr>
          <a:xfrm>
            <a:off x="7256738" y="2709290"/>
            <a:ext cx="1451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Proposal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6648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Introduction: CCLM at VTM5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799" y="845186"/>
            <a:ext cx="11527881" cy="1369603"/>
          </a:xfrm>
        </p:spPr>
        <p:txBody>
          <a:bodyPr/>
          <a:lstStyle/>
          <a:p>
            <a:pPr hangingPunct="0"/>
            <a:r>
              <a:rPr lang="en-CA" altLang="ja-JP" dirty="0"/>
              <a:t>VTM5 adopt new CCLM algorithm. It reduces complexity by limiting at most 4 neighbouring chroma samples and their corresponding down-sampled </a:t>
            </a:r>
            <a:r>
              <a:rPr lang="en-CA" altLang="ja-JP" dirty="0" err="1"/>
              <a:t>luma</a:t>
            </a:r>
            <a:r>
              <a:rPr lang="en-CA" altLang="ja-JP" dirty="0"/>
              <a:t> samples as figure 1.  With these 4 points,  estimation equation Y = </a:t>
            </a:r>
            <a:r>
              <a:rPr lang="en-US" altLang="ja-JP" i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ja-JP" altLang="en-US" dirty="0"/>
              <a:t> </a:t>
            </a:r>
            <a:r>
              <a:rPr lang="en-US" altLang="ja-JP" dirty="0"/>
              <a:t>x +</a:t>
            </a:r>
            <a:r>
              <a:rPr lang="ja-JP" altLang="en-US" dirty="0"/>
              <a:t> </a:t>
            </a:r>
            <a:r>
              <a:rPr lang="en-US" altLang="ja-JP" i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altLang="ja-JP" dirty="0"/>
              <a:t> are derived as figure 2.</a:t>
            </a:r>
            <a:endParaRPr lang="en-CA" altLang="ja-JP" sz="800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32BC40-84D3-4174-BE55-7A002BD91DC4}"/>
              </a:ext>
            </a:extLst>
          </p:cNvPr>
          <p:cNvGrpSpPr/>
          <p:nvPr/>
        </p:nvGrpSpPr>
        <p:grpSpPr>
          <a:xfrm>
            <a:off x="935537" y="2497281"/>
            <a:ext cx="3205313" cy="1827312"/>
            <a:chOff x="0" y="0"/>
            <a:chExt cx="4090824" cy="2546208"/>
          </a:xfrm>
        </p:grpSpPr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EBA3F8E1-0228-4EA7-9693-9799D3A533E0}"/>
                </a:ext>
              </a:extLst>
            </p:cNvPr>
            <p:cNvGrpSpPr/>
            <p:nvPr/>
          </p:nvGrpSpPr>
          <p:grpSpPr>
            <a:xfrm>
              <a:off x="12740" y="0"/>
              <a:ext cx="4078084" cy="2546208"/>
              <a:chOff x="12740" y="0"/>
              <a:chExt cx="4078084" cy="2546208"/>
            </a:xfrm>
          </p:grpSpPr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4828DAD4-BF21-4B41-8D08-89C38274D84D}"/>
                  </a:ext>
                </a:extLst>
              </p:cNvPr>
              <p:cNvGrpSpPr/>
              <p:nvPr/>
            </p:nvGrpSpPr>
            <p:grpSpPr>
              <a:xfrm>
                <a:off x="1618479" y="0"/>
                <a:ext cx="2472345" cy="2546208"/>
                <a:chOff x="1618479" y="0"/>
                <a:chExt cx="2472345" cy="2546208"/>
              </a:xfrm>
            </p:grpSpPr>
            <p:grpSp>
              <p:nvGrpSpPr>
                <p:cNvPr id="25" name="グループ化 24">
                  <a:extLst>
                    <a:ext uri="{FF2B5EF4-FFF2-40B4-BE49-F238E27FC236}">
                      <a16:creationId xmlns:a16="http://schemas.microsoft.com/office/drawing/2014/main" id="{EAE04D50-69D5-448D-8779-1B6911BD7CE1}"/>
                    </a:ext>
                  </a:extLst>
                </p:cNvPr>
                <p:cNvGrpSpPr/>
                <p:nvPr/>
              </p:nvGrpSpPr>
              <p:grpSpPr>
                <a:xfrm>
                  <a:off x="1618479" y="1381295"/>
                  <a:ext cx="2472345" cy="1164913"/>
                  <a:chOff x="1618479" y="1381295"/>
                  <a:chExt cx="2472345" cy="1164913"/>
                </a:xfrm>
              </p:grpSpPr>
              <p:pic>
                <p:nvPicPr>
                  <p:cNvPr id="29" name="Picture 2">
                    <a:extLst>
                      <a:ext uri="{FF2B5EF4-FFF2-40B4-BE49-F238E27FC236}">
                        <a16:creationId xmlns:a16="http://schemas.microsoft.com/office/drawing/2014/main" id="{367D79E7-F730-4748-9AA6-1715D7DB91B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6151" t="14525" r="16518" b="8439"/>
                  <a:stretch/>
                </p:blipFill>
                <p:spPr bwMode="auto">
                  <a:xfrm>
                    <a:off x="1618479" y="1381295"/>
                    <a:ext cx="1322070" cy="11649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0" name="Picture 2">
                    <a:extLst>
                      <a:ext uri="{FF2B5EF4-FFF2-40B4-BE49-F238E27FC236}">
                        <a16:creationId xmlns:a16="http://schemas.microsoft.com/office/drawing/2014/main" id="{C99A764C-0CFE-4BFC-8CC3-45A9FAA03D6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002" t="14612" r="16518" b="8439"/>
                  <a:stretch/>
                </p:blipFill>
                <p:spPr bwMode="auto">
                  <a:xfrm>
                    <a:off x="2940549" y="1381295"/>
                    <a:ext cx="1150275" cy="116360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CE321CA4-1846-478E-AA72-EF9DCB7EEE63}"/>
                    </a:ext>
                  </a:extLst>
                </p:cNvPr>
                <p:cNvGrpSpPr/>
                <p:nvPr/>
              </p:nvGrpSpPr>
              <p:grpSpPr>
                <a:xfrm>
                  <a:off x="1618479" y="0"/>
                  <a:ext cx="2472345" cy="1396453"/>
                  <a:chOff x="1618479" y="0"/>
                  <a:chExt cx="2472345" cy="1396453"/>
                </a:xfrm>
              </p:grpSpPr>
              <p:pic>
                <p:nvPicPr>
                  <p:cNvPr id="27" name="Picture 2">
                    <a:extLst>
                      <a:ext uri="{FF2B5EF4-FFF2-40B4-BE49-F238E27FC236}">
                        <a16:creationId xmlns:a16="http://schemas.microsoft.com/office/drawing/2014/main" id="{DDABB205-719C-4747-AF04-DA6AD9D60CA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6151" t="-700" r="16518" b="8439"/>
                  <a:stretch/>
                </p:blipFill>
                <p:spPr bwMode="auto">
                  <a:xfrm>
                    <a:off x="1618479" y="1304"/>
                    <a:ext cx="1322070" cy="13951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8" name="Picture 2">
                    <a:extLst>
                      <a:ext uri="{FF2B5EF4-FFF2-40B4-BE49-F238E27FC236}">
                        <a16:creationId xmlns:a16="http://schemas.microsoft.com/office/drawing/2014/main" id="{9E2E87CB-A388-4666-8D94-74501F15B8E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002" t="-700" r="16518" b="8439"/>
                  <a:stretch/>
                </p:blipFill>
                <p:spPr bwMode="auto">
                  <a:xfrm>
                    <a:off x="2940549" y="0"/>
                    <a:ext cx="1150275" cy="139514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2E5EF98D-8B9E-4FBF-BD24-2ED12A3BFCB5}"/>
                  </a:ext>
                </a:extLst>
              </p:cNvPr>
              <p:cNvGrpSpPr/>
              <p:nvPr/>
            </p:nvGrpSpPr>
            <p:grpSpPr>
              <a:xfrm>
                <a:off x="12740" y="1320758"/>
                <a:ext cx="1231297" cy="1224146"/>
                <a:chOff x="12740" y="1320758"/>
                <a:chExt cx="1231297" cy="1224146"/>
              </a:xfrm>
            </p:grpSpPr>
            <p:pic>
              <p:nvPicPr>
                <p:cNvPr id="21" name="Picture 2">
                  <a:extLst>
                    <a:ext uri="{FF2B5EF4-FFF2-40B4-BE49-F238E27FC236}">
                      <a16:creationId xmlns:a16="http://schemas.microsoft.com/office/drawing/2014/main" id="{2C945295-F244-4E4C-A07C-CE6D5875E07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488" t="47714" r="63769" b="9025"/>
                <a:stretch/>
              </p:blipFill>
              <p:spPr bwMode="auto">
                <a:xfrm>
                  <a:off x="12740" y="1320758"/>
                  <a:ext cx="663780" cy="6541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2" name="Picture 2">
                  <a:extLst>
                    <a:ext uri="{FF2B5EF4-FFF2-40B4-BE49-F238E27FC236}">
                      <a16:creationId xmlns:a16="http://schemas.microsoft.com/office/drawing/2014/main" id="{84B8F0D9-767F-4683-BA56-336450F88C2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488" t="53284" r="63769" b="9025"/>
                <a:stretch/>
              </p:blipFill>
              <p:spPr bwMode="auto">
                <a:xfrm>
                  <a:off x="12740" y="1974943"/>
                  <a:ext cx="663780" cy="5699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">
                  <a:extLst>
                    <a:ext uri="{FF2B5EF4-FFF2-40B4-BE49-F238E27FC236}">
                      <a16:creationId xmlns:a16="http://schemas.microsoft.com/office/drawing/2014/main" id="{2072045C-A635-430E-AF8F-C42FA77E9D6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818" t="53284" r="63769" b="9025"/>
                <a:stretch/>
              </p:blipFill>
              <p:spPr bwMode="auto">
                <a:xfrm>
                  <a:off x="662779" y="1974943"/>
                  <a:ext cx="581258" cy="5699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">
                  <a:extLst>
                    <a:ext uri="{FF2B5EF4-FFF2-40B4-BE49-F238E27FC236}">
                      <a16:creationId xmlns:a16="http://schemas.microsoft.com/office/drawing/2014/main" id="{F8BFCA8B-649E-4BA6-B883-5900A6EBA51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818" t="47715" r="63769" b="9024"/>
                <a:stretch/>
              </p:blipFill>
              <p:spPr bwMode="auto">
                <a:xfrm>
                  <a:off x="662779" y="1322167"/>
                  <a:ext cx="581258" cy="654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6DAB8F91-E002-4ACE-9D45-8AC9A8FC670C}"/>
                  </a:ext>
                </a:extLst>
              </p:cNvPr>
              <p:cNvSpPr/>
              <p:nvPr/>
            </p:nvSpPr>
            <p:spPr>
              <a:xfrm>
                <a:off x="409878" y="881143"/>
                <a:ext cx="365760" cy="272231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D68A2620-23FB-4B84-9AE8-338B385C281A}"/>
                </a:ext>
              </a:extLst>
            </p:cNvPr>
            <p:cNvSpPr/>
            <p:nvPr/>
          </p:nvSpPr>
          <p:spPr>
            <a:xfrm>
              <a:off x="2344036" y="11693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4EAB36E6-1283-4804-A9B9-022AF986E698}"/>
                </a:ext>
              </a:extLst>
            </p:cNvPr>
            <p:cNvSpPr/>
            <p:nvPr/>
          </p:nvSpPr>
          <p:spPr>
            <a:xfrm>
              <a:off x="3492527" y="116931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1974BD61-5B69-47EE-AC71-660D1060CB09}"/>
                </a:ext>
              </a:extLst>
            </p:cNvPr>
            <p:cNvSpPr/>
            <p:nvPr/>
          </p:nvSpPr>
          <p:spPr>
            <a:xfrm>
              <a:off x="1627408" y="68693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8C23969D-6D40-4B71-AB35-CD7E0AE2A32F}"/>
                </a:ext>
              </a:extLst>
            </p:cNvPr>
            <p:cNvSpPr/>
            <p:nvPr/>
          </p:nvSpPr>
          <p:spPr>
            <a:xfrm>
              <a:off x="1625644" y="183910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BB85112B-00E2-49F0-ABE1-A50953713572}"/>
                </a:ext>
              </a:extLst>
            </p:cNvPr>
            <p:cNvSpPr/>
            <p:nvPr/>
          </p:nvSpPr>
          <p:spPr>
            <a:xfrm>
              <a:off x="928271" y="131752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AA4EEE6-8CF1-4039-95CB-7715419E1A81}"/>
                </a:ext>
              </a:extLst>
            </p:cNvPr>
            <p:cNvSpPr/>
            <p:nvPr/>
          </p:nvSpPr>
          <p:spPr>
            <a:xfrm>
              <a:off x="361147" y="131752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CBFABEA3-912F-4695-AA17-9FF3AAABB6DC}"/>
                </a:ext>
              </a:extLst>
            </p:cNvPr>
            <p:cNvSpPr/>
            <p:nvPr/>
          </p:nvSpPr>
          <p:spPr>
            <a:xfrm>
              <a:off x="0" y="1590645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C3163DD4-D345-4F57-81BB-68C8F930B67B}"/>
                </a:ext>
              </a:extLst>
            </p:cNvPr>
            <p:cNvSpPr/>
            <p:nvPr/>
          </p:nvSpPr>
          <p:spPr>
            <a:xfrm>
              <a:off x="0" y="217018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60" name="図 59">
            <a:extLst>
              <a:ext uri="{FF2B5EF4-FFF2-40B4-BE49-F238E27FC236}">
                <a16:creationId xmlns:a16="http://schemas.microsoft.com/office/drawing/2014/main" id="{D0C56E90-282B-4E1D-A76F-DB9A245CB76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94" y="4350199"/>
            <a:ext cx="4143051" cy="176659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58795EF-5BB4-4BF8-B491-A4C621884A86}"/>
              </a:ext>
            </a:extLst>
          </p:cNvPr>
          <p:cNvSpPr/>
          <p:nvPr/>
        </p:nvSpPr>
        <p:spPr>
          <a:xfrm>
            <a:off x="203924" y="6055198"/>
            <a:ext cx="5462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Figure 1: Sampling points for the CCLM in VTM5</a:t>
            </a:r>
            <a:endParaRPr lang="ja-JP" altLang="ja-JP" sz="2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9E9326E4-FD69-43D4-B973-50E32251295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439" y="2162819"/>
            <a:ext cx="6989337" cy="395397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D34C6D8-2156-4AFE-BFD1-1BDB81FDC2A6}"/>
              </a:ext>
            </a:extLst>
          </p:cNvPr>
          <p:cNvSpPr/>
          <p:nvPr/>
        </p:nvSpPr>
        <p:spPr>
          <a:xfrm>
            <a:off x="6101555" y="6016580"/>
            <a:ext cx="5462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Figure 2: α, β derivation in VTM5</a:t>
            </a:r>
            <a:endParaRPr lang="ja-JP" altLang="ja-JP" sz="2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2172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n-lt"/>
              </a:rPr>
              <a:t>Proposal Overview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35574" y="1013184"/>
            <a:ext cx="11214274" cy="1574091"/>
          </a:xfrm>
        </p:spPr>
        <p:txBody>
          <a:bodyPr/>
          <a:lstStyle/>
          <a:p>
            <a:pPr hangingPunct="0"/>
            <a:r>
              <a:rPr lang="en-CA" altLang="ja-JP" dirty="0"/>
              <a:t>Since larger blocks have more processing time than smaller ones, we propose to increase neighbouring chroma samples and their corresponding down-sampled </a:t>
            </a:r>
            <a:r>
              <a:rPr lang="en-CA" altLang="ja-JP" dirty="0" err="1"/>
              <a:t>luma</a:t>
            </a:r>
            <a:r>
              <a:rPr lang="en-CA" altLang="ja-JP" dirty="0"/>
              <a:t> samples for larger blocks as figure 3.</a:t>
            </a:r>
            <a:endParaRPr lang="ja-JP" altLang="ja-JP" dirty="0"/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71D4EDED-3186-45D5-B96C-4E9D535CC897}"/>
              </a:ext>
            </a:extLst>
          </p:cNvPr>
          <p:cNvGrpSpPr/>
          <p:nvPr/>
        </p:nvGrpSpPr>
        <p:grpSpPr>
          <a:xfrm>
            <a:off x="1324691" y="2611640"/>
            <a:ext cx="4095751" cy="2545714"/>
            <a:chOff x="0" y="0"/>
            <a:chExt cx="4095777" cy="2546208"/>
          </a:xfrm>
        </p:grpSpPr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35BDB7FD-1247-4FA3-8BB6-3911B70F00C5}"/>
                </a:ext>
              </a:extLst>
            </p:cNvPr>
            <p:cNvGrpSpPr/>
            <p:nvPr/>
          </p:nvGrpSpPr>
          <p:grpSpPr>
            <a:xfrm>
              <a:off x="1623432" y="1381295"/>
              <a:ext cx="2472345" cy="1164913"/>
              <a:chOff x="1623432" y="1381295"/>
              <a:chExt cx="2472345" cy="1164913"/>
            </a:xfrm>
          </p:grpSpPr>
          <p:pic>
            <p:nvPicPr>
              <p:cNvPr id="85" name="Picture 2">
                <a:extLst>
                  <a:ext uri="{FF2B5EF4-FFF2-40B4-BE49-F238E27FC236}">
                    <a16:creationId xmlns:a16="http://schemas.microsoft.com/office/drawing/2014/main" id="{B4A93D7C-D757-4EB3-B6A0-836DA12A22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51" t="14525" r="16518" b="8439"/>
              <a:stretch/>
            </p:blipFill>
            <p:spPr bwMode="auto">
              <a:xfrm>
                <a:off x="1623432" y="1381295"/>
                <a:ext cx="1322070" cy="1164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" name="Picture 2">
                <a:extLst>
                  <a:ext uri="{FF2B5EF4-FFF2-40B4-BE49-F238E27FC236}">
                    <a16:creationId xmlns:a16="http://schemas.microsoft.com/office/drawing/2014/main" id="{2F2A8016-B7A6-4CC3-A8EB-B68ACC036E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002" t="14612" r="16518" b="8439"/>
              <a:stretch/>
            </p:blipFill>
            <p:spPr bwMode="auto">
              <a:xfrm>
                <a:off x="2945502" y="1381295"/>
                <a:ext cx="1150275" cy="1163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2" name="Picture 2">
              <a:extLst>
                <a:ext uri="{FF2B5EF4-FFF2-40B4-BE49-F238E27FC236}">
                  <a16:creationId xmlns:a16="http://schemas.microsoft.com/office/drawing/2014/main" id="{3E0FD384-9B60-4EBD-ABEC-3792530EF87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1" t="-700" r="16518" b="8439"/>
            <a:stretch/>
          </p:blipFill>
          <p:spPr bwMode="auto">
            <a:xfrm>
              <a:off x="1623432" y="1304"/>
              <a:ext cx="1322070" cy="139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2">
              <a:extLst>
                <a:ext uri="{FF2B5EF4-FFF2-40B4-BE49-F238E27FC236}">
                  <a16:creationId xmlns:a16="http://schemas.microsoft.com/office/drawing/2014/main" id="{47CA5C84-9419-4C02-BA49-6339F551CE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02" t="-700" r="16518" b="8439"/>
            <a:stretch/>
          </p:blipFill>
          <p:spPr bwMode="auto">
            <a:xfrm>
              <a:off x="2945502" y="0"/>
              <a:ext cx="1150275" cy="1395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2">
              <a:extLst>
                <a:ext uri="{FF2B5EF4-FFF2-40B4-BE49-F238E27FC236}">
                  <a16:creationId xmlns:a16="http://schemas.microsoft.com/office/drawing/2014/main" id="{ECBDF7AA-9172-4FA3-8128-0AF2A5C80E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8" t="47714" r="63769" b="9025"/>
            <a:stretch/>
          </p:blipFill>
          <p:spPr bwMode="auto">
            <a:xfrm>
              <a:off x="17693" y="1320758"/>
              <a:ext cx="663780" cy="654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2">
              <a:extLst>
                <a:ext uri="{FF2B5EF4-FFF2-40B4-BE49-F238E27FC236}">
                  <a16:creationId xmlns:a16="http://schemas.microsoft.com/office/drawing/2014/main" id="{F0965513-9819-4FC1-9B22-35765475E8E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88" t="53284" r="63769" b="9025"/>
            <a:stretch/>
          </p:blipFill>
          <p:spPr bwMode="auto">
            <a:xfrm>
              <a:off x="17693" y="1974943"/>
              <a:ext cx="663780" cy="56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2">
              <a:extLst>
                <a:ext uri="{FF2B5EF4-FFF2-40B4-BE49-F238E27FC236}">
                  <a16:creationId xmlns:a16="http://schemas.microsoft.com/office/drawing/2014/main" id="{0F10B411-5CCC-4FB5-B3B5-FCFED1DBD78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8" t="53284" r="63769" b="9025"/>
            <a:stretch/>
          </p:blipFill>
          <p:spPr bwMode="auto">
            <a:xfrm>
              <a:off x="667732" y="1974943"/>
              <a:ext cx="581258" cy="56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2">
              <a:extLst>
                <a:ext uri="{FF2B5EF4-FFF2-40B4-BE49-F238E27FC236}">
                  <a16:creationId xmlns:a16="http://schemas.microsoft.com/office/drawing/2014/main" id="{70F9DE55-A40F-4198-96D0-046EA63B38C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18" t="47715" r="63769" b="9024"/>
            <a:stretch/>
          </p:blipFill>
          <p:spPr bwMode="auto">
            <a:xfrm>
              <a:off x="667732" y="1322167"/>
              <a:ext cx="581258" cy="654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563BD438-B2D0-4A01-9CFC-C2DFB7C767AD}"/>
                </a:ext>
              </a:extLst>
            </p:cNvPr>
            <p:cNvSpPr/>
            <p:nvPr/>
          </p:nvSpPr>
          <p:spPr>
            <a:xfrm>
              <a:off x="414831" y="881143"/>
              <a:ext cx="365760" cy="272231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B95593B0-31BD-413B-A540-F923422898E4}"/>
                </a:ext>
              </a:extLst>
            </p:cNvPr>
            <p:cNvSpPr/>
            <p:nvPr/>
          </p:nvSpPr>
          <p:spPr>
            <a:xfrm>
              <a:off x="2054323" y="11712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440436B8-802E-4F22-A20C-AE5D3F53D173}"/>
                </a:ext>
              </a:extLst>
            </p:cNvPr>
            <p:cNvSpPr/>
            <p:nvPr/>
          </p:nvSpPr>
          <p:spPr>
            <a:xfrm>
              <a:off x="3205533" y="111686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1D1B40D6-6CE8-4D61-B0EF-916E1460EBCD}"/>
                </a:ext>
              </a:extLst>
            </p:cNvPr>
            <p:cNvSpPr/>
            <p:nvPr/>
          </p:nvSpPr>
          <p:spPr>
            <a:xfrm>
              <a:off x="2634396" y="11515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2962C307-2D4D-400C-A53B-DBBE4ECCD537}"/>
                </a:ext>
              </a:extLst>
            </p:cNvPr>
            <p:cNvSpPr/>
            <p:nvPr/>
          </p:nvSpPr>
          <p:spPr>
            <a:xfrm>
              <a:off x="3780163" y="11515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3" name="正方形/長方形 72">
              <a:extLst>
                <a:ext uri="{FF2B5EF4-FFF2-40B4-BE49-F238E27FC236}">
                  <a16:creationId xmlns:a16="http://schemas.microsoft.com/office/drawing/2014/main" id="{4E8C3D68-BF3B-4B8A-A227-6C605F4DC4C8}"/>
                </a:ext>
              </a:extLst>
            </p:cNvPr>
            <p:cNvSpPr/>
            <p:nvPr/>
          </p:nvSpPr>
          <p:spPr>
            <a:xfrm>
              <a:off x="1624384" y="54405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35C31092-7087-45B9-A455-B2F8E6C3905B}"/>
                </a:ext>
              </a:extLst>
            </p:cNvPr>
            <p:cNvSpPr/>
            <p:nvPr/>
          </p:nvSpPr>
          <p:spPr>
            <a:xfrm>
              <a:off x="1630457" y="111442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613AB258-0418-4921-8C54-8B64A8889DBC}"/>
                </a:ext>
              </a:extLst>
            </p:cNvPr>
            <p:cNvSpPr/>
            <p:nvPr/>
          </p:nvSpPr>
          <p:spPr>
            <a:xfrm>
              <a:off x="1626952" y="1691058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" name="正方形/長方形 75">
              <a:extLst>
                <a:ext uri="{FF2B5EF4-FFF2-40B4-BE49-F238E27FC236}">
                  <a16:creationId xmlns:a16="http://schemas.microsoft.com/office/drawing/2014/main" id="{4F8815E0-B8F2-4BDB-8EBB-4A316F84A077}"/>
                </a:ext>
              </a:extLst>
            </p:cNvPr>
            <p:cNvSpPr/>
            <p:nvPr/>
          </p:nvSpPr>
          <p:spPr>
            <a:xfrm>
              <a:off x="1633025" y="226142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7" name="正方形/長方形 76">
              <a:extLst>
                <a:ext uri="{FF2B5EF4-FFF2-40B4-BE49-F238E27FC236}">
                  <a16:creationId xmlns:a16="http://schemas.microsoft.com/office/drawing/2014/main" id="{19E9F8A7-6F7F-4C42-910C-DD0AC551BE4C}"/>
                </a:ext>
              </a:extLst>
            </p:cNvPr>
            <p:cNvSpPr/>
            <p:nvPr/>
          </p:nvSpPr>
          <p:spPr>
            <a:xfrm>
              <a:off x="106900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8" name="正方形/長方形 77">
              <a:extLst>
                <a:ext uri="{FF2B5EF4-FFF2-40B4-BE49-F238E27FC236}">
                  <a16:creationId xmlns:a16="http://schemas.microsoft.com/office/drawing/2014/main" id="{F2106DB2-AAA1-4C0E-804B-7D27F1C8E0C1}"/>
                </a:ext>
              </a:extLst>
            </p:cNvPr>
            <p:cNvSpPr/>
            <p:nvPr/>
          </p:nvSpPr>
          <p:spPr>
            <a:xfrm>
              <a:off x="78325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BE7D7735-E0F1-4C75-ADFE-2096B27F9261}"/>
                </a:ext>
              </a:extLst>
            </p:cNvPr>
            <p:cNvSpPr/>
            <p:nvPr/>
          </p:nvSpPr>
          <p:spPr>
            <a:xfrm>
              <a:off x="502428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0" name="正方形/長方形 79">
              <a:extLst>
                <a:ext uri="{FF2B5EF4-FFF2-40B4-BE49-F238E27FC236}">
                  <a16:creationId xmlns:a16="http://schemas.microsoft.com/office/drawing/2014/main" id="{E596A16B-92A5-43AA-B6AB-31090C0FE747}"/>
                </a:ext>
              </a:extLst>
            </p:cNvPr>
            <p:cNvSpPr/>
            <p:nvPr/>
          </p:nvSpPr>
          <p:spPr>
            <a:xfrm>
              <a:off x="221351" y="1313769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C3CBC26D-93BB-4BEB-A100-A4DB21C26A82}"/>
                </a:ext>
              </a:extLst>
            </p:cNvPr>
            <p:cNvSpPr/>
            <p:nvPr/>
          </p:nvSpPr>
          <p:spPr>
            <a:xfrm>
              <a:off x="0" y="1526213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2" name="正方形/長方形 81">
              <a:extLst>
                <a:ext uri="{FF2B5EF4-FFF2-40B4-BE49-F238E27FC236}">
                  <a16:creationId xmlns:a16="http://schemas.microsoft.com/office/drawing/2014/main" id="{D9B8929E-02EF-46B0-AC29-CE208DCF46D1}"/>
                </a:ext>
              </a:extLst>
            </p:cNvPr>
            <p:cNvSpPr/>
            <p:nvPr/>
          </p:nvSpPr>
          <p:spPr>
            <a:xfrm>
              <a:off x="0" y="1814440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3" name="正方形/長方形 82">
              <a:extLst>
                <a:ext uri="{FF2B5EF4-FFF2-40B4-BE49-F238E27FC236}">
                  <a16:creationId xmlns:a16="http://schemas.microsoft.com/office/drawing/2014/main" id="{00885D34-DA7E-46A4-B75E-817090FB9252}"/>
                </a:ext>
              </a:extLst>
            </p:cNvPr>
            <p:cNvSpPr/>
            <p:nvPr/>
          </p:nvSpPr>
          <p:spPr>
            <a:xfrm>
              <a:off x="0" y="210164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47ED7FAB-60D2-4C10-AC8C-55915E378057}"/>
                </a:ext>
              </a:extLst>
            </p:cNvPr>
            <p:cNvSpPr/>
            <p:nvPr/>
          </p:nvSpPr>
          <p:spPr>
            <a:xfrm>
              <a:off x="0" y="2383972"/>
              <a:ext cx="114411" cy="11441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87" name="図 86">
            <a:extLst>
              <a:ext uri="{FF2B5EF4-FFF2-40B4-BE49-F238E27FC236}">
                <a16:creationId xmlns:a16="http://schemas.microsoft.com/office/drawing/2014/main" id="{4C5F14D3-7852-4026-B697-18B0C673B5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020" y="2660862"/>
            <a:ext cx="2825115" cy="139636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グループ化 87">
            <a:extLst>
              <a:ext uri="{FF2B5EF4-FFF2-40B4-BE49-F238E27FC236}">
                <a16:creationId xmlns:a16="http://schemas.microsoft.com/office/drawing/2014/main" id="{F368F497-D56D-4FFD-BAE1-A7FD32370649}"/>
              </a:ext>
            </a:extLst>
          </p:cNvPr>
          <p:cNvGrpSpPr/>
          <p:nvPr/>
        </p:nvGrpSpPr>
        <p:grpSpPr>
          <a:xfrm>
            <a:off x="8706713" y="2580028"/>
            <a:ext cx="2586355" cy="2199005"/>
            <a:chOff x="0" y="0"/>
            <a:chExt cx="2967401" cy="2610052"/>
          </a:xfrm>
          <a:noFill/>
        </p:grpSpPr>
        <p:pic>
          <p:nvPicPr>
            <p:cNvPr id="89" name="Picture 3">
              <a:extLst>
                <a:ext uri="{FF2B5EF4-FFF2-40B4-BE49-F238E27FC236}">
                  <a16:creationId xmlns:a16="http://schemas.microsoft.com/office/drawing/2014/main" id="{B2A7D547-37DC-4CB6-A883-2D7111A0BF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959"/>
            <a:stretch/>
          </p:blipFill>
          <p:spPr bwMode="auto">
            <a:xfrm>
              <a:off x="0" y="0"/>
              <a:ext cx="2967401" cy="26100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" name="正方形/長方形 89">
              <a:extLst>
                <a:ext uri="{FF2B5EF4-FFF2-40B4-BE49-F238E27FC236}">
                  <a16:creationId xmlns:a16="http://schemas.microsoft.com/office/drawing/2014/main" id="{F0B50D62-CF1D-4207-B865-2A594B78AE61}"/>
                </a:ext>
              </a:extLst>
            </p:cNvPr>
            <p:cNvSpPr/>
            <p:nvPr/>
          </p:nvSpPr>
          <p:spPr>
            <a:xfrm>
              <a:off x="246984" y="434693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1" name="正方形/長方形 90">
              <a:extLst>
                <a:ext uri="{FF2B5EF4-FFF2-40B4-BE49-F238E27FC236}">
                  <a16:creationId xmlns:a16="http://schemas.microsoft.com/office/drawing/2014/main" id="{53FC6F3C-B701-43C4-B92F-5FA8A7490CB3}"/>
                </a:ext>
              </a:extLst>
            </p:cNvPr>
            <p:cNvSpPr/>
            <p:nvPr/>
          </p:nvSpPr>
          <p:spPr>
            <a:xfrm>
              <a:off x="246984" y="1009288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" name="正方形/長方形 91">
              <a:extLst>
                <a:ext uri="{FF2B5EF4-FFF2-40B4-BE49-F238E27FC236}">
                  <a16:creationId xmlns:a16="http://schemas.microsoft.com/office/drawing/2014/main" id="{78732A09-135E-4E59-BF74-D92238E1BEB8}"/>
                </a:ext>
              </a:extLst>
            </p:cNvPr>
            <p:cNvSpPr/>
            <p:nvPr/>
          </p:nvSpPr>
          <p:spPr>
            <a:xfrm>
              <a:off x="246984" y="1585926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8C9AF143-4488-4B42-8D10-83415D13CD6B}"/>
                </a:ext>
              </a:extLst>
            </p:cNvPr>
            <p:cNvSpPr/>
            <p:nvPr/>
          </p:nvSpPr>
          <p:spPr>
            <a:xfrm>
              <a:off x="246984" y="2160521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DB46692D-FF40-4AFF-916D-02FED5D73CF8}"/>
                </a:ext>
              </a:extLst>
            </p:cNvPr>
            <p:cNvSpPr/>
            <p:nvPr/>
          </p:nvSpPr>
          <p:spPr>
            <a:xfrm>
              <a:off x="2246613" y="318550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D993F41E-EBC8-44A4-BCFA-070770918ABC}"/>
                </a:ext>
              </a:extLst>
            </p:cNvPr>
            <p:cNvSpPr/>
            <p:nvPr/>
          </p:nvSpPr>
          <p:spPr>
            <a:xfrm>
              <a:off x="2246613" y="606777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E4B79AB2-3884-4AB4-9B21-26E93A96403E}"/>
                </a:ext>
              </a:extLst>
            </p:cNvPr>
            <p:cNvSpPr/>
            <p:nvPr/>
          </p:nvSpPr>
          <p:spPr>
            <a:xfrm>
              <a:off x="2246613" y="893979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85BEFA1E-90B0-4A6D-B3F0-95E20A53FC28}"/>
                </a:ext>
              </a:extLst>
            </p:cNvPr>
            <p:cNvSpPr/>
            <p:nvPr/>
          </p:nvSpPr>
          <p:spPr>
            <a:xfrm>
              <a:off x="2246613" y="1176309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2FFF3E2A-A2D3-4EDE-BF40-1E1392C6DFD3}"/>
                </a:ext>
              </a:extLst>
            </p:cNvPr>
            <p:cNvSpPr/>
            <p:nvPr/>
          </p:nvSpPr>
          <p:spPr>
            <a:xfrm>
              <a:off x="246984" y="727470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ECA78951-F10E-4236-96A3-5152F3299C55}"/>
                </a:ext>
              </a:extLst>
            </p:cNvPr>
            <p:cNvSpPr/>
            <p:nvPr/>
          </p:nvSpPr>
          <p:spPr>
            <a:xfrm>
              <a:off x="246984" y="1302065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0" name="正方形/長方形 99">
              <a:extLst>
                <a:ext uri="{FF2B5EF4-FFF2-40B4-BE49-F238E27FC236}">
                  <a16:creationId xmlns:a16="http://schemas.microsoft.com/office/drawing/2014/main" id="{49FAED4A-98CA-457A-A3C8-3FF207B28C00}"/>
                </a:ext>
              </a:extLst>
            </p:cNvPr>
            <p:cNvSpPr/>
            <p:nvPr/>
          </p:nvSpPr>
          <p:spPr>
            <a:xfrm>
              <a:off x="246984" y="1878703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4171200F-D60D-4CE2-8B6F-0008AE479D9C}"/>
                </a:ext>
              </a:extLst>
            </p:cNvPr>
            <p:cNvSpPr/>
            <p:nvPr/>
          </p:nvSpPr>
          <p:spPr>
            <a:xfrm>
              <a:off x="246984" y="2453298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AC847963-1970-4E6B-9E51-F32687FA16E4}"/>
                </a:ext>
              </a:extLst>
            </p:cNvPr>
            <p:cNvSpPr/>
            <p:nvPr/>
          </p:nvSpPr>
          <p:spPr>
            <a:xfrm>
              <a:off x="2246613" y="458912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815804D7-C97D-4AE0-960A-A3B5BB8F99FF}"/>
                </a:ext>
              </a:extLst>
            </p:cNvPr>
            <p:cNvSpPr/>
            <p:nvPr/>
          </p:nvSpPr>
          <p:spPr>
            <a:xfrm>
              <a:off x="2246613" y="755161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4" name="正方形/長方形 103">
              <a:extLst>
                <a:ext uri="{FF2B5EF4-FFF2-40B4-BE49-F238E27FC236}">
                  <a16:creationId xmlns:a16="http://schemas.microsoft.com/office/drawing/2014/main" id="{AF4067DA-A640-42F5-888C-30A2CE2C2E82}"/>
                </a:ext>
              </a:extLst>
            </p:cNvPr>
            <p:cNvSpPr/>
            <p:nvPr/>
          </p:nvSpPr>
          <p:spPr>
            <a:xfrm>
              <a:off x="2246613" y="1030330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D44048A8-E580-4E7F-BFDC-F880FA23679D}"/>
                </a:ext>
              </a:extLst>
            </p:cNvPr>
            <p:cNvSpPr/>
            <p:nvPr/>
          </p:nvSpPr>
          <p:spPr>
            <a:xfrm>
              <a:off x="2246613" y="1332715"/>
              <a:ext cx="114411" cy="114411"/>
            </a:xfrm>
            <a:prstGeom prst="rect">
              <a:avLst/>
            </a:prstGeom>
            <a:grpFill/>
            <a:ln w="127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FF61F87-126F-46F9-BECC-A8B2D2BFBA31}"/>
              </a:ext>
            </a:extLst>
          </p:cNvPr>
          <p:cNvSpPr/>
          <p:nvPr/>
        </p:nvSpPr>
        <p:spPr>
          <a:xfrm>
            <a:off x="530121" y="5530324"/>
            <a:ext cx="109993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dirty="0">
                <a:latin typeface="Times New Roman" panose="02020603050405020304" pitchFamily="18" charset="0"/>
                <a:ea typeface="游明朝" panose="02020400000000000000" pitchFamily="18" charset="-128"/>
              </a:rPr>
              <a:t>Figure 3: Illustration of the proposed sampling points for larger blocks </a:t>
            </a:r>
            <a:endParaRPr lang="ja-JP" altLang="ja-JP" sz="2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6378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CA" altLang="ja-JP" dirty="0"/>
              <a:t>Complexity Study 1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02425" y="900113"/>
            <a:ext cx="8337756" cy="879526"/>
          </a:xfrm>
        </p:spPr>
        <p:txBody>
          <a:bodyPr/>
          <a:lstStyle/>
          <a:p>
            <a:pPr hangingPunct="0"/>
            <a:r>
              <a:rPr lang="en-CA" altLang="ja-JP" dirty="0"/>
              <a:t>Number of operations of  “</a:t>
            </a:r>
            <a:r>
              <a:rPr lang="en-US" altLang="ja-JP" dirty="0"/>
              <a:t>α</a:t>
            </a:r>
            <a:r>
              <a:rPr lang="ja-JP" altLang="en-US" dirty="0"/>
              <a:t> </a:t>
            </a:r>
            <a:r>
              <a:rPr lang="en-US" altLang="ja-JP" dirty="0"/>
              <a:t>&amp;</a:t>
            </a:r>
            <a:r>
              <a:rPr lang="ja-JP" altLang="en-US" dirty="0"/>
              <a:t> </a:t>
            </a:r>
            <a:r>
              <a:rPr lang="en-US" altLang="ja-JP" dirty="0"/>
              <a:t>β</a:t>
            </a:r>
            <a:r>
              <a:rPr lang="en-CA" altLang="ja-JP" dirty="0"/>
              <a:t> derivation process” based on number of sample points per block</a:t>
            </a:r>
            <a:endParaRPr lang="ja-JP" altLang="ja-JP" dirty="0"/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DC5E3A4-28B5-4D31-B9B6-28ACEAE0C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430815"/>
              </p:ext>
            </p:extLst>
          </p:nvPr>
        </p:nvGraphicFramePr>
        <p:xfrm>
          <a:off x="2202425" y="1966450"/>
          <a:ext cx="8416413" cy="3146323"/>
        </p:xfrm>
        <a:graphic>
          <a:graphicData uri="http://schemas.openxmlformats.org/drawingml/2006/table">
            <a:tbl>
              <a:tblPr/>
              <a:tblGrid>
                <a:gridCol w="2256208">
                  <a:extLst>
                    <a:ext uri="{9D8B030D-6E8A-4147-A177-3AD203B41FA5}">
                      <a16:colId xmlns:a16="http://schemas.microsoft.com/office/drawing/2014/main" val="92928059"/>
                    </a:ext>
                  </a:extLst>
                </a:gridCol>
                <a:gridCol w="1891959">
                  <a:extLst>
                    <a:ext uri="{9D8B030D-6E8A-4147-A177-3AD203B41FA5}">
                      <a16:colId xmlns:a16="http://schemas.microsoft.com/office/drawing/2014/main" val="3555164079"/>
                    </a:ext>
                  </a:extLst>
                </a:gridCol>
                <a:gridCol w="2459013">
                  <a:extLst>
                    <a:ext uri="{9D8B030D-6E8A-4147-A177-3AD203B41FA5}">
                      <a16:colId xmlns:a16="http://schemas.microsoft.com/office/drawing/2014/main" val="3255229350"/>
                    </a:ext>
                  </a:extLst>
                </a:gridCol>
                <a:gridCol w="1809233">
                  <a:extLst>
                    <a:ext uri="{9D8B030D-6E8A-4147-A177-3AD203B41FA5}">
                      <a16:colId xmlns:a16="http://schemas.microsoft.com/office/drawing/2014/main" val="385169494"/>
                    </a:ext>
                  </a:extLst>
                </a:gridCol>
              </a:tblGrid>
              <a:tr h="88714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Sample</a:t>
                      </a:r>
                      <a:r>
                        <a:rPr lang="ja-JP" altLang="en-US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 </a:t>
                      </a:r>
                      <a:r>
                        <a:rPr lang="en-US" altLang="ja-JP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oints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per block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# of Swap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(A)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# of Add &amp; Shift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(B)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Total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(A)+(B)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1781830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622094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23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7831775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84243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23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35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56785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30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6512242"/>
                  </a:ext>
                </a:extLst>
              </a:tr>
              <a:tr h="37652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40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52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305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07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CA" altLang="ja-JP" dirty="0"/>
              <a:t>Complexity Study 2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98449" y="900113"/>
            <a:ext cx="10271742" cy="539751"/>
          </a:xfrm>
        </p:spPr>
        <p:txBody>
          <a:bodyPr/>
          <a:lstStyle/>
          <a:p>
            <a:pPr hangingPunct="0"/>
            <a:r>
              <a:rPr lang="en-CA" altLang="ja-JP" dirty="0"/>
              <a:t>Total number of operations at 64x64 region coded with one block size</a:t>
            </a:r>
            <a:endParaRPr lang="ja-JP" altLang="ja-JP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07BF5955-8BDA-44B3-AF86-93CFA2C094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236443"/>
              </p:ext>
            </p:extLst>
          </p:nvPr>
        </p:nvGraphicFramePr>
        <p:xfrm>
          <a:off x="1324823" y="1351704"/>
          <a:ext cx="9785629" cy="5232400"/>
        </p:xfrm>
        <a:graphic>
          <a:graphicData uri="http://schemas.openxmlformats.org/drawingml/2006/table">
            <a:tbl>
              <a:tblPr/>
              <a:tblGrid>
                <a:gridCol w="2325884">
                  <a:extLst>
                    <a:ext uri="{9D8B030D-6E8A-4147-A177-3AD203B41FA5}">
                      <a16:colId xmlns:a16="http://schemas.microsoft.com/office/drawing/2014/main" val="2509579778"/>
                    </a:ext>
                  </a:extLst>
                </a:gridCol>
                <a:gridCol w="2325884">
                  <a:extLst>
                    <a:ext uri="{9D8B030D-6E8A-4147-A177-3AD203B41FA5}">
                      <a16:colId xmlns:a16="http://schemas.microsoft.com/office/drawing/2014/main" val="1134170014"/>
                    </a:ext>
                  </a:extLst>
                </a:gridCol>
                <a:gridCol w="1711287">
                  <a:extLst>
                    <a:ext uri="{9D8B030D-6E8A-4147-A177-3AD203B41FA5}">
                      <a16:colId xmlns:a16="http://schemas.microsoft.com/office/drawing/2014/main" val="799943154"/>
                    </a:ext>
                  </a:extLst>
                </a:gridCol>
                <a:gridCol w="1711287">
                  <a:extLst>
                    <a:ext uri="{9D8B030D-6E8A-4147-A177-3AD203B41FA5}">
                      <a16:colId xmlns:a16="http://schemas.microsoft.com/office/drawing/2014/main" val="3247800047"/>
                    </a:ext>
                  </a:extLst>
                </a:gridCol>
                <a:gridCol w="1711287">
                  <a:extLst>
                    <a:ext uri="{9D8B030D-6E8A-4147-A177-3AD203B41FA5}">
                      <a16:colId xmlns:a16="http://schemas.microsoft.com/office/drawing/2014/main" val="3605022413"/>
                    </a:ext>
                  </a:extLst>
                </a:gridCol>
              </a:tblGrid>
              <a:tr h="10104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Block size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# of sampling points per block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# of operations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(A)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# of blocks in 64x64 region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(B)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Total # of operations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(A) * (B)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D1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619491"/>
                  </a:ext>
                </a:extLst>
              </a:tr>
              <a:tr h="2852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4x4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256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4096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900092"/>
                  </a:ext>
                </a:extLst>
              </a:tr>
              <a:tr h="28522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8x8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64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1024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979153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1792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665831"/>
                  </a:ext>
                </a:extLst>
              </a:tr>
              <a:tr h="285226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16x16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256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181201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448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398845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832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348971"/>
                  </a:ext>
                </a:extLst>
              </a:tr>
              <a:tr h="285226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32x32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255490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112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501252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7835160"/>
                  </a:ext>
                </a:extLst>
              </a:tr>
              <a:tr h="285226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64x64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F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12120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28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247149"/>
                  </a:ext>
                </a:extLst>
              </a:tr>
              <a:tr h="28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52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</a:t>
                      </a:r>
                      <a:endParaRPr lang="ja-JP" sz="2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2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52</a:t>
                      </a:r>
                      <a:endParaRPr lang="ja-JP" sz="2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0410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081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r>
              <a:rPr lang="en-CA" altLang="ja-JP" dirty="0"/>
              <a:t>Combination of blocks with 4 points, 8points and 16 points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6B2E2E12-0E64-4686-A4BF-01CB4D6559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1286282" cy="1317985"/>
          </a:xfrm>
        </p:spPr>
        <p:txBody>
          <a:bodyPr/>
          <a:lstStyle/>
          <a:p>
            <a:pPr hangingPunct="0"/>
            <a:r>
              <a:rPr lang="en-CA" altLang="ja-JP" dirty="0"/>
              <a:t>We select several combinations of “number of points” and “block size” while keeping the worst-case, i.e., </a:t>
            </a:r>
            <a:r>
              <a:rPr lang="en-CA" altLang="ja-JP" dirty="0" err="1"/>
              <a:t>luma</a:t>
            </a:r>
            <a:r>
              <a:rPr lang="en-CA" altLang="ja-JP" dirty="0"/>
              <a:t> 4x4 block has at most 4 points for all combination from A to E.</a:t>
            </a:r>
          </a:p>
          <a:p>
            <a:pPr hangingPunct="0"/>
            <a:endParaRPr lang="ja-JP" altLang="ja-JP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CC23CCF-082D-4B47-BBB8-2099C0393C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708451"/>
              </p:ext>
            </p:extLst>
          </p:nvPr>
        </p:nvGraphicFramePr>
        <p:xfrm>
          <a:off x="1826278" y="2192598"/>
          <a:ext cx="8308257" cy="3894289"/>
        </p:xfrm>
        <a:graphic>
          <a:graphicData uri="http://schemas.openxmlformats.org/drawingml/2006/table">
            <a:tbl>
              <a:tblPr firstRow="1" firstCol="1" bandRow="1"/>
              <a:tblGrid>
                <a:gridCol w="1652797">
                  <a:extLst>
                    <a:ext uri="{9D8B030D-6E8A-4147-A177-3AD203B41FA5}">
                      <a16:colId xmlns:a16="http://schemas.microsoft.com/office/drawing/2014/main" val="999835084"/>
                    </a:ext>
                  </a:extLst>
                </a:gridCol>
                <a:gridCol w="1331092">
                  <a:extLst>
                    <a:ext uri="{9D8B030D-6E8A-4147-A177-3AD203B41FA5}">
                      <a16:colId xmlns:a16="http://schemas.microsoft.com/office/drawing/2014/main" val="1350770254"/>
                    </a:ext>
                  </a:extLst>
                </a:gridCol>
                <a:gridCol w="1331092">
                  <a:extLst>
                    <a:ext uri="{9D8B030D-6E8A-4147-A177-3AD203B41FA5}">
                      <a16:colId xmlns:a16="http://schemas.microsoft.com/office/drawing/2014/main" val="3641996862"/>
                    </a:ext>
                  </a:extLst>
                </a:gridCol>
                <a:gridCol w="1331092">
                  <a:extLst>
                    <a:ext uri="{9D8B030D-6E8A-4147-A177-3AD203B41FA5}">
                      <a16:colId xmlns:a16="http://schemas.microsoft.com/office/drawing/2014/main" val="527663747"/>
                    </a:ext>
                  </a:extLst>
                </a:gridCol>
                <a:gridCol w="1331092">
                  <a:extLst>
                    <a:ext uri="{9D8B030D-6E8A-4147-A177-3AD203B41FA5}">
                      <a16:colId xmlns:a16="http://schemas.microsoft.com/office/drawing/2014/main" val="2252656384"/>
                    </a:ext>
                  </a:extLst>
                </a:gridCol>
                <a:gridCol w="1331092">
                  <a:extLst>
                    <a:ext uri="{9D8B030D-6E8A-4147-A177-3AD203B41FA5}">
                      <a16:colId xmlns:a16="http://schemas.microsoft.com/office/drawing/2014/main" val="2655582430"/>
                    </a:ext>
                  </a:extLst>
                </a:gridCol>
              </a:tblGrid>
              <a:tr h="9735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Combination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4x4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8x8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16x16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32x32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64x64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832703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VTM5.0</a:t>
                      </a:r>
                      <a:endParaRPr lang="ja-JP" sz="2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 points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 points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 points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 points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 points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973395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45203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875099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2625016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380378"/>
                  </a:ext>
                </a:extLst>
              </a:tr>
              <a:tr h="486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1474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376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0036" y="285231"/>
            <a:ext cx="4816330" cy="539750"/>
          </a:xfrm>
        </p:spPr>
        <p:txBody>
          <a:bodyPr/>
          <a:lstStyle/>
          <a:p>
            <a:r>
              <a:rPr lang="en-US" altLang="ja-JP" dirty="0"/>
              <a:t>β</a:t>
            </a:r>
            <a:r>
              <a:rPr lang="ja-JP" altLang="en-US" dirty="0"/>
              <a:t> </a:t>
            </a:r>
            <a:r>
              <a:rPr lang="en-US" altLang="ja-JP" dirty="0"/>
              <a:t>derivation </a:t>
            </a:r>
            <a:r>
              <a:rPr lang="en-CA" altLang="ja-JP" dirty="0"/>
              <a:t>in CE3-1.1</a:t>
            </a:r>
            <a:endParaRPr kumimoji="1" lang="ja-JP" altLang="en-US" dirty="0">
              <a:latin typeface="+mn-lt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BD17370-410C-4546-A54F-FB3E01C92E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7" y="948454"/>
            <a:ext cx="5464810" cy="2662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F73D02F-F97E-45A9-914D-710FC09974D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615" y="793421"/>
            <a:ext cx="5395042" cy="286739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3AC851B7-B9D2-4E3B-A6A4-BF72114703CC}"/>
                  </a:ext>
                </a:extLst>
              </p:cNvPr>
              <p:cNvSpPr/>
              <p:nvPr/>
            </p:nvSpPr>
            <p:spPr>
              <a:xfrm>
                <a:off x="240004" y="3790249"/>
                <a:ext cx="5613611" cy="13458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ja-JP" dirty="0"/>
                  <a:t>In VTM5 </a:t>
                </a:r>
                <a14:m>
                  <m:oMath xmlns:m="http://schemas.openxmlformats.org/officeDocument/2006/math">
                    <m:r>
                      <a:rPr lang="en-CA" altLang="ja-JP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CA" altLang="ja-JP" dirty="0"/>
                  <a:t> and </a:t>
                </a:r>
                <a14:m>
                  <m:oMath xmlns:m="http://schemas.openxmlformats.org/officeDocument/2006/math">
                    <m:r>
                      <a:rPr lang="en-CA" altLang="ja-JP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CA" altLang="ja-JP" dirty="0"/>
                  <a:t> are derived as figure above </a:t>
                </a:r>
                <a:endParaRPr lang="ja-JP" altLang="ja-JP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CA" altLang="ja-JP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ja-JP" altLang="ja-JP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𝑦𝐵</m:t>
                          </m:r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𝑦𝐴</m:t>
                          </m:r>
                        </m:num>
                        <m:den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𝑥𝐵</m:t>
                          </m:r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 altLang="ja-JP" i="1">
                              <a:latin typeface="Cambria Math" panose="02040503050406030204" pitchFamily="18" charset="0"/>
                            </a:rPr>
                            <m:t>𝑥𝐴</m:t>
                          </m:r>
                        </m:den>
                      </m:f>
                      <m:r>
                        <a:rPr lang="en-CA" altLang="ja-JP" i="1">
                          <a:latin typeface="Cambria Math" panose="02040503050406030204" pitchFamily="18" charset="0"/>
                        </a:rPr>
                        <m:t>         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CA" altLang="ja-JP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𝑦𝐴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𝑥𝐴</m:t>
                      </m:r>
                    </m:oMath>
                  </m:oMathPara>
                </a14:m>
                <a:endParaRPr lang="ja-JP" altLang="ja-JP" dirty="0"/>
              </a:p>
              <a:p>
                <a:pPr hangingPunct="0"/>
                <a:r>
                  <a:rPr lang="en-CA" altLang="ja-JP" i="1" dirty="0"/>
                  <a:t> </a:t>
                </a:r>
                <a:endParaRPr lang="ja-JP" altLang="ja-JP" dirty="0"/>
              </a:p>
            </p:txBody>
          </p:sp>
        </mc:Choice>
        <mc:Fallback xmlns=""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3AC851B7-B9D2-4E3B-A6A4-BF72114703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04" y="3790249"/>
                <a:ext cx="5613611" cy="1345818"/>
              </a:xfrm>
              <a:prstGeom prst="rect">
                <a:avLst/>
              </a:prstGeom>
              <a:blipFill>
                <a:blip r:embed="rId4"/>
                <a:stretch>
                  <a:fillRect l="-1303" t="-271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96DA8538-D32C-46ED-8789-01D0668D2A27}"/>
                  </a:ext>
                </a:extLst>
              </p:cNvPr>
              <p:cNvSpPr/>
              <p:nvPr/>
            </p:nvSpPr>
            <p:spPr>
              <a:xfrm>
                <a:off x="5958820" y="3790249"/>
                <a:ext cx="6005876" cy="1184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altLang="ja-JP" dirty="0"/>
                  <a:t>The CE3-3.1 </a:t>
                </a:r>
                <a14:m>
                  <m:oMath xmlns:m="http://schemas.openxmlformats.org/officeDocument/2006/math">
                    <m:r>
                      <a:rPr lang="en-CA" altLang="ja-JP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CA" altLang="ja-JP" dirty="0"/>
                  <a:t> is derived using both </a:t>
                </a:r>
                <a:r>
                  <a:rPr lang="en-CA" altLang="ja-JP" dirty="0" err="1"/>
                  <a:t>luma</a:t>
                </a:r>
                <a:r>
                  <a:rPr lang="en-CA" altLang="ja-JP" dirty="0"/>
                  <a:t> and chroma averaged values (</a:t>
                </a:r>
                <a:r>
                  <a:rPr lang="en-CA" altLang="ja-JP" dirty="0" err="1"/>
                  <a:t>x</a:t>
                </a:r>
                <a:r>
                  <a:rPr lang="en-CA" altLang="ja-JP" baseline="-25000" dirty="0" err="1"/>
                  <a:t>C</a:t>
                </a:r>
                <a:r>
                  <a:rPr lang="en-CA" altLang="ja-JP" dirty="0"/>
                  <a:t>, </a:t>
                </a:r>
                <a:r>
                  <a:rPr lang="en-CA" altLang="ja-JP" dirty="0" err="1"/>
                  <a:t>y</a:t>
                </a:r>
                <a:r>
                  <a:rPr lang="en-CA" altLang="ja-JP" baseline="-25000" dirty="0" err="1"/>
                  <a:t>C</a:t>
                </a:r>
                <a:r>
                  <a:rPr lang="en-CA" altLang="ja-JP" dirty="0"/>
                  <a:t>) as shown above.</a:t>
                </a:r>
              </a:p>
              <a:p>
                <a:pPr hangingPunct="0"/>
                <a:endParaRPr lang="ja-JP" altLang="ja-JP" sz="800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𝑦𝐶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CA" altLang="ja-JP" i="1">
                          <a:latin typeface="Cambria Math" panose="02040503050406030204" pitchFamily="18" charset="0"/>
                        </a:rPr>
                        <m:t>𝑥𝐶</m:t>
                      </m:r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  </m:t>
                      </m:r>
                    </m:oMath>
                  </m:oMathPara>
                </a14:m>
                <a:endParaRPr lang="ja-JP" altLang="ja-JP" dirty="0"/>
              </a:p>
            </p:txBody>
          </p:sp>
        </mc:Choice>
        <mc:Fallback xmlns=""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96DA8538-D32C-46ED-8789-01D0668D2A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820" y="3790249"/>
                <a:ext cx="6005876" cy="1184940"/>
              </a:xfrm>
              <a:prstGeom prst="rect">
                <a:avLst/>
              </a:prstGeom>
              <a:blipFill>
                <a:blip r:embed="rId5"/>
                <a:stretch>
                  <a:fillRect l="-1217" t="-3093" r="-1420" b="-46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A9B7DD7-697D-4D10-AC55-26776ECBD73A}"/>
              </a:ext>
            </a:extLst>
          </p:cNvPr>
          <p:cNvSpPr txBox="1"/>
          <p:nvPr/>
        </p:nvSpPr>
        <p:spPr>
          <a:xfrm>
            <a:off x="1355019" y="293496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/>
              <a:t>VTM5</a:t>
            </a:r>
            <a:endParaRPr kumimoji="1" lang="ja-JP" altLang="en-US" sz="2800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12CF7E6-919C-410B-A61C-40921C46575D}"/>
              </a:ext>
            </a:extLst>
          </p:cNvPr>
          <p:cNvSpPr/>
          <p:nvPr/>
        </p:nvSpPr>
        <p:spPr>
          <a:xfrm>
            <a:off x="1348509" y="5160221"/>
            <a:ext cx="99735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altLang="ja-JP" sz="2800" dirty="0"/>
              <a:t>W</a:t>
            </a:r>
            <a:r>
              <a:rPr lang="en-CA" altLang="ja-JP" sz="2800" dirty="0"/>
              <a:t>e test </a:t>
            </a:r>
            <a:r>
              <a:rPr lang="en-US" altLang="ja-JP" sz="2800" dirty="0"/>
              <a:t>β</a:t>
            </a:r>
            <a:r>
              <a:rPr lang="ja-JP" altLang="en-US" sz="2800" dirty="0"/>
              <a:t> </a:t>
            </a:r>
            <a:r>
              <a:rPr lang="en-US" altLang="ja-JP" sz="2800" dirty="0"/>
              <a:t>derivation methods in VTM5 and CE3-1.1.</a:t>
            </a:r>
          </a:p>
          <a:p>
            <a:pPr hangingPunct="0"/>
            <a:r>
              <a:rPr lang="en-US" altLang="ja-JP" sz="2800" dirty="0"/>
              <a:t>(α derivation remains same as VTM5)</a:t>
            </a:r>
          </a:p>
        </p:txBody>
      </p:sp>
    </p:spTree>
    <p:extLst>
      <p:ext uri="{BB962C8B-B14F-4D97-AF65-F5344CB8AC3E}">
        <p14:creationId xmlns:p14="http://schemas.microsoft.com/office/powerpoint/2010/main" val="4286265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D1D0B0C1-232C-4E82-BB1C-81B32C6E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360363"/>
            <a:ext cx="11339513" cy="539750"/>
          </a:xfrm>
        </p:spPr>
        <p:txBody>
          <a:bodyPr/>
          <a:lstStyle/>
          <a:p>
            <a:pPr lvl="1" hangingPunct="0"/>
            <a:r>
              <a:rPr lang="en-CA" altLang="ja-JP" sz="2400" b="1" i="1" dirty="0"/>
              <a:t>Experimental results for several options</a:t>
            </a:r>
            <a:endParaRPr lang="ja-JP" altLang="ja-JP" sz="2400" b="1" i="1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56F07A76-1124-4E5D-A62B-0F5B5EA06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343621"/>
              </p:ext>
            </p:extLst>
          </p:nvPr>
        </p:nvGraphicFramePr>
        <p:xfrm>
          <a:off x="766917" y="1995949"/>
          <a:ext cx="10471351" cy="3358943"/>
        </p:xfrm>
        <a:graphic>
          <a:graphicData uri="http://schemas.openxmlformats.org/drawingml/2006/table">
            <a:tbl>
              <a:tblPr firstRow="1" firstCol="1" bandRow="1"/>
              <a:tblGrid>
                <a:gridCol w="1625336">
                  <a:extLst>
                    <a:ext uri="{9D8B030D-6E8A-4147-A177-3AD203B41FA5}">
                      <a16:colId xmlns:a16="http://schemas.microsoft.com/office/drawing/2014/main" val="2509350847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619838581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1467050608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1628828678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4209858804"/>
                    </a:ext>
                  </a:extLst>
                </a:gridCol>
                <a:gridCol w="1124308">
                  <a:extLst>
                    <a:ext uri="{9D8B030D-6E8A-4147-A177-3AD203B41FA5}">
                      <a16:colId xmlns:a16="http://schemas.microsoft.com/office/drawing/2014/main" val="4054499574"/>
                    </a:ext>
                  </a:extLst>
                </a:gridCol>
                <a:gridCol w="1064273">
                  <a:extLst>
                    <a:ext uri="{9D8B030D-6E8A-4147-A177-3AD203B41FA5}">
                      <a16:colId xmlns:a16="http://schemas.microsoft.com/office/drawing/2014/main" val="148067259"/>
                    </a:ext>
                  </a:extLst>
                </a:gridCol>
                <a:gridCol w="1081738">
                  <a:extLst>
                    <a:ext uri="{9D8B030D-6E8A-4147-A177-3AD203B41FA5}">
                      <a16:colId xmlns:a16="http://schemas.microsoft.com/office/drawing/2014/main" val="989002220"/>
                    </a:ext>
                  </a:extLst>
                </a:gridCol>
                <a:gridCol w="1078464">
                  <a:extLst>
                    <a:ext uri="{9D8B030D-6E8A-4147-A177-3AD203B41FA5}">
                      <a16:colId xmlns:a16="http://schemas.microsoft.com/office/drawing/2014/main" val="1283053194"/>
                    </a:ext>
                  </a:extLst>
                </a:gridCol>
              </a:tblGrid>
              <a:tr h="84324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Combination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tested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4x4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8x8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16x16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32x32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Luma 64x64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Y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Cr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845719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VTM5.0</a:t>
                      </a:r>
                      <a:endParaRPr lang="ja-JP" sz="20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608565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372943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802638"/>
                  </a:ext>
                </a:extLst>
              </a:tr>
              <a:tr h="4076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C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156015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-0.33%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-0.29%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644642"/>
                  </a:ext>
                </a:extLst>
              </a:tr>
              <a:tr h="4216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-0.42%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732465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6001EA0-3FF4-4173-9BC8-421CD6452088}"/>
              </a:ext>
            </a:extLst>
          </p:cNvPr>
          <p:cNvSpPr/>
          <p:nvPr/>
        </p:nvSpPr>
        <p:spPr>
          <a:xfrm>
            <a:off x="966432" y="1040876"/>
            <a:ext cx="10097724" cy="137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BD-Rate of AI for several combinations of sampling point extension &amp;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2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β derivation in VTM5</a:t>
            </a:r>
            <a:endParaRPr lang="ja-JP" altLang="ja-JP" sz="2400" b="1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ja-JP" altLang="ja-JP" sz="2400" b="1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6909834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8752</TotalTime>
  <Words>912</Words>
  <Application>Microsoft Office PowerPoint</Application>
  <PresentationFormat>ユーザー設定</PresentationFormat>
  <Paragraphs>319</Paragraphs>
  <Slides>18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4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18</vt:i4>
      </vt:variant>
    </vt:vector>
  </HeadingPairs>
  <TitlesOfParts>
    <vt:vector size="36" baseType="lpstr">
      <vt:lpstr>Adobe Gothic Std B</vt:lpstr>
      <vt:lpstr>ＭＳ Ｐゴシック</vt:lpstr>
      <vt:lpstr>Myriad Pro</vt:lpstr>
      <vt:lpstr>SST</vt:lpstr>
      <vt:lpstr>SST Japanese Pro Regular</vt:lpstr>
      <vt:lpstr>メイリオ</vt:lpstr>
      <vt:lpstr>游明朝</vt:lpstr>
      <vt:lpstr>Arial</vt:lpstr>
      <vt:lpstr>Calibri</vt:lpstr>
      <vt:lpstr>Cambria Math</vt:lpstr>
      <vt:lpstr>Tahoma</vt:lpstr>
      <vt:lpstr>Times New Roman</vt:lpstr>
      <vt:lpstr>Light Gray Master</vt:lpstr>
      <vt:lpstr>Dark Gray Master</vt:lpstr>
      <vt:lpstr>Black Master</vt:lpstr>
      <vt:lpstr>White Master</vt:lpstr>
      <vt:lpstr>Macro-Enabled Worksheet</vt:lpstr>
      <vt:lpstr>Microsoft Excel マクロ有効ワークシート</vt:lpstr>
      <vt:lpstr>PowerPoint プレゼンテーション</vt:lpstr>
      <vt:lpstr>Summary</vt:lpstr>
      <vt:lpstr>Introduction: CCLM at VTM5</vt:lpstr>
      <vt:lpstr>Proposal Overview</vt:lpstr>
      <vt:lpstr>Complexity Study 1</vt:lpstr>
      <vt:lpstr>Complexity Study 2</vt:lpstr>
      <vt:lpstr>Combination of blocks with 4 points, 8points and 16 points</vt:lpstr>
      <vt:lpstr>β derivation in CE3-1.1</vt:lpstr>
      <vt:lpstr>Experimental results for several options</vt:lpstr>
      <vt:lpstr>Experimental results for several options</vt:lpstr>
      <vt:lpstr>E+ CE3 β　BD-Rate of AI</vt:lpstr>
      <vt:lpstr>E+ CE3 β　BD-Rate of AI (Cross check results from ETRI)</vt:lpstr>
      <vt:lpstr>E+ CE3 β　BD-Rate of RA</vt:lpstr>
      <vt:lpstr>E+ CE3 β　BD-Rate of RA (Cross check results from ETRI)</vt:lpstr>
      <vt:lpstr>Conclusion</vt:lpstr>
      <vt:lpstr>PowerPoint プレゼンテーション</vt:lpstr>
      <vt:lpstr>D+ CE3 β　BD-Rate of AI</vt:lpstr>
      <vt:lpstr>C+ CE3 β　BD-Rate of AI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Yagasaki, Yoichi (Sony)</cp:lastModifiedBy>
  <cp:revision>1036</cp:revision>
  <cp:lastPrinted>2013-12-10T02:42:04Z</cp:lastPrinted>
  <dcterms:created xsi:type="dcterms:W3CDTF">2013-05-24T02:48:34Z</dcterms:created>
  <dcterms:modified xsi:type="dcterms:W3CDTF">2019-07-07T08:14:20Z</dcterms:modified>
</cp:coreProperties>
</file>