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2" r:id="rId1"/>
  </p:sldMasterIdLst>
  <p:notesMasterIdLst>
    <p:notesMasterId r:id="rId10"/>
  </p:notesMasterIdLst>
  <p:handoutMasterIdLst>
    <p:handoutMasterId r:id="rId11"/>
  </p:handoutMasterIdLst>
  <p:sldIdLst>
    <p:sldId id="535" r:id="rId2"/>
    <p:sldId id="620" r:id="rId3"/>
    <p:sldId id="621" r:id="rId4"/>
    <p:sldId id="622" r:id="rId5"/>
    <p:sldId id="623" r:id="rId6"/>
    <p:sldId id="625" r:id="rId7"/>
    <p:sldId id="626" r:id="rId8"/>
    <p:sldId id="537" r:id="rId9"/>
  </p:sldIdLst>
  <p:sldSz cx="9144000" cy="6858000" type="screen4x3"/>
  <p:notesSz cx="6797675" cy="99266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13" userDrawn="1">
          <p15:clr>
            <a:srgbClr val="A4A3A4"/>
          </p15:clr>
        </p15:guide>
        <p15:guide id="5"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guide id="3" orient="horz" pos="3126">
          <p15:clr>
            <a:srgbClr val="A4A3A4"/>
          </p15:clr>
        </p15:guide>
        <p15:guide id="4"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99"/>
    <a:srgbClr val="66FF99"/>
    <a:srgbClr val="FF6699"/>
    <a:srgbClr val="66CCFF"/>
    <a:srgbClr val="3333FF"/>
    <a:srgbClr val="66FFFF"/>
    <a:srgbClr val="FF9933"/>
    <a:srgbClr val="FF66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465" autoAdjust="0"/>
  </p:normalViewPr>
  <p:slideViewPr>
    <p:cSldViewPr>
      <p:cViewPr varScale="1">
        <p:scale>
          <a:sx n="66" d="100"/>
          <a:sy n="66" d="100"/>
        </p:scale>
        <p:origin x="1188" y="40"/>
      </p:cViewPr>
      <p:guideLst>
        <p:guide orient="horz" pos="4073"/>
        <p:guide orient="horz" pos="551"/>
        <p:guide pos="5641"/>
        <p:guide pos="113"/>
        <p:guide pos="2880"/>
      </p:guideLst>
    </p:cSldViewPr>
  </p:slideViewPr>
  <p:outlineViewPr>
    <p:cViewPr>
      <p:scale>
        <a:sx n="33" d="100"/>
        <a:sy n="33" d="100"/>
      </p:scale>
      <p:origin x="0" y="-3585"/>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8" d="100"/>
          <a:sy n="48" d="100"/>
        </p:scale>
        <p:origin x="-2952" y="-114"/>
      </p:cViewPr>
      <p:guideLst>
        <p:guide orient="horz" pos="3107"/>
        <p:guide pos="2122"/>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GB" altLang="ja-JP"/>
          </a:p>
        </p:txBody>
      </p:sp>
      <p:sp>
        <p:nvSpPr>
          <p:cNvPr id="393219" name="Rectangle 3"/>
          <p:cNvSpPr>
            <a:spLocks noGrp="1" noChangeArrowheads="1"/>
          </p:cNvSpPr>
          <p:nvPr>
            <p:ph type="dt" sz="quarter"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GB" altLang="ja-JP"/>
          </a:p>
        </p:txBody>
      </p:sp>
      <p:sp>
        <p:nvSpPr>
          <p:cNvPr id="393220" name="Rectangle 4"/>
          <p:cNvSpPr>
            <a:spLocks noGrp="1" noChangeArrowheads="1"/>
          </p:cNvSpPr>
          <p:nvPr>
            <p:ph type="ftr" sz="quarter" idx="2"/>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GB" altLang="ja-JP"/>
          </a:p>
        </p:txBody>
      </p:sp>
      <p:sp>
        <p:nvSpPr>
          <p:cNvPr id="393221" name="Rectangle 5"/>
          <p:cNvSpPr>
            <a:spLocks noGrp="1" noChangeArrowheads="1"/>
          </p:cNvSpPr>
          <p:nvPr>
            <p:ph type="sldNum" sz="quarter" idx="3"/>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280B17CF-0CCD-463E-AEBF-C64EC8316216}" type="slidenum">
              <a:rPr lang="en-GB" altLang="ja-JP"/>
              <a:pPr>
                <a:defRPr/>
              </a:pPr>
              <a:t>‹#›</a:t>
            </a:fld>
            <a:endParaRPr lang="en-GB" altLang="ja-JP"/>
          </a:p>
        </p:txBody>
      </p:sp>
    </p:spTree>
    <p:extLst>
      <p:ext uri="{BB962C8B-B14F-4D97-AF65-F5344CB8AC3E}">
        <p14:creationId xmlns:p14="http://schemas.microsoft.com/office/powerpoint/2010/main" val="9396851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US" altLang="ja-JP"/>
          </a:p>
        </p:txBody>
      </p:sp>
      <p:sp>
        <p:nvSpPr>
          <p:cNvPr id="167939" name="Rectangle 3"/>
          <p:cNvSpPr>
            <a:spLocks noGrp="1" noChangeArrowheads="1"/>
          </p:cNvSpPr>
          <p:nvPr>
            <p:ph type="dt"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US" altLang="ja-JP"/>
          </a:p>
        </p:txBody>
      </p:sp>
      <p:sp>
        <p:nvSpPr>
          <p:cNvPr id="31748"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8658" y="4715194"/>
            <a:ext cx="5440360" cy="446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US" altLang="ja-JP"/>
          </a:p>
        </p:txBody>
      </p:sp>
      <p:sp>
        <p:nvSpPr>
          <p:cNvPr id="167943" name="Rectangle 7"/>
          <p:cNvSpPr>
            <a:spLocks noGrp="1" noChangeArrowheads="1"/>
          </p:cNvSpPr>
          <p:nvPr>
            <p:ph type="sldNum" sz="quarter" idx="5"/>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ECE6A796-E41C-43E5-822F-46F6357F38CC}" type="slidenum">
              <a:rPr lang="en-US" altLang="ja-JP"/>
              <a:pPr>
                <a:defRPr/>
              </a:pPr>
              <a:t>‹#›</a:t>
            </a:fld>
            <a:endParaRPr lang="en-US" altLang="ja-JP"/>
          </a:p>
        </p:txBody>
      </p:sp>
    </p:spTree>
    <p:extLst>
      <p:ext uri="{BB962C8B-B14F-4D97-AF65-F5344CB8AC3E}">
        <p14:creationId xmlns:p14="http://schemas.microsoft.com/office/powerpoint/2010/main" val="1851630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p:spPr>
        <p:txBody>
          <a:bodyPr/>
          <a:lstStyle/>
          <a:p>
            <a:pPr eaLnBrk="1" hangingPunct="1"/>
            <a:r>
              <a:rPr lang="en-US" altLang="ja-JP" dirty="0" smtClean="0"/>
              <a:t>p0.</a:t>
            </a:r>
          </a:p>
          <a:p>
            <a:pPr eaLnBrk="1" hangingPunct="1"/>
            <a:r>
              <a:rPr lang="ja-JP" altLang="en-US" dirty="0" smtClean="0"/>
              <a:t>それではよろしくお願いします。</a:t>
            </a:r>
            <a:endParaRPr lang="en-US" altLang="ja-JP" dirty="0" smtClean="0"/>
          </a:p>
          <a:p>
            <a:pPr eaLnBrk="1" hangingPunct="1"/>
            <a:r>
              <a:rPr lang="ja-JP" altLang="en-US" dirty="0" smtClean="0"/>
              <a:t>活動報告と題しまして江崎が発表します。</a:t>
            </a:r>
            <a:endParaRPr lang="en-GB" altLang="ja-JP" dirty="0" smtClean="0"/>
          </a:p>
        </p:txBody>
      </p:sp>
    </p:spTree>
    <p:extLst>
      <p:ext uri="{BB962C8B-B14F-4D97-AF65-F5344CB8AC3E}">
        <p14:creationId xmlns:p14="http://schemas.microsoft.com/office/powerpoint/2010/main" val="3622187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r>
              <a:rPr lang="en-US" altLang="ja-JP" smtClean="0"/>
              <a:t>Copyright 2016 FUJITSU R&amp;D CENTER CO., LTD.</a:t>
            </a:r>
            <a:endParaRPr lang="en-US" altLang="ja-JP"/>
          </a:p>
        </p:txBody>
      </p:sp>
      <p:sp>
        <p:nvSpPr>
          <p:cNvPr id="5" name="スライド番号プレースホルダー 4"/>
          <p:cNvSpPr>
            <a:spLocks noGrp="1"/>
          </p:cNvSpPr>
          <p:nvPr>
            <p:ph type="sldNum" sz="quarter" idx="11"/>
          </p:nvPr>
        </p:nvSpPr>
        <p:spPr/>
        <p:txBody>
          <a:bodyPr/>
          <a:lstStyle/>
          <a:p>
            <a:fld id="{9F92722A-13CA-49BB-B125-2A56C31837E2}" type="slidenum">
              <a:rPr lang="en-US" altLang="ja-JP" smtClean="0"/>
              <a:pPr/>
              <a:t>1</a:t>
            </a:fld>
            <a:endParaRPr lang="en-US" altLang="ja-JP"/>
          </a:p>
        </p:txBody>
      </p:sp>
    </p:spTree>
    <p:extLst>
      <p:ext uri="{BB962C8B-B14F-4D97-AF65-F5344CB8AC3E}">
        <p14:creationId xmlns:p14="http://schemas.microsoft.com/office/powerpoint/2010/main" val="540300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ln/>
        </p:spPr>
      </p:sp>
      <p:sp>
        <p:nvSpPr>
          <p:cNvPr id="35843" name="ノート プレースホルダー 2"/>
          <p:cNvSpPr>
            <a:spLocks noGrp="1"/>
          </p:cNvSpPr>
          <p:nvPr>
            <p:ph type="body" idx="1"/>
          </p:nvPr>
        </p:nvSpPr>
        <p:spPr>
          <a:noFill/>
        </p:spPr>
        <p:txBody>
          <a:bodyPr/>
          <a:lstStyle/>
          <a:p>
            <a:pPr eaLnBrk="1" hangingPunct="1"/>
            <a:r>
              <a:rPr lang="ja-JP" altLang="en-US" dirty="0" smtClean="0"/>
              <a:t>以上で発表を終わります。</a:t>
            </a:r>
            <a:endParaRPr lang="en-US" altLang="ja-JP" dirty="0" smtClean="0"/>
          </a:p>
          <a:p>
            <a:pPr eaLnBrk="1" hangingPunct="1"/>
            <a:r>
              <a:rPr lang="ja-JP" altLang="en-US" dirty="0" smtClean="0"/>
              <a:t>ご清聴ありがとうございました。</a:t>
            </a:r>
          </a:p>
        </p:txBody>
      </p:sp>
    </p:spTree>
    <p:extLst>
      <p:ext uri="{BB962C8B-B14F-4D97-AF65-F5344CB8AC3E}">
        <p14:creationId xmlns:p14="http://schemas.microsoft.com/office/powerpoint/2010/main" val="307749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50"/>
          <p:cNvGrpSpPr>
            <a:grpSpLocks noChangeAspect="1"/>
          </p:cNvGrpSpPr>
          <p:nvPr userDrawn="1"/>
        </p:nvGrpSpPr>
        <p:grpSpPr bwMode="auto">
          <a:xfrm>
            <a:off x="7308850" y="185738"/>
            <a:ext cx="1647825" cy="920750"/>
            <a:chOff x="4604" y="117"/>
            <a:chExt cx="1038" cy="580"/>
          </a:xfrm>
        </p:grpSpPr>
        <p:sp>
          <p:nvSpPr>
            <p:cNvPr id="6"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 name="Freeform 52"/>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 name="Freeform 53"/>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54"/>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55"/>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56"/>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57"/>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58"/>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59"/>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60"/>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61"/>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62"/>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63"/>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64"/>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65"/>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66"/>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67"/>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68"/>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69"/>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70"/>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72"/>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73"/>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74"/>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75"/>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76"/>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77"/>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78"/>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79"/>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80"/>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81"/>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smtClean="0"/>
              <a:t>マスタ サブタイトルの書式設定</a:t>
            </a:r>
          </a:p>
        </p:txBody>
      </p:sp>
      <p:sp>
        <p:nvSpPr>
          <p:cNvPr id="647174" name="Rectangle 6"/>
          <p:cNvSpPr>
            <a:spLocks noGrp="1" noChangeArrowheads="1"/>
          </p:cNvSpPr>
          <p:nvPr>
            <p:ph type="ctrTitle"/>
          </p:nvPr>
        </p:nvSpPr>
        <p:spPr>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smtClean="0"/>
              <a:t/>
            </a:r>
            <a:br>
              <a:rPr lang="en-US" altLang="ja-JP" noProof="0" smtClean="0"/>
            </a:br>
            <a:r>
              <a:rPr lang="ja-JP" altLang="en-US" noProof="0" smtClean="0"/>
              <a:t>マスタ タイトルの書式設定</a:t>
            </a:r>
            <a:endParaRPr lang="de-DE" altLang="ja-JP" noProof="0" smtClean="0"/>
          </a:p>
        </p:txBody>
      </p:sp>
      <p:sp>
        <p:nvSpPr>
          <p:cNvPr id="38" name="Rectangle 47"/>
          <p:cNvSpPr>
            <a:spLocks noGrp="1" noChangeArrowheads="1"/>
          </p:cNvSpPr>
          <p:nvPr>
            <p:ph type="ftr" sz="quarter" idx="10"/>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28512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3641FF84-F089-479A-A894-D2D1A9931F53}"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9964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68275" y="-1588"/>
            <a:ext cx="6438900" cy="6464301"/>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6A69D060-5548-46D8-B14A-5C688A118F05}"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12072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sz="1100"/>
            </a:lvl1pPr>
          </a:lstStyle>
          <a:p>
            <a:pPr>
              <a:defRPr/>
            </a:pPr>
            <a:fld id="{5564626F-57A5-49A7-8147-6690601DC936}" type="slidenum">
              <a:rPr lang="de-DE" altLang="ja-JP" smtClean="0"/>
              <a:pPr>
                <a:defRPr/>
              </a:pPr>
              <a:t>‹#›</a:t>
            </a:fld>
            <a:endParaRPr lang="de-DE" altLang="ja-JP" dirty="0"/>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25884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pPr>
              <a:defRPr/>
            </a:pPr>
            <a:fld id="{46F368FE-61A8-4BEE-A214-E32B9E15172C}"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6740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p:txBody>
          <a:bodyPr/>
          <a:lstStyle>
            <a:lvl1pPr>
              <a:defRPr/>
            </a:lvl1pPr>
          </a:lstStyle>
          <a:p>
            <a:pPr>
              <a:defRPr/>
            </a:pPr>
            <a:fld id="{95E88E47-8E12-4F33-976B-985F640BEFA3}"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853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ー 6"/>
          <p:cNvSpPr>
            <a:spLocks noGrp="1"/>
          </p:cNvSpPr>
          <p:nvPr>
            <p:ph type="sldNum" sz="quarter" idx="10"/>
          </p:nvPr>
        </p:nvSpPr>
        <p:spPr/>
        <p:txBody>
          <a:bodyPr/>
          <a:lstStyle>
            <a:lvl1pPr>
              <a:defRPr/>
            </a:lvl1pPr>
          </a:lstStyle>
          <a:p>
            <a:pPr>
              <a:defRPr/>
            </a:pPr>
            <a:fld id="{EA9079CC-0E1B-4F9A-8E2A-F9A9F073A6F8}" type="slidenum">
              <a:rPr lang="de-DE" altLang="ja-JP"/>
              <a:pPr>
                <a:defRPr/>
              </a:pPr>
              <a:t>‹#›</a:t>
            </a:fld>
            <a:endParaRPr lang="de-DE" altLang="ja-JP"/>
          </a:p>
        </p:txBody>
      </p:sp>
      <p:sp>
        <p:nvSpPr>
          <p:cNvPr id="8" name="フッター プレースホルダー 7"/>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43131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p:txBody>
          <a:bodyPr/>
          <a:lstStyle>
            <a:lvl1pPr>
              <a:defRPr/>
            </a:lvl1pPr>
          </a:lstStyle>
          <a:p>
            <a:pPr>
              <a:defRPr/>
            </a:pPr>
            <a:fld id="{FE26E166-62E7-41E0-BA45-DAB7836F6DDB}" type="slidenum">
              <a:rPr lang="de-DE" altLang="ja-JP"/>
              <a:pPr>
                <a:defRPr/>
              </a:pPr>
              <a:t>‹#›</a:t>
            </a:fld>
            <a:endParaRPr lang="de-DE" altLang="ja-JP"/>
          </a:p>
        </p:txBody>
      </p:sp>
      <p:sp>
        <p:nvSpPr>
          <p:cNvPr id="4" name="フッター プレースホルダー 3"/>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235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pPr>
              <a:defRPr/>
            </a:pPr>
            <a:fld id="{F8CA1E10-EEEA-4A7A-9E18-FAA1C3914B8D}" type="slidenum">
              <a:rPr lang="de-DE" altLang="ja-JP"/>
              <a:pPr>
                <a:defRPr/>
              </a:pPr>
              <a:t>‹#›</a:t>
            </a:fld>
            <a:endParaRPr lang="de-DE" altLang="ja-JP"/>
          </a:p>
        </p:txBody>
      </p:sp>
      <p:sp>
        <p:nvSpPr>
          <p:cNvPr id="3" name="フッター プレースホルダー 2"/>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7908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B55DCE1B-109C-425B-BDDD-5733A915F997}"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38339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4B37F01B-B438-456C-8337-7E0ECCB20808}"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318141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31" descr="ContentGray20_L15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8"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29"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grpSp>
        <p:nvGrpSpPr>
          <p:cNvPr id="1030" name="Group 19"/>
          <p:cNvGrpSpPr>
            <a:grpSpLocks noChangeAspect="1"/>
          </p:cNvGrpSpPr>
          <p:nvPr userDrawn="1"/>
        </p:nvGrpSpPr>
        <p:grpSpPr bwMode="auto">
          <a:xfrm>
            <a:off x="7888288" y="79375"/>
            <a:ext cx="1176337" cy="657225"/>
            <a:chOff x="4969" y="50"/>
            <a:chExt cx="741" cy="414"/>
          </a:xfrm>
        </p:grpSpPr>
        <p:sp>
          <p:nvSpPr>
            <p:cNvPr id="1034"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35"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6"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7"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8"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9"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0"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1"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2"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6D6EF7E2-7416-44DC-BD3C-F5EB59ADABE6}" type="slidenum">
              <a:rPr lang="de-DE" altLang="ja-JP"/>
              <a:pPr>
                <a:defRPr/>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defRPr/>
            </a:pPr>
            <a:r>
              <a:rPr lang="en-US" altLang="ja-JP" smtClean="0"/>
              <a:t>Copyright 2019 FUJITSU R&amp;D CENTER CO., LTD.</a:t>
            </a:r>
            <a:endParaRPr lang="de-DE" altLang="ja-JP"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phenix.it-sudparis.eu/jvet/doc_end_user/current_document.php?id=7324"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ctrTitle"/>
          </p:nvPr>
        </p:nvSpPr>
        <p:spPr/>
        <p:txBody>
          <a:bodyPr/>
          <a:lstStyle/>
          <a:p>
            <a:pPr eaLnBrk="1" hangingPunct="1"/>
            <a:r>
              <a:rPr lang="en-US" altLang="ja-JP" dirty="0" smtClean="0">
                <a:latin typeface="Arial" pitchFamily="34" charset="0"/>
                <a:cs typeface="Arial" pitchFamily="34" charset="0"/>
              </a:rPr>
              <a:t>JVET-O0389</a:t>
            </a:r>
            <a:br>
              <a:rPr lang="en-US" altLang="ja-JP" dirty="0" smtClean="0">
                <a:latin typeface="Arial" pitchFamily="34" charset="0"/>
                <a:cs typeface="Arial" pitchFamily="34" charset="0"/>
              </a:rPr>
            </a:br>
            <a:r>
              <a:rPr lang="en-CA" altLang="zh-CN" dirty="0" smtClean="0">
                <a:latin typeface="Arial" pitchFamily="34" charset="0"/>
                <a:cs typeface="Arial" pitchFamily="34" charset="0"/>
              </a:rPr>
              <a:t>On Supporting 64x64 Chroma Transform Unit</a:t>
            </a:r>
            <a:endParaRPr lang="ja-JP" altLang="ja-JP" sz="3200" dirty="0" smtClean="0">
              <a:latin typeface="Arial" pitchFamily="34" charset="0"/>
              <a:ea typeface="Meiryo UI" panose="020B0604030504040204" pitchFamily="50" charset="-128"/>
              <a:cs typeface="Arial" pitchFamily="34" charset="0"/>
            </a:endParaRPr>
          </a:p>
        </p:txBody>
      </p:sp>
      <p:sp>
        <p:nvSpPr>
          <p:cNvPr id="13316" name="Rectangle 3"/>
          <p:cNvSpPr>
            <a:spLocks noGrp="1" noChangeArrowheads="1"/>
          </p:cNvSpPr>
          <p:nvPr>
            <p:ph type="subTitle" idx="1"/>
            <p:custDataLst>
              <p:tags r:id="rId1"/>
            </p:custDataLst>
          </p:nvPr>
        </p:nvSpPr>
        <p:spPr>
          <a:xfrm>
            <a:off x="323850" y="4572000"/>
            <a:ext cx="8496300" cy="1784350"/>
          </a:xfrm>
        </p:spPr>
        <p:txBody>
          <a:bodyPr/>
          <a:lstStyle/>
          <a:p>
            <a:r>
              <a:rPr lang="en-US" altLang="ja-JP" dirty="0"/>
              <a:t>Fujitsu</a:t>
            </a:r>
          </a:p>
          <a:p>
            <a:endParaRPr lang="en-US" altLang="ja-JP" dirty="0"/>
          </a:p>
          <a:p>
            <a:r>
              <a:rPr lang="en-US" altLang="ja-JP" dirty="0" smtClean="0"/>
              <a:t>15</a:t>
            </a:r>
            <a:r>
              <a:rPr lang="en-US" altLang="ja-JP" baseline="30000" dirty="0" smtClean="0"/>
              <a:t>th</a:t>
            </a:r>
            <a:r>
              <a:rPr lang="en-US" altLang="ja-JP" dirty="0" smtClean="0"/>
              <a:t> </a:t>
            </a:r>
            <a:r>
              <a:rPr lang="en-US" altLang="ja-JP" dirty="0"/>
              <a:t>JVET meeting, </a:t>
            </a:r>
            <a:r>
              <a:rPr lang="en-US" altLang="zh-CN" dirty="0"/>
              <a:t>Gothenburg</a:t>
            </a:r>
            <a:r>
              <a:rPr lang="en-US" altLang="ja-JP" dirty="0" smtClean="0"/>
              <a:t>, 2019/7/3-12</a:t>
            </a:r>
            <a:endParaRPr lang="en-US"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zh-CN" dirty="0" smtClean="0"/>
              <a:t>Background</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フッター プレースホルダー 3"/>
          <p:cNvSpPr>
            <a:spLocks noGrp="1"/>
          </p:cNvSpPr>
          <p:nvPr>
            <p:ph type="ftr" sz="quarter" idx="11"/>
          </p:nvPr>
        </p:nvSpPr>
        <p:spPr/>
        <p:txBody>
          <a:bodyPr/>
          <a:lstStyle/>
          <a:p>
            <a:r>
              <a:rPr lang="en-US" altLang="ja-JP" dirty="0" smtClean="0"/>
              <a:t>Copyright 2019 FUJITSU R&amp;D CENTER CO., LTD.</a:t>
            </a:r>
            <a:endParaRPr lang="de-DE" altLang="ja-JP" dirty="0"/>
          </a:p>
        </p:txBody>
      </p:sp>
      <p:sp>
        <p:nvSpPr>
          <p:cNvPr id="18" name="内容占位符 2"/>
          <p:cNvSpPr>
            <a:spLocks noGrp="1"/>
          </p:cNvSpPr>
          <p:nvPr>
            <p:ph idx="1"/>
          </p:nvPr>
        </p:nvSpPr>
        <p:spPr>
          <a:xfrm>
            <a:off x="168275" y="869950"/>
            <a:ext cx="8786813" cy="5592763"/>
          </a:xfrm>
        </p:spPr>
        <p:txBody>
          <a:bodyPr/>
          <a:lstStyle/>
          <a:p>
            <a:pPr marL="0" indent="0">
              <a:buNone/>
            </a:pPr>
            <a:endParaRPr lang="en-GB" altLang="zh-CN" dirty="0" smtClean="0"/>
          </a:p>
          <a:p>
            <a:r>
              <a:rPr lang="en-GB" altLang="zh-CN" dirty="0" smtClean="0">
                <a:solidFill>
                  <a:schemeClr val="tx1"/>
                </a:solidFill>
              </a:rPr>
              <a:t>The </a:t>
            </a:r>
            <a:r>
              <a:rPr lang="en-GB" altLang="zh-CN" dirty="0">
                <a:solidFill>
                  <a:schemeClr val="tx1"/>
                </a:solidFill>
              </a:rPr>
              <a:t>adoption of N0671 brought the 64x64 transform for </a:t>
            </a:r>
            <a:r>
              <a:rPr lang="en-GB" altLang="zh-CN" dirty="0" err="1">
                <a:solidFill>
                  <a:schemeClr val="tx1"/>
                </a:solidFill>
              </a:rPr>
              <a:t>chroma</a:t>
            </a:r>
            <a:r>
              <a:rPr lang="en-GB" altLang="zh-CN" dirty="0">
                <a:solidFill>
                  <a:schemeClr val="tx1"/>
                </a:solidFill>
              </a:rPr>
              <a:t> for 4:4:4 </a:t>
            </a:r>
            <a:r>
              <a:rPr lang="en-US" altLang="zh-CN" dirty="0" smtClean="0">
                <a:solidFill>
                  <a:schemeClr val="tx1"/>
                </a:solidFill>
              </a:rPr>
              <a:t>and </a:t>
            </a:r>
            <a:r>
              <a:rPr lang="en-GB" altLang="zh-CN" dirty="0" smtClean="0">
                <a:solidFill>
                  <a:schemeClr val="tx1"/>
                </a:solidFill>
              </a:rPr>
              <a:t>4:2:2 case.</a:t>
            </a:r>
            <a:endParaRPr lang="en-CA" altLang="zh-CN" dirty="0" smtClean="0">
              <a:solidFill>
                <a:schemeClr val="tx1"/>
              </a:solidFill>
            </a:endParaRPr>
          </a:p>
          <a:p>
            <a:r>
              <a:rPr lang="en-CA" altLang="zh-CN" dirty="0" smtClean="0"/>
              <a:t>In VTM-5.0, </a:t>
            </a:r>
            <a:r>
              <a:rPr lang="en-US" altLang="zh-CN" dirty="0"/>
              <a:t>the maximum </a:t>
            </a:r>
            <a:r>
              <a:rPr lang="en-US" altLang="zh-CN" dirty="0" err="1" smtClean="0"/>
              <a:t>luma</a:t>
            </a:r>
            <a:r>
              <a:rPr lang="en-US" altLang="zh-CN" dirty="0" smtClean="0"/>
              <a:t> TU size </a:t>
            </a:r>
            <a:r>
              <a:rPr lang="en-US" altLang="zh-CN" dirty="0"/>
              <a:t>is 64×64 and the maximum </a:t>
            </a:r>
            <a:r>
              <a:rPr lang="en-US" altLang="zh-CN" dirty="0" err="1" smtClean="0"/>
              <a:t>chroma</a:t>
            </a:r>
            <a:r>
              <a:rPr lang="en-US" altLang="zh-CN" dirty="0" smtClean="0"/>
              <a:t> TU size is 32×32 for 4:2:0 case.</a:t>
            </a:r>
            <a:r>
              <a:rPr lang="en-CA" altLang="zh-CN" dirty="0" smtClean="0"/>
              <a:t> </a:t>
            </a:r>
          </a:p>
          <a:p>
            <a:r>
              <a:rPr lang="en-CA" altLang="zh-CN" dirty="0"/>
              <a:t>A</a:t>
            </a:r>
            <a:r>
              <a:rPr lang="en-CA" altLang="zh-CN" dirty="0" smtClean="0"/>
              <a:t> </a:t>
            </a:r>
            <a:r>
              <a:rPr lang="en-CA" altLang="zh-CN" dirty="0"/>
              <a:t>128x128 </a:t>
            </a:r>
            <a:r>
              <a:rPr lang="en-CA" altLang="zh-CN" dirty="0" smtClean="0"/>
              <a:t>inter CU </a:t>
            </a:r>
            <a:r>
              <a:rPr lang="en-CA" altLang="zh-CN" dirty="0"/>
              <a:t>in 4:2:0 format will be tiled with four 64x64 </a:t>
            </a:r>
            <a:r>
              <a:rPr lang="en-CA" altLang="zh-CN" dirty="0" err="1"/>
              <a:t>luma</a:t>
            </a:r>
            <a:r>
              <a:rPr lang="en-CA" altLang="zh-CN" dirty="0"/>
              <a:t> TUs and four 32x32 </a:t>
            </a:r>
            <a:r>
              <a:rPr lang="en-CA" altLang="zh-CN" dirty="0" err="1"/>
              <a:t>chroma</a:t>
            </a:r>
            <a:r>
              <a:rPr lang="en-CA" altLang="zh-CN" dirty="0"/>
              <a:t> TUs for </a:t>
            </a:r>
            <a:r>
              <a:rPr lang="en-CA" altLang="zh-CN" dirty="0" err="1"/>
              <a:t>Cb</a:t>
            </a:r>
            <a:r>
              <a:rPr lang="en-CA" altLang="zh-CN" dirty="0"/>
              <a:t> and Cr respectively.</a:t>
            </a:r>
            <a:endParaRPr lang="en-CA" altLang="zh-CN" dirty="0" smtClean="0"/>
          </a:p>
          <a:p>
            <a:r>
              <a:rPr lang="en-CA" altLang="zh-CN" dirty="0" smtClean="0"/>
              <a:t>Usually, for large block-size CU, large </a:t>
            </a:r>
            <a:r>
              <a:rPr lang="en-CA" altLang="zh-CN" dirty="0"/>
              <a:t>block-size </a:t>
            </a:r>
            <a:r>
              <a:rPr lang="en-CA" altLang="zh-CN" dirty="0" smtClean="0"/>
              <a:t>transforms </a:t>
            </a:r>
            <a:r>
              <a:rPr lang="en-CA" altLang="zh-CN" dirty="0"/>
              <a:t>with high-frequency </a:t>
            </a:r>
            <a:r>
              <a:rPr lang="en-CA" altLang="zh-CN" dirty="0" smtClean="0"/>
              <a:t>coefficients zero-out </a:t>
            </a:r>
            <a:r>
              <a:rPr lang="en-CA" altLang="zh-CN" dirty="0"/>
              <a:t>brings benefit on coding efficiency. </a:t>
            </a:r>
            <a:endParaRPr lang="en-CA" altLang="zh-CN" dirty="0" smtClean="0"/>
          </a:p>
          <a:p>
            <a:endParaRPr lang="en-CA" altLang="zh-CN" dirty="0" smtClean="0"/>
          </a:p>
          <a:p>
            <a:endParaRPr lang="en-US" altLang="zh-CN" dirty="0" smtClean="0"/>
          </a:p>
        </p:txBody>
      </p:sp>
      <p:sp>
        <p:nvSpPr>
          <p:cNvPr id="16" name="灯片编号占位符 15"/>
          <p:cNvSpPr>
            <a:spLocks noGrp="1"/>
          </p:cNvSpPr>
          <p:nvPr>
            <p:ph type="sldNum" sz="quarter" idx="10"/>
          </p:nvPr>
        </p:nvSpPr>
        <p:spPr/>
        <p:txBody>
          <a:bodyPr/>
          <a:lstStyle/>
          <a:p>
            <a:pPr>
              <a:defRPr/>
            </a:pPr>
            <a:fld id="{5564626F-57A5-49A7-8147-6690601DC936}" type="slidenum">
              <a:rPr lang="de-DE" altLang="ja-JP" smtClean="0"/>
              <a:pPr>
                <a:defRPr/>
              </a:pPr>
              <a:t>1</a:t>
            </a:fld>
            <a:endParaRPr lang="de-DE" altLang="ja-JP" dirty="0"/>
          </a:p>
        </p:txBody>
      </p:sp>
    </p:spTree>
    <p:extLst>
      <p:ext uri="{BB962C8B-B14F-4D97-AF65-F5344CB8AC3E}">
        <p14:creationId xmlns:p14="http://schemas.microsoft.com/office/powerpoint/2010/main" val="340403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Proposed method</a:t>
            </a:r>
            <a:endParaRPr lang="zh-CN" altLang="en-US" dirty="0"/>
          </a:p>
        </p:txBody>
      </p:sp>
      <p:sp>
        <p:nvSpPr>
          <p:cNvPr id="3" name="内容占位符 2"/>
          <p:cNvSpPr>
            <a:spLocks noGrp="1"/>
          </p:cNvSpPr>
          <p:nvPr>
            <p:ph idx="1"/>
          </p:nvPr>
        </p:nvSpPr>
        <p:spPr/>
        <p:txBody>
          <a:bodyPr/>
          <a:lstStyle/>
          <a:p>
            <a:r>
              <a:rPr lang="en-CA" altLang="zh-CN" dirty="0" smtClean="0"/>
              <a:t>In P and B slices</a:t>
            </a:r>
            <a:r>
              <a:rPr lang="en-CA" altLang="zh-CN" dirty="0"/>
              <a:t>, </a:t>
            </a:r>
            <a:r>
              <a:rPr lang="en-CA" altLang="zh-CN" b="1" dirty="0">
                <a:solidFill>
                  <a:srgbClr val="FF0000"/>
                </a:solidFill>
              </a:rPr>
              <a:t>maximum transform TB for both </a:t>
            </a:r>
            <a:r>
              <a:rPr lang="en-CA" altLang="zh-CN" b="1" dirty="0" err="1">
                <a:solidFill>
                  <a:srgbClr val="FF0000"/>
                </a:solidFill>
              </a:rPr>
              <a:t>luma</a:t>
            </a:r>
            <a:r>
              <a:rPr lang="en-CA" altLang="zh-CN" b="1" dirty="0">
                <a:solidFill>
                  <a:srgbClr val="FF0000"/>
                </a:solidFill>
              </a:rPr>
              <a:t> and </a:t>
            </a:r>
            <a:r>
              <a:rPr lang="en-CA" altLang="zh-CN" b="1" dirty="0" err="1">
                <a:solidFill>
                  <a:srgbClr val="FF0000"/>
                </a:solidFill>
              </a:rPr>
              <a:t>chroma</a:t>
            </a:r>
            <a:r>
              <a:rPr lang="en-CA" altLang="zh-CN" b="1" dirty="0">
                <a:solidFill>
                  <a:srgbClr val="FF0000"/>
                </a:solidFill>
              </a:rPr>
              <a:t> </a:t>
            </a:r>
            <a:r>
              <a:rPr lang="en-CA" altLang="zh-CN" b="1" dirty="0" smtClean="0">
                <a:solidFill>
                  <a:srgbClr val="FF0000"/>
                </a:solidFill>
              </a:rPr>
              <a:t>is up to 64x64.</a:t>
            </a:r>
          </a:p>
          <a:p>
            <a:pPr lvl="1"/>
            <a:r>
              <a:rPr lang="en-CA" altLang="zh-CN" dirty="0" smtClean="0"/>
              <a:t>For large block-size CUs( </a:t>
            </a:r>
            <a:r>
              <a:rPr lang="en-CA" altLang="zh-CN" b="1" dirty="0" smtClean="0"/>
              <a:t>&gt;= 128x128</a:t>
            </a:r>
            <a:r>
              <a:rPr lang="en-CA" altLang="zh-CN" dirty="0" smtClean="0"/>
              <a:t>), maximum transform TB for both </a:t>
            </a:r>
            <a:r>
              <a:rPr lang="en-CA" altLang="zh-CN" dirty="0" err="1" smtClean="0"/>
              <a:t>luma</a:t>
            </a:r>
            <a:r>
              <a:rPr lang="en-CA" altLang="zh-CN" dirty="0" smtClean="0"/>
              <a:t> and </a:t>
            </a:r>
            <a:r>
              <a:rPr lang="en-CA" altLang="zh-CN" dirty="0" err="1" smtClean="0"/>
              <a:t>chroma</a:t>
            </a:r>
            <a:r>
              <a:rPr lang="en-CA" altLang="zh-CN" dirty="0" smtClean="0"/>
              <a:t> is </a:t>
            </a:r>
            <a:r>
              <a:rPr lang="en-CA" altLang="zh-CN" b="1" dirty="0" smtClean="0">
                <a:solidFill>
                  <a:schemeClr val="accent2"/>
                </a:solidFill>
              </a:rPr>
              <a:t>64x64</a:t>
            </a:r>
            <a:r>
              <a:rPr lang="en-CA" altLang="zh-CN" dirty="0" smtClean="0"/>
              <a:t>.</a:t>
            </a:r>
          </a:p>
          <a:p>
            <a:pPr lvl="1"/>
            <a:r>
              <a:rPr lang="en-CA" altLang="zh-CN" dirty="0" smtClean="0"/>
              <a:t>For the other size CUs( </a:t>
            </a:r>
            <a:r>
              <a:rPr lang="en-CA" altLang="zh-CN" b="1" dirty="0" smtClean="0"/>
              <a:t>&lt; 128x128</a:t>
            </a:r>
            <a:r>
              <a:rPr lang="en-CA" altLang="zh-CN" dirty="0" smtClean="0"/>
              <a:t>), maximum transform TB for </a:t>
            </a:r>
            <a:r>
              <a:rPr lang="en-CA" altLang="zh-CN" dirty="0" err="1" smtClean="0"/>
              <a:t>luma</a:t>
            </a:r>
            <a:r>
              <a:rPr lang="en-CA" altLang="zh-CN" dirty="0" smtClean="0"/>
              <a:t> is </a:t>
            </a:r>
            <a:r>
              <a:rPr lang="en-CA" altLang="zh-CN" b="1" dirty="0" smtClean="0">
                <a:solidFill>
                  <a:schemeClr val="accent2"/>
                </a:solidFill>
              </a:rPr>
              <a:t>64x64</a:t>
            </a:r>
            <a:r>
              <a:rPr lang="en-CA" altLang="zh-CN" dirty="0" smtClean="0"/>
              <a:t>; maximum transform TB for </a:t>
            </a:r>
            <a:r>
              <a:rPr lang="en-CA" altLang="zh-CN" dirty="0" err="1" smtClean="0"/>
              <a:t>chroma</a:t>
            </a:r>
            <a:r>
              <a:rPr lang="en-CA" altLang="zh-CN" dirty="0" smtClean="0"/>
              <a:t> is </a:t>
            </a:r>
            <a:r>
              <a:rPr lang="en-CA" altLang="zh-CN" b="1" dirty="0" smtClean="0">
                <a:solidFill>
                  <a:schemeClr val="accent2"/>
                </a:solidFill>
              </a:rPr>
              <a:t>32x32</a:t>
            </a:r>
            <a:r>
              <a:rPr lang="en-CA" altLang="zh-CN" dirty="0" smtClean="0"/>
              <a:t>.</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6" name="矩形 5"/>
          <p:cNvSpPr/>
          <p:nvPr/>
        </p:nvSpPr>
        <p:spPr bwMode="auto">
          <a:xfrm>
            <a:off x="231930" y="3213096"/>
            <a:ext cx="1080120" cy="108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128x128</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7" name="矩形 6"/>
          <p:cNvSpPr/>
          <p:nvPr/>
        </p:nvSpPr>
        <p:spPr bwMode="auto">
          <a:xfrm>
            <a:off x="1700714" y="3753096"/>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8" name="文本框 7"/>
          <p:cNvSpPr txBox="1"/>
          <p:nvPr/>
        </p:nvSpPr>
        <p:spPr>
          <a:xfrm>
            <a:off x="35496" y="4283804"/>
            <a:ext cx="1494196" cy="369332"/>
          </a:xfrm>
          <a:prstGeom prst="rect">
            <a:avLst/>
          </a:prstGeom>
          <a:noFill/>
        </p:spPr>
        <p:txBody>
          <a:bodyPr wrap="square" rtlCol="0">
            <a:spAutoFit/>
          </a:bodyPr>
          <a:lstStyle/>
          <a:p>
            <a:r>
              <a:rPr lang="en-US" altLang="zh-CN" dirty="0" err="1" smtClean="0"/>
              <a:t>Luma</a:t>
            </a:r>
            <a:r>
              <a:rPr lang="en-US" altLang="zh-CN" dirty="0" smtClean="0"/>
              <a:t> CU</a:t>
            </a:r>
            <a:endParaRPr lang="zh-CN" altLang="en-US" dirty="0"/>
          </a:p>
        </p:txBody>
      </p:sp>
      <p:sp>
        <p:nvSpPr>
          <p:cNvPr id="9" name="文本框 8"/>
          <p:cNvSpPr txBox="1"/>
          <p:nvPr/>
        </p:nvSpPr>
        <p:spPr>
          <a:xfrm>
            <a:off x="1601341" y="4283804"/>
            <a:ext cx="1477916" cy="369332"/>
          </a:xfrm>
          <a:prstGeom prst="rect">
            <a:avLst/>
          </a:prstGeom>
          <a:noFill/>
        </p:spPr>
        <p:txBody>
          <a:bodyPr wrap="square" rtlCol="0">
            <a:spAutoFit/>
          </a:bodyPr>
          <a:lstStyle/>
          <a:p>
            <a:r>
              <a:rPr lang="en-US" altLang="zh-CN" dirty="0" smtClean="0"/>
              <a:t>Chroma CUs</a:t>
            </a:r>
            <a:endParaRPr lang="zh-CN" altLang="en-US" dirty="0"/>
          </a:p>
        </p:txBody>
      </p:sp>
      <p:sp>
        <p:nvSpPr>
          <p:cNvPr id="10" name="右箭头 9"/>
          <p:cNvSpPr/>
          <p:nvPr/>
        </p:nvSpPr>
        <p:spPr bwMode="auto">
          <a:xfrm rot="5400000" flipV="1">
            <a:off x="1316890" y="4702514"/>
            <a:ext cx="595432" cy="208644"/>
          </a:xfrm>
          <a:prstGeom prst="right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11" name="矩形 10"/>
          <p:cNvSpPr/>
          <p:nvPr/>
        </p:nvSpPr>
        <p:spPr bwMode="auto">
          <a:xfrm>
            <a:off x="231930" y="4860501"/>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2" name="矩形 11"/>
          <p:cNvSpPr/>
          <p:nvPr/>
        </p:nvSpPr>
        <p:spPr bwMode="auto">
          <a:xfrm>
            <a:off x="881008" y="485479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3" name="矩形 12"/>
          <p:cNvSpPr/>
          <p:nvPr/>
        </p:nvSpPr>
        <p:spPr bwMode="auto">
          <a:xfrm>
            <a:off x="231930" y="5472629"/>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4" name="矩形 13"/>
          <p:cNvSpPr/>
          <p:nvPr/>
        </p:nvSpPr>
        <p:spPr bwMode="auto">
          <a:xfrm>
            <a:off x="881008" y="5472629"/>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5" name="文本框 14"/>
          <p:cNvSpPr txBox="1"/>
          <p:nvPr/>
        </p:nvSpPr>
        <p:spPr>
          <a:xfrm>
            <a:off x="94247" y="6084757"/>
            <a:ext cx="1387130" cy="369332"/>
          </a:xfrm>
          <a:prstGeom prst="rect">
            <a:avLst/>
          </a:prstGeom>
          <a:noFill/>
        </p:spPr>
        <p:txBody>
          <a:bodyPr wrap="square" rtlCol="0">
            <a:spAutoFit/>
          </a:bodyPr>
          <a:lstStyle/>
          <a:p>
            <a:r>
              <a:rPr lang="en-US" altLang="zh-CN" dirty="0" err="1" smtClean="0"/>
              <a:t>Luma</a:t>
            </a:r>
            <a:r>
              <a:rPr lang="en-US" altLang="zh-CN" dirty="0" smtClean="0"/>
              <a:t> TUs</a:t>
            </a:r>
            <a:endParaRPr lang="zh-CN" altLang="en-US" dirty="0"/>
          </a:p>
        </p:txBody>
      </p:sp>
      <p:sp>
        <p:nvSpPr>
          <p:cNvPr id="16" name="矩形 15"/>
          <p:cNvSpPr/>
          <p:nvPr/>
        </p:nvSpPr>
        <p:spPr bwMode="auto">
          <a:xfrm>
            <a:off x="1717740" y="5464629"/>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7" name="文本框 16"/>
          <p:cNvSpPr txBox="1"/>
          <p:nvPr/>
        </p:nvSpPr>
        <p:spPr>
          <a:xfrm>
            <a:off x="1604876" y="6037348"/>
            <a:ext cx="1449851" cy="369332"/>
          </a:xfrm>
          <a:prstGeom prst="rect">
            <a:avLst/>
          </a:prstGeom>
          <a:noFill/>
        </p:spPr>
        <p:txBody>
          <a:bodyPr wrap="square" rtlCol="0">
            <a:spAutoFit/>
          </a:bodyPr>
          <a:lstStyle/>
          <a:p>
            <a:r>
              <a:rPr lang="en-US" altLang="zh-CN" dirty="0" smtClean="0"/>
              <a:t>Chroma TUs</a:t>
            </a:r>
            <a:endParaRPr lang="zh-CN" altLang="en-US" dirty="0"/>
          </a:p>
        </p:txBody>
      </p:sp>
      <p:sp>
        <p:nvSpPr>
          <p:cNvPr id="18" name="矩形 17"/>
          <p:cNvSpPr/>
          <p:nvPr/>
        </p:nvSpPr>
        <p:spPr bwMode="auto">
          <a:xfrm>
            <a:off x="2340299" y="3753096"/>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9" name="矩形 18"/>
          <p:cNvSpPr/>
          <p:nvPr/>
        </p:nvSpPr>
        <p:spPr bwMode="auto">
          <a:xfrm>
            <a:off x="2366818" y="5460962"/>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0" name="矩形 19"/>
          <p:cNvSpPr/>
          <p:nvPr/>
        </p:nvSpPr>
        <p:spPr bwMode="auto">
          <a:xfrm>
            <a:off x="3416812" y="3592547"/>
            <a:ext cx="108012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128</a:t>
            </a: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1" name="矩形 20"/>
          <p:cNvSpPr/>
          <p:nvPr/>
        </p:nvSpPr>
        <p:spPr bwMode="auto">
          <a:xfrm>
            <a:off x="4903516" y="3789040"/>
            <a:ext cx="54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64x32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2" name="文本框 21"/>
          <p:cNvSpPr txBox="1"/>
          <p:nvPr/>
        </p:nvSpPr>
        <p:spPr>
          <a:xfrm>
            <a:off x="3221820" y="4211796"/>
            <a:ext cx="1494196" cy="369332"/>
          </a:xfrm>
          <a:prstGeom prst="rect">
            <a:avLst/>
          </a:prstGeom>
          <a:noFill/>
        </p:spPr>
        <p:txBody>
          <a:bodyPr wrap="square" rtlCol="0">
            <a:spAutoFit/>
          </a:bodyPr>
          <a:lstStyle/>
          <a:p>
            <a:r>
              <a:rPr lang="en-US" altLang="zh-CN" dirty="0" err="1" smtClean="0"/>
              <a:t>Luma</a:t>
            </a:r>
            <a:r>
              <a:rPr lang="en-US" altLang="zh-CN" dirty="0" smtClean="0"/>
              <a:t> CU</a:t>
            </a:r>
            <a:endParaRPr lang="zh-CN" altLang="en-US" dirty="0"/>
          </a:p>
        </p:txBody>
      </p:sp>
      <p:sp>
        <p:nvSpPr>
          <p:cNvPr id="23" name="文本框 22"/>
          <p:cNvSpPr txBox="1"/>
          <p:nvPr/>
        </p:nvSpPr>
        <p:spPr>
          <a:xfrm>
            <a:off x="4804143" y="4135810"/>
            <a:ext cx="1477916" cy="369332"/>
          </a:xfrm>
          <a:prstGeom prst="rect">
            <a:avLst/>
          </a:prstGeom>
          <a:noFill/>
        </p:spPr>
        <p:txBody>
          <a:bodyPr wrap="square" rtlCol="0">
            <a:spAutoFit/>
          </a:bodyPr>
          <a:lstStyle/>
          <a:p>
            <a:r>
              <a:rPr lang="en-US" altLang="zh-CN" dirty="0" smtClean="0"/>
              <a:t>Chroma CUs</a:t>
            </a:r>
            <a:endParaRPr lang="zh-CN" altLang="en-US" dirty="0"/>
          </a:p>
        </p:txBody>
      </p:sp>
      <p:sp>
        <p:nvSpPr>
          <p:cNvPr id="24" name="右箭头 23"/>
          <p:cNvSpPr/>
          <p:nvPr/>
        </p:nvSpPr>
        <p:spPr bwMode="auto">
          <a:xfrm rot="5400000" flipV="1">
            <a:off x="4482938" y="4683146"/>
            <a:ext cx="595432" cy="208644"/>
          </a:xfrm>
          <a:prstGeom prst="right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25" name="矩形 24"/>
          <p:cNvSpPr/>
          <p:nvPr/>
        </p:nvSpPr>
        <p:spPr bwMode="auto">
          <a:xfrm>
            <a:off x="3433170" y="5435458"/>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6" name="矩形 25"/>
          <p:cNvSpPr/>
          <p:nvPr/>
        </p:nvSpPr>
        <p:spPr bwMode="auto">
          <a:xfrm>
            <a:off x="4119088" y="541495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7" name="文本框 28"/>
          <p:cNvSpPr txBox="1"/>
          <p:nvPr/>
        </p:nvSpPr>
        <p:spPr>
          <a:xfrm>
            <a:off x="3301668" y="6022423"/>
            <a:ext cx="1387130" cy="369332"/>
          </a:xfrm>
          <a:prstGeom prst="rect">
            <a:avLst/>
          </a:prstGeom>
          <a:noFill/>
        </p:spPr>
        <p:txBody>
          <a:bodyPr wrap="square" rtlCol="0">
            <a:spAutoFit/>
          </a:bodyPr>
          <a:lstStyle/>
          <a:p>
            <a:r>
              <a:rPr lang="en-US" altLang="zh-CN" dirty="0" err="1" smtClean="0"/>
              <a:t>Luma</a:t>
            </a:r>
            <a:r>
              <a:rPr lang="en-US" altLang="zh-CN" dirty="0" smtClean="0"/>
              <a:t> TUs</a:t>
            </a:r>
            <a:endParaRPr lang="zh-CN" altLang="en-US" dirty="0"/>
          </a:p>
        </p:txBody>
      </p:sp>
      <p:sp>
        <p:nvSpPr>
          <p:cNvPr id="28" name="矩形 27"/>
          <p:cNvSpPr/>
          <p:nvPr/>
        </p:nvSpPr>
        <p:spPr bwMode="auto">
          <a:xfrm>
            <a:off x="4950270" y="566124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9" name="文本框 30"/>
          <p:cNvSpPr txBox="1"/>
          <p:nvPr/>
        </p:nvSpPr>
        <p:spPr>
          <a:xfrm>
            <a:off x="4850341" y="5997637"/>
            <a:ext cx="1449851" cy="369332"/>
          </a:xfrm>
          <a:prstGeom prst="rect">
            <a:avLst/>
          </a:prstGeom>
          <a:noFill/>
        </p:spPr>
        <p:txBody>
          <a:bodyPr wrap="square" rtlCol="0">
            <a:spAutoFit/>
          </a:bodyPr>
          <a:lstStyle/>
          <a:p>
            <a:r>
              <a:rPr lang="en-US" altLang="zh-CN" dirty="0" smtClean="0"/>
              <a:t>Chroma TUs</a:t>
            </a:r>
            <a:endParaRPr lang="zh-CN" altLang="en-US" dirty="0"/>
          </a:p>
        </p:txBody>
      </p:sp>
      <p:sp>
        <p:nvSpPr>
          <p:cNvPr id="30" name="矩形 29"/>
          <p:cNvSpPr/>
          <p:nvPr/>
        </p:nvSpPr>
        <p:spPr bwMode="auto">
          <a:xfrm>
            <a:off x="5540936" y="3794624"/>
            <a:ext cx="54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64x32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1" name="矩形 30"/>
          <p:cNvSpPr/>
          <p:nvPr/>
        </p:nvSpPr>
        <p:spPr bwMode="auto">
          <a:xfrm>
            <a:off x="5282352" y="566124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2" name="矩形 31"/>
          <p:cNvSpPr/>
          <p:nvPr/>
        </p:nvSpPr>
        <p:spPr bwMode="auto">
          <a:xfrm>
            <a:off x="5981684" y="566124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3" name="矩形 32"/>
          <p:cNvSpPr/>
          <p:nvPr/>
        </p:nvSpPr>
        <p:spPr bwMode="auto">
          <a:xfrm>
            <a:off x="5659180" y="566124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4" name="文本框 37"/>
          <p:cNvSpPr txBox="1"/>
          <p:nvPr/>
        </p:nvSpPr>
        <p:spPr>
          <a:xfrm>
            <a:off x="4903516" y="5192099"/>
            <a:ext cx="1314176" cy="369332"/>
          </a:xfrm>
          <a:prstGeom prst="rect">
            <a:avLst/>
          </a:prstGeom>
          <a:noFill/>
        </p:spPr>
        <p:txBody>
          <a:bodyPr wrap="square" rtlCol="0">
            <a:spAutoFit/>
          </a:bodyPr>
          <a:lstStyle/>
          <a:p>
            <a:r>
              <a:rPr lang="en-US" altLang="zh-CN" dirty="0" smtClean="0"/>
              <a:t>Four 32x32</a:t>
            </a:r>
            <a:endParaRPr lang="zh-CN" altLang="en-US" dirty="0"/>
          </a:p>
        </p:txBody>
      </p:sp>
      <p:sp>
        <p:nvSpPr>
          <p:cNvPr id="35" name="矩形 34"/>
          <p:cNvSpPr/>
          <p:nvPr/>
        </p:nvSpPr>
        <p:spPr bwMode="auto">
          <a:xfrm>
            <a:off x="6678665" y="3084125"/>
            <a:ext cx="540000" cy="108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64x128</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6" name="矩形 35"/>
          <p:cNvSpPr/>
          <p:nvPr/>
        </p:nvSpPr>
        <p:spPr bwMode="auto">
          <a:xfrm>
            <a:off x="7765430" y="3572332"/>
            <a:ext cx="27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32</a:t>
            </a: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7" name="文本框 40"/>
          <p:cNvSpPr txBox="1"/>
          <p:nvPr/>
        </p:nvSpPr>
        <p:spPr>
          <a:xfrm>
            <a:off x="6372200" y="4130215"/>
            <a:ext cx="1494196" cy="369332"/>
          </a:xfrm>
          <a:prstGeom prst="rect">
            <a:avLst/>
          </a:prstGeom>
          <a:noFill/>
        </p:spPr>
        <p:txBody>
          <a:bodyPr wrap="square" rtlCol="0">
            <a:spAutoFit/>
          </a:bodyPr>
          <a:lstStyle/>
          <a:p>
            <a:r>
              <a:rPr lang="en-US" altLang="zh-CN" dirty="0" err="1" smtClean="0"/>
              <a:t>Luma</a:t>
            </a:r>
            <a:r>
              <a:rPr lang="en-US" altLang="zh-CN" dirty="0" smtClean="0"/>
              <a:t> CU</a:t>
            </a:r>
            <a:endParaRPr lang="zh-CN" altLang="en-US" dirty="0"/>
          </a:p>
        </p:txBody>
      </p:sp>
      <p:sp>
        <p:nvSpPr>
          <p:cNvPr id="38" name="文本框 41"/>
          <p:cNvSpPr txBox="1"/>
          <p:nvPr/>
        </p:nvSpPr>
        <p:spPr>
          <a:xfrm>
            <a:off x="7558580" y="4139788"/>
            <a:ext cx="1477916" cy="369332"/>
          </a:xfrm>
          <a:prstGeom prst="rect">
            <a:avLst/>
          </a:prstGeom>
          <a:noFill/>
        </p:spPr>
        <p:txBody>
          <a:bodyPr wrap="square" rtlCol="0">
            <a:spAutoFit/>
          </a:bodyPr>
          <a:lstStyle/>
          <a:p>
            <a:r>
              <a:rPr lang="en-US" altLang="zh-CN" dirty="0" smtClean="0"/>
              <a:t>Chroma CUs</a:t>
            </a:r>
            <a:endParaRPr lang="zh-CN" altLang="en-US" dirty="0"/>
          </a:p>
        </p:txBody>
      </p:sp>
      <p:sp>
        <p:nvSpPr>
          <p:cNvPr id="39" name="右箭头 38"/>
          <p:cNvSpPr/>
          <p:nvPr/>
        </p:nvSpPr>
        <p:spPr bwMode="auto">
          <a:xfrm rot="5400000" flipV="1">
            <a:off x="7266305" y="4683146"/>
            <a:ext cx="595432" cy="208644"/>
          </a:xfrm>
          <a:prstGeom prst="right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40" name="矩形 39"/>
          <p:cNvSpPr/>
          <p:nvPr/>
        </p:nvSpPr>
        <p:spPr bwMode="auto">
          <a:xfrm>
            <a:off x="6678665" y="4870295"/>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1" name="矩形 40"/>
          <p:cNvSpPr/>
          <p:nvPr/>
        </p:nvSpPr>
        <p:spPr bwMode="auto">
          <a:xfrm>
            <a:off x="6678665" y="5482423"/>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2" name="文本框 47"/>
          <p:cNvSpPr txBox="1"/>
          <p:nvPr/>
        </p:nvSpPr>
        <p:spPr>
          <a:xfrm>
            <a:off x="6398801" y="6021288"/>
            <a:ext cx="1387130" cy="369332"/>
          </a:xfrm>
          <a:prstGeom prst="rect">
            <a:avLst/>
          </a:prstGeom>
          <a:noFill/>
        </p:spPr>
        <p:txBody>
          <a:bodyPr wrap="square" rtlCol="0">
            <a:spAutoFit/>
          </a:bodyPr>
          <a:lstStyle/>
          <a:p>
            <a:r>
              <a:rPr lang="en-US" altLang="zh-CN" dirty="0" err="1" smtClean="0"/>
              <a:t>Luma</a:t>
            </a:r>
            <a:r>
              <a:rPr lang="en-US" altLang="zh-CN" dirty="0" smtClean="0"/>
              <a:t> TUs</a:t>
            </a:r>
            <a:endParaRPr lang="zh-CN" altLang="en-US" dirty="0"/>
          </a:p>
        </p:txBody>
      </p:sp>
      <p:sp>
        <p:nvSpPr>
          <p:cNvPr id="43" name="文本框 49"/>
          <p:cNvSpPr txBox="1"/>
          <p:nvPr/>
        </p:nvSpPr>
        <p:spPr>
          <a:xfrm>
            <a:off x="7594843" y="6021288"/>
            <a:ext cx="1449851" cy="369332"/>
          </a:xfrm>
          <a:prstGeom prst="rect">
            <a:avLst/>
          </a:prstGeom>
          <a:noFill/>
        </p:spPr>
        <p:txBody>
          <a:bodyPr wrap="square" rtlCol="0">
            <a:spAutoFit/>
          </a:bodyPr>
          <a:lstStyle/>
          <a:p>
            <a:r>
              <a:rPr lang="en-US" altLang="zh-CN" dirty="0" smtClean="0"/>
              <a:t>Chroma TUs</a:t>
            </a:r>
            <a:endParaRPr lang="zh-CN" altLang="en-US" dirty="0"/>
          </a:p>
        </p:txBody>
      </p:sp>
      <p:sp>
        <p:nvSpPr>
          <p:cNvPr id="44" name="矩形 43"/>
          <p:cNvSpPr/>
          <p:nvPr/>
        </p:nvSpPr>
        <p:spPr bwMode="auto">
          <a:xfrm>
            <a:off x="8431534" y="3572332"/>
            <a:ext cx="27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5" name="矩形 44"/>
          <p:cNvSpPr/>
          <p:nvPr/>
        </p:nvSpPr>
        <p:spPr bwMode="auto">
          <a:xfrm>
            <a:off x="7810322" y="541169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6" name="矩形 45"/>
          <p:cNvSpPr/>
          <p:nvPr/>
        </p:nvSpPr>
        <p:spPr bwMode="auto">
          <a:xfrm>
            <a:off x="7810322" y="575128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7" name="矩形 46"/>
          <p:cNvSpPr/>
          <p:nvPr/>
        </p:nvSpPr>
        <p:spPr bwMode="auto">
          <a:xfrm>
            <a:off x="8287518" y="541169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8" name="矩形 47"/>
          <p:cNvSpPr/>
          <p:nvPr/>
        </p:nvSpPr>
        <p:spPr bwMode="auto">
          <a:xfrm>
            <a:off x="8287518" y="575128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9" name="文本框 56"/>
          <p:cNvSpPr txBox="1"/>
          <p:nvPr/>
        </p:nvSpPr>
        <p:spPr>
          <a:xfrm>
            <a:off x="7566631" y="5060704"/>
            <a:ext cx="1314176" cy="369332"/>
          </a:xfrm>
          <a:prstGeom prst="rect">
            <a:avLst/>
          </a:prstGeom>
          <a:noFill/>
        </p:spPr>
        <p:txBody>
          <a:bodyPr wrap="square" rtlCol="0">
            <a:spAutoFit/>
          </a:bodyPr>
          <a:lstStyle/>
          <a:p>
            <a:r>
              <a:rPr lang="en-US" altLang="zh-CN" dirty="0" smtClean="0"/>
              <a:t>Four 32x32</a:t>
            </a:r>
            <a:endParaRPr lang="zh-CN" altLang="en-US" dirty="0"/>
          </a:p>
        </p:txBody>
      </p:sp>
      <p:cxnSp>
        <p:nvCxnSpPr>
          <p:cNvPr id="50" name="直接连接符 49"/>
          <p:cNvCxnSpPr/>
          <p:nvPr/>
        </p:nvCxnSpPr>
        <p:spPr bwMode="auto">
          <a:xfrm flipH="1">
            <a:off x="3131840" y="2995089"/>
            <a:ext cx="0" cy="3411591"/>
          </a:xfrm>
          <a:prstGeom prst="line">
            <a:avLst/>
          </a:prstGeom>
          <a:gradFill rotWithShape="0">
            <a:gsLst>
              <a:gs pos="0">
                <a:srgbClr val="FFFFFF"/>
              </a:gs>
              <a:gs pos="100000">
                <a:srgbClr val="CACAC7"/>
              </a:gs>
            </a:gsLst>
            <a:lin ang="5400000" scaled="1"/>
          </a:gradFill>
          <a:ln w="28575" cap="flat" cmpd="sng" algn="ctr">
            <a:solidFill>
              <a:srgbClr val="57564F"/>
            </a:solidFill>
            <a:prstDash val="sysDash"/>
            <a:round/>
            <a:headEnd type="none" w="med" len="med"/>
            <a:tailEnd type="none" w="med" len="med"/>
          </a:ln>
          <a:effectLst/>
        </p:spPr>
      </p:cxnSp>
      <p:cxnSp>
        <p:nvCxnSpPr>
          <p:cNvPr id="51" name="直接连接符 50"/>
          <p:cNvCxnSpPr/>
          <p:nvPr/>
        </p:nvCxnSpPr>
        <p:spPr bwMode="auto">
          <a:xfrm>
            <a:off x="6372200" y="3364421"/>
            <a:ext cx="0" cy="3002548"/>
          </a:xfrm>
          <a:prstGeom prst="line">
            <a:avLst/>
          </a:prstGeom>
          <a:gradFill rotWithShape="0">
            <a:gsLst>
              <a:gs pos="0">
                <a:srgbClr val="FFFFFF"/>
              </a:gs>
              <a:gs pos="100000">
                <a:srgbClr val="CACAC7"/>
              </a:gs>
            </a:gsLst>
            <a:lin ang="5400000" scaled="1"/>
          </a:gradFill>
          <a:ln w="9525" cap="flat" cmpd="sng" algn="ctr">
            <a:solidFill>
              <a:srgbClr val="57564F"/>
            </a:solidFill>
            <a:prstDash val="sysDash"/>
            <a:round/>
            <a:headEnd type="none" w="med" len="med"/>
            <a:tailEnd type="none" w="med" len="med"/>
          </a:ln>
          <a:effectLst/>
        </p:spPr>
      </p:cxnSp>
      <p:sp>
        <p:nvSpPr>
          <p:cNvPr id="52" name="矩形 51"/>
          <p:cNvSpPr/>
          <p:nvPr/>
        </p:nvSpPr>
        <p:spPr>
          <a:xfrm>
            <a:off x="1303109" y="2995089"/>
            <a:ext cx="1670650" cy="369332"/>
          </a:xfrm>
          <a:prstGeom prst="rect">
            <a:avLst/>
          </a:prstGeom>
        </p:spPr>
        <p:txBody>
          <a:bodyPr wrap="none">
            <a:spAutoFit/>
          </a:bodyPr>
          <a:lstStyle/>
          <a:p>
            <a:r>
              <a:rPr lang="en-CA" altLang="zh-CN" b="1" dirty="0" smtClean="0">
                <a:solidFill>
                  <a:srgbClr val="FF0000"/>
                </a:solidFill>
              </a:rPr>
              <a:t>CU </a:t>
            </a:r>
            <a:r>
              <a:rPr lang="en-CA" altLang="zh-CN" b="1" dirty="0">
                <a:solidFill>
                  <a:srgbClr val="FF0000"/>
                </a:solidFill>
              </a:rPr>
              <a:t>&gt;= 128x128</a:t>
            </a:r>
            <a:endParaRPr lang="zh-CN" altLang="en-US" b="1" dirty="0">
              <a:solidFill>
                <a:srgbClr val="FF0000"/>
              </a:solidFill>
            </a:endParaRPr>
          </a:p>
        </p:txBody>
      </p:sp>
      <p:sp>
        <p:nvSpPr>
          <p:cNvPr id="53" name="矩形 52"/>
          <p:cNvSpPr/>
          <p:nvPr/>
        </p:nvSpPr>
        <p:spPr>
          <a:xfrm>
            <a:off x="5151563" y="2928215"/>
            <a:ext cx="1555233" cy="369332"/>
          </a:xfrm>
          <a:prstGeom prst="rect">
            <a:avLst/>
          </a:prstGeom>
        </p:spPr>
        <p:txBody>
          <a:bodyPr wrap="none">
            <a:spAutoFit/>
          </a:bodyPr>
          <a:lstStyle/>
          <a:p>
            <a:r>
              <a:rPr lang="en-CA" altLang="zh-CN" b="1" dirty="0" smtClean="0">
                <a:solidFill>
                  <a:srgbClr val="FF0000"/>
                </a:solidFill>
              </a:rPr>
              <a:t>CU &lt; </a:t>
            </a:r>
            <a:r>
              <a:rPr lang="en-CA" altLang="zh-CN" b="1" dirty="0">
                <a:solidFill>
                  <a:srgbClr val="FF0000"/>
                </a:solidFill>
              </a:rPr>
              <a:t>128x128</a:t>
            </a:r>
            <a:endParaRPr lang="zh-CN" altLang="en-US" b="1" dirty="0">
              <a:solidFill>
                <a:srgbClr val="FF0000"/>
              </a:solidFill>
            </a:endParaRPr>
          </a:p>
        </p:txBody>
      </p:sp>
      <p:sp>
        <p:nvSpPr>
          <p:cNvPr id="65" name="灯片编号占位符 64"/>
          <p:cNvSpPr>
            <a:spLocks noGrp="1"/>
          </p:cNvSpPr>
          <p:nvPr>
            <p:ph type="sldNum" sz="quarter" idx="10"/>
          </p:nvPr>
        </p:nvSpPr>
        <p:spPr/>
        <p:txBody>
          <a:bodyPr/>
          <a:lstStyle/>
          <a:p>
            <a:pPr>
              <a:defRPr/>
            </a:pPr>
            <a:fld id="{5564626F-57A5-49A7-8147-6690601DC936}" type="slidenum">
              <a:rPr lang="de-DE" altLang="ja-JP" smtClean="0"/>
              <a:pPr>
                <a:defRPr/>
              </a:pPr>
              <a:t>2</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Transform core </a:t>
            </a:r>
            <a:endParaRPr lang="zh-CN" altLang="en-US" dirty="0"/>
          </a:p>
        </p:txBody>
      </p:sp>
      <p:sp>
        <p:nvSpPr>
          <p:cNvPr id="3" name="内容占位符 2"/>
          <p:cNvSpPr>
            <a:spLocks noGrp="1"/>
          </p:cNvSpPr>
          <p:nvPr>
            <p:ph idx="1"/>
          </p:nvPr>
        </p:nvSpPr>
        <p:spPr/>
        <p:txBody>
          <a:bodyPr/>
          <a:lstStyle/>
          <a:p>
            <a:r>
              <a:rPr lang="en-US" altLang="zh-CN" dirty="0" smtClean="0"/>
              <a:t>The transform process for 64x64 </a:t>
            </a:r>
            <a:r>
              <a:rPr lang="en-US" altLang="zh-CN" dirty="0" err="1" smtClean="0"/>
              <a:t>chroma</a:t>
            </a:r>
            <a:r>
              <a:rPr lang="en-US" altLang="zh-CN" dirty="0" smtClean="0"/>
              <a:t> TUs is exactly same as that for </a:t>
            </a:r>
            <a:r>
              <a:rPr lang="en-US" altLang="zh-CN" dirty="0" err="1" smtClean="0"/>
              <a:t>luma</a:t>
            </a:r>
            <a:r>
              <a:rPr lang="en-US" altLang="zh-CN" dirty="0" smtClean="0"/>
              <a:t> TUs.</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17" name="灯片编号占位符 16"/>
          <p:cNvSpPr>
            <a:spLocks noGrp="1"/>
          </p:cNvSpPr>
          <p:nvPr>
            <p:ph type="sldNum" sz="quarter" idx="10"/>
          </p:nvPr>
        </p:nvSpPr>
        <p:spPr/>
        <p:txBody>
          <a:bodyPr/>
          <a:lstStyle/>
          <a:p>
            <a:pPr>
              <a:defRPr/>
            </a:pPr>
            <a:fld id="{5564626F-57A5-49A7-8147-6690601DC936}" type="slidenum">
              <a:rPr lang="de-DE" altLang="ja-JP" smtClean="0"/>
              <a:pPr>
                <a:defRPr/>
              </a:pPr>
              <a:t>3</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Possible Data processing order</a:t>
            </a:r>
            <a:endParaRPr lang="zh-CN" altLang="en-US" dirty="0"/>
          </a:p>
        </p:txBody>
      </p:sp>
      <p:sp>
        <p:nvSpPr>
          <p:cNvPr id="3" name="内容占位符 2"/>
          <p:cNvSpPr>
            <a:spLocks noGrp="1"/>
          </p:cNvSpPr>
          <p:nvPr>
            <p:ph idx="1"/>
          </p:nvPr>
        </p:nvSpPr>
        <p:spPr/>
        <p:txBody>
          <a:bodyPr/>
          <a:lstStyle/>
          <a:p>
            <a:r>
              <a:rPr lang="en-US" altLang="zh-CN" dirty="0" smtClean="0"/>
              <a:t>for a 128x128 CU</a:t>
            </a:r>
          </a:p>
          <a:p>
            <a:pPr lvl="2"/>
            <a:endParaRPr lang="en-US" altLang="zh-CN" dirty="0" smtClean="0"/>
          </a:p>
          <a:p>
            <a:pPr lvl="2"/>
            <a:r>
              <a:rPr lang="en-US" altLang="zh-CN" dirty="0" smtClean="0"/>
              <a:t>Processing order  </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marL="0" indent="0">
              <a:buNone/>
            </a:pPr>
            <a:endParaRPr lang="en-US" altLang="zh-CN" dirty="0"/>
          </a:p>
          <a:p>
            <a:r>
              <a:rPr lang="en-CA" altLang="zh-CN" dirty="0"/>
              <a:t>Transform core and internal buffer </a:t>
            </a:r>
            <a:r>
              <a:rPr lang="en-CA" altLang="zh-CN" dirty="0" smtClean="0"/>
              <a:t>can be </a:t>
            </a:r>
            <a:r>
              <a:rPr lang="en-CA" altLang="zh-CN" dirty="0"/>
              <a:t>shared between </a:t>
            </a:r>
            <a:r>
              <a:rPr lang="en-CA" altLang="zh-CN" dirty="0" err="1"/>
              <a:t>luma</a:t>
            </a:r>
            <a:r>
              <a:rPr lang="en-CA" altLang="zh-CN" dirty="0"/>
              <a:t> and </a:t>
            </a:r>
            <a:r>
              <a:rPr lang="en-CA" altLang="zh-CN" dirty="0" err="1"/>
              <a:t>chroma</a:t>
            </a:r>
            <a:r>
              <a:rPr lang="en-CA" altLang="zh-CN" dirty="0"/>
              <a:t> TU</a:t>
            </a:r>
            <a:r>
              <a:rPr lang="en-CA" altLang="zh-CN" dirty="0" smtClean="0"/>
              <a:t>.</a:t>
            </a:r>
          </a:p>
          <a:p>
            <a:pPr lvl="1"/>
            <a:r>
              <a:rPr lang="en-US" altLang="zh-CN" dirty="0"/>
              <a:t>No dependency between </a:t>
            </a:r>
            <a:r>
              <a:rPr lang="en-US" altLang="zh-CN" dirty="0" err="1"/>
              <a:t>luma</a:t>
            </a:r>
            <a:r>
              <a:rPr lang="en-US" altLang="zh-CN" dirty="0"/>
              <a:t> and </a:t>
            </a:r>
            <a:r>
              <a:rPr lang="en-US" altLang="zh-CN" dirty="0" err="1"/>
              <a:t>chroma</a:t>
            </a:r>
            <a:r>
              <a:rPr lang="en-US" altLang="zh-CN" dirty="0"/>
              <a:t> for inter CU.</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6" name="矩形 5"/>
          <p:cNvSpPr/>
          <p:nvPr/>
        </p:nvSpPr>
        <p:spPr bwMode="auto">
          <a:xfrm>
            <a:off x="6403935" y="1547620"/>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7" name="矩形 6"/>
          <p:cNvSpPr/>
          <p:nvPr/>
        </p:nvSpPr>
        <p:spPr bwMode="auto">
          <a:xfrm>
            <a:off x="6943935" y="1547620"/>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8" name="矩形 7"/>
          <p:cNvSpPr/>
          <p:nvPr/>
        </p:nvSpPr>
        <p:spPr bwMode="auto">
          <a:xfrm>
            <a:off x="6403935" y="2087620"/>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9" name="矩形 8"/>
          <p:cNvSpPr/>
          <p:nvPr/>
        </p:nvSpPr>
        <p:spPr bwMode="auto">
          <a:xfrm>
            <a:off x="6943935" y="2087620"/>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0" name="文本框 10"/>
          <p:cNvSpPr txBox="1"/>
          <p:nvPr/>
        </p:nvSpPr>
        <p:spPr>
          <a:xfrm>
            <a:off x="6235538" y="1235386"/>
            <a:ext cx="1387130" cy="369332"/>
          </a:xfrm>
          <a:prstGeom prst="rect">
            <a:avLst/>
          </a:prstGeom>
          <a:noFill/>
        </p:spPr>
        <p:txBody>
          <a:bodyPr wrap="square" rtlCol="0">
            <a:spAutoFit/>
          </a:bodyPr>
          <a:lstStyle/>
          <a:p>
            <a:r>
              <a:rPr lang="en-US" altLang="zh-CN" dirty="0" err="1" smtClean="0"/>
              <a:t>Luma</a:t>
            </a:r>
            <a:r>
              <a:rPr lang="en-US" altLang="zh-CN" dirty="0" smtClean="0"/>
              <a:t> TUs</a:t>
            </a:r>
            <a:endParaRPr lang="zh-CN" altLang="en-US" dirty="0"/>
          </a:p>
        </p:txBody>
      </p:sp>
      <p:sp>
        <p:nvSpPr>
          <p:cNvPr id="11" name="矩形 10"/>
          <p:cNvSpPr/>
          <p:nvPr/>
        </p:nvSpPr>
        <p:spPr bwMode="auto">
          <a:xfrm>
            <a:off x="7555547" y="1590198"/>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err="1" smtClean="0">
                <a:solidFill>
                  <a:srgbClr val="000000"/>
                </a:solidFill>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2" name="文本框 12"/>
          <p:cNvSpPr txBox="1"/>
          <p:nvPr/>
        </p:nvSpPr>
        <p:spPr>
          <a:xfrm>
            <a:off x="7370621" y="1240648"/>
            <a:ext cx="1449851" cy="369332"/>
          </a:xfrm>
          <a:prstGeom prst="rect">
            <a:avLst/>
          </a:prstGeom>
          <a:noFill/>
        </p:spPr>
        <p:txBody>
          <a:bodyPr wrap="square" rtlCol="0">
            <a:spAutoFit/>
          </a:bodyPr>
          <a:lstStyle/>
          <a:p>
            <a:r>
              <a:rPr lang="en-US" altLang="zh-CN" dirty="0" smtClean="0"/>
              <a:t>Chroma TUs</a:t>
            </a:r>
            <a:endParaRPr lang="zh-CN" altLang="en-US" dirty="0"/>
          </a:p>
        </p:txBody>
      </p:sp>
      <p:sp>
        <p:nvSpPr>
          <p:cNvPr id="13" name="矩形 12"/>
          <p:cNvSpPr/>
          <p:nvPr/>
        </p:nvSpPr>
        <p:spPr bwMode="auto">
          <a:xfrm>
            <a:off x="8135388" y="1590198"/>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4" name="矩形 13"/>
          <p:cNvSpPr/>
          <p:nvPr/>
        </p:nvSpPr>
        <p:spPr bwMode="auto">
          <a:xfrm>
            <a:off x="2061774" y="250432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5" name="矩形 14"/>
          <p:cNvSpPr/>
          <p:nvPr/>
        </p:nvSpPr>
        <p:spPr bwMode="auto">
          <a:xfrm>
            <a:off x="2685569" y="2504327"/>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err="1" smtClean="0">
                <a:ln>
                  <a:noFill/>
                </a:ln>
                <a:solidFill>
                  <a:srgbClr val="000000"/>
                </a:solidFill>
                <a:effectLst/>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6" name="矩形 15"/>
          <p:cNvSpPr/>
          <p:nvPr/>
        </p:nvSpPr>
        <p:spPr bwMode="auto">
          <a:xfrm>
            <a:off x="3309364" y="2504327"/>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7" name="矩形 16"/>
          <p:cNvSpPr/>
          <p:nvPr/>
        </p:nvSpPr>
        <p:spPr bwMode="auto">
          <a:xfrm>
            <a:off x="3933159" y="250432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8" name="矩形 17"/>
          <p:cNvSpPr/>
          <p:nvPr/>
        </p:nvSpPr>
        <p:spPr bwMode="auto">
          <a:xfrm>
            <a:off x="4556954" y="250432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9" name="矩形 18"/>
          <p:cNvSpPr/>
          <p:nvPr/>
        </p:nvSpPr>
        <p:spPr bwMode="auto">
          <a:xfrm>
            <a:off x="5180749" y="249289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cxnSp>
        <p:nvCxnSpPr>
          <p:cNvPr id="20" name="直接箭头连接符 19"/>
          <p:cNvCxnSpPr/>
          <p:nvPr/>
        </p:nvCxnSpPr>
        <p:spPr bwMode="auto">
          <a:xfrm flipV="1">
            <a:off x="2061774" y="2186214"/>
            <a:ext cx="3655267" cy="18650"/>
          </a:xfrm>
          <a:prstGeom prst="straightConnector1">
            <a:avLst/>
          </a:prstGeom>
          <a:gradFill rotWithShape="0">
            <a:gsLst>
              <a:gs pos="0">
                <a:srgbClr val="FFFFFF"/>
              </a:gs>
              <a:gs pos="100000">
                <a:srgbClr val="CACAC7"/>
              </a:gs>
            </a:gsLst>
            <a:lin ang="5400000" scaled="1"/>
          </a:gradFill>
          <a:ln w="38100" cap="flat" cmpd="sng" algn="ctr">
            <a:solidFill>
              <a:srgbClr val="0070C0"/>
            </a:solidFill>
            <a:prstDash val="solid"/>
            <a:round/>
            <a:headEnd type="none" w="med" len="med"/>
            <a:tailEnd type="triangle"/>
          </a:ln>
          <a:effectLst/>
        </p:spPr>
      </p:cxnSp>
      <p:sp>
        <p:nvSpPr>
          <p:cNvPr id="21" name="矩形 20"/>
          <p:cNvSpPr/>
          <p:nvPr/>
        </p:nvSpPr>
        <p:spPr bwMode="auto">
          <a:xfrm>
            <a:off x="2061774" y="3183142"/>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2" name="矩形 21"/>
          <p:cNvSpPr/>
          <p:nvPr/>
        </p:nvSpPr>
        <p:spPr bwMode="auto">
          <a:xfrm>
            <a:off x="3309364" y="3183142"/>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err="1" smtClean="0">
                <a:ln>
                  <a:noFill/>
                </a:ln>
                <a:solidFill>
                  <a:srgbClr val="000000"/>
                </a:solidFill>
                <a:effectLst/>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3" name="矩形 22"/>
          <p:cNvSpPr/>
          <p:nvPr/>
        </p:nvSpPr>
        <p:spPr bwMode="auto">
          <a:xfrm>
            <a:off x="3933159" y="3183142"/>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4" name="矩形 23"/>
          <p:cNvSpPr/>
          <p:nvPr/>
        </p:nvSpPr>
        <p:spPr bwMode="auto">
          <a:xfrm>
            <a:off x="2685569" y="3183142"/>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5" name="矩形 24"/>
          <p:cNvSpPr/>
          <p:nvPr/>
        </p:nvSpPr>
        <p:spPr bwMode="auto">
          <a:xfrm>
            <a:off x="4556954" y="3175101"/>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6" name="矩形 25"/>
          <p:cNvSpPr/>
          <p:nvPr/>
        </p:nvSpPr>
        <p:spPr bwMode="auto">
          <a:xfrm>
            <a:off x="5180749" y="3158138"/>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7" name="矩形 26"/>
          <p:cNvSpPr/>
          <p:nvPr/>
        </p:nvSpPr>
        <p:spPr bwMode="auto">
          <a:xfrm>
            <a:off x="2061774" y="383965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8" name="矩形 27"/>
          <p:cNvSpPr/>
          <p:nvPr/>
        </p:nvSpPr>
        <p:spPr bwMode="auto">
          <a:xfrm>
            <a:off x="3934992" y="3839657"/>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err="1" smtClean="0">
                <a:ln>
                  <a:noFill/>
                </a:ln>
                <a:solidFill>
                  <a:srgbClr val="000000"/>
                </a:solidFill>
                <a:effectLst/>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9" name="矩形 28"/>
          <p:cNvSpPr/>
          <p:nvPr/>
        </p:nvSpPr>
        <p:spPr bwMode="auto">
          <a:xfrm>
            <a:off x="4559398" y="3839657"/>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0" name="矩形 29"/>
          <p:cNvSpPr/>
          <p:nvPr/>
        </p:nvSpPr>
        <p:spPr bwMode="auto">
          <a:xfrm>
            <a:off x="2686180" y="383965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1" name="矩形 30"/>
          <p:cNvSpPr/>
          <p:nvPr/>
        </p:nvSpPr>
        <p:spPr bwMode="auto">
          <a:xfrm>
            <a:off x="3310586" y="3842274"/>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2" name="矩形 31"/>
          <p:cNvSpPr/>
          <p:nvPr/>
        </p:nvSpPr>
        <p:spPr bwMode="auto">
          <a:xfrm>
            <a:off x="5183804" y="383965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3" name="矩形 32"/>
          <p:cNvSpPr/>
          <p:nvPr/>
        </p:nvSpPr>
        <p:spPr bwMode="auto">
          <a:xfrm>
            <a:off x="2051720" y="448620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4" name="矩形 33"/>
          <p:cNvSpPr/>
          <p:nvPr/>
        </p:nvSpPr>
        <p:spPr bwMode="auto">
          <a:xfrm>
            <a:off x="4562110" y="4490346"/>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err="1" smtClean="0">
                <a:ln>
                  <a:noFill/>
                </a:ln>
                <a:solidFill>
                  <a:srgbClr val="000000"/>
                </a:solidFill>
                <a:effectLst/>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5" name="矩形 34"/>
          <p:cNvSpPr/>
          <p:nvPr/>
        </p:nvSpPr>
        <p:spPr bwMode="auto">
          <a:xfrm>
            <a:off x="5203068" y="4486206"/>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6" name="矩形 35"/>
          <p:cNvSpPr/>
          <p:nvPr/>
        </p:nvSpPr>
        <p:spPr bwMode="auto">
          <a:xfrm>
            <a:off x="2676126" y="448620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7" name="矩形 36"/>
          <p:cNvSpPr/>
          <p:nvPr/>
        </p:nvSpPr>
        <p:spPr bwMode="auto">
          <a:xfrm>
            <a:off x="3300532" y="4488823"/>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8" name="矩形 37"/>
          <p:cNvSpPr/>
          <p:nvPr/>
        </p:nvSpPr>
        <p:spPr bwMode="auto">
          <a:xfrm>
            <a:off x="3941490" y="448620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9" name="矩形 38"/>
          <p:cNvSpPr/>
          <p:nvPr/>
        </p:nvSpPr>
        <p:spPr>
          <a:xfrm>
            <a:off x="6774375" y="2699628"/>
            <a:ext cx="1354858" cy="369332"/>
          </a:xfrm>
          <a:prstGeom prst="rect">
            <a:avLst/>
          </a:prstGeom>
        </p:spPr>
        <p:txBody>
          <a:bodyPr wrap="none">
            <a:spAutoFit/>
          </a:bodyPr>
          <a:lstStyle/>
          <a:p>
            <a:r>
              <a:rPr lang="en-US" altLang="zh-CN" dirty="0"/>
              <a:t>128x128 CU</a:t>
            </a:r>
          </a:p>
        </p:txBody>
      </p:sp>
      <p:sp>
        <p:nvSpPr>
          <p:cNvPr id="40" name="文本框 50"/>
          <p:cNvSpPr txBox="1"/>
          <p:nvPr/>
        </p:nvSpPr>
        <p:spPr>
          <a:xfrm>
            <a:off x="323528" y="2492896"/>
            <a:ext cx="1368152" cy="369332"/>
          </a:xfrm>
          <a:prstGeom prst="rect">
            <a:avLst/>
          </a:prstGeom>
          <a:noFill/>
        </p:spPr>
        <p:txBody>
          <a:bodyPr wrap="square" rtlCol="0">
            <a:spAutoFit/>
          </a:bodyPr>
          <a:lstStyle/>
          <a:p>
            <a:r>
              <a:rPr lang="en-US" altLang="zh-CN" dirty="0" smtClean="0"/>
              <a:t>Case 0</a:t>
            </a:r>
            <a:endParaRPr lang="zh-CN" altLang="en-US" dirty="0"/>
          </a:p>
        </p:txBody>
      </p:sp>
      <p:sp>
        <p:nvSpPr>
          <p:cNvPr id="41" name="文本框 51"/>
          <p:cNvSpPr txBox="1"/>
          <p:nvPr/>
        </p:nvSpPr>
        <p:spPr>
          <a:xfrm>
            <a:off x="308231" y="3260435"/>
            <a:ext cx="1368152" cy="369332"/>
          </a:xfrm>
          <a:prstGeom prst="rect">
            <a:avLst/>
          </a:prstGeom>
          <a:noFill/>
        </p:spPr>
        <p:txBody>
          <a:bodyPr wrap="square" rtlCol="0">
            <a:spAutoFit/>
          </a:bodyPr>
          <a:lstStyle/>
          <a:p>
            <a:r>
              <a:rPr lang="en-US" altLang="zh-CN" dirty="0" smtClean="0"/>
              <a:t>Case 1</a:t>
            </a:r>
            <a:endParaRPr lang="zh-CN" altLang="en-US" dirty="0"/>
          </a:p>
        </p:txBody>
      </p:sp>
      <p:sp>
        <p:nvSpPr>
          <p:cNvPr id="42" name="文本框 52"/>
          <p:cNvSpPr txBox="1"/>
          <p:nvPr/>
        </p:nvSpPr>
        <p:spPr>
          <a:xfrm>
            <a:off x="323528" y="3909369"/>
            <a:ext cx="1368152" cy="369332"/>
          </a:xfrm>
          <a:prstGeom prst="rect">
            <a:avLst/>
          </a:prstGeom>
          <a:noFill/>
        </p:spPr>
        <p:txBody>
          <a:bodyPr wrap="square" rtlCol="0">
            <a:spAutoFit/>
          </a:bodyPr>
          <a:lstStyle/>
          <a:p>
            <a:r>
              <a:rPr lang="en-US" altLang="zh-CN" dirty="0" smtClean="0"/>
              <a:t>Case 2</a:t>
            </a:r>
            <a:endParaRPr lang="zh-CN" altLang="en-US" dirty="0"/>
          </a:p>
        </p:txBody>
      </p:sp>
      <p:sp>
        <p:nvSpPr>
          <p:cNvPr id="43" name="文本框 53"/>
          <p:cNvSpPr txBox="1"/>
          <p:nvPr/>
        </p:nvSpPr>
        <p:spPr>
          <a:xfrm>
            <a:off x="312542" y="4537107"/>
            <a:ext cx="1368152" cy="369332"/>
          </a:xfrm>
          <a:prstGeom prst="rect">
            <a:avLst/>
          </a:prstGeom>
          <a:noFill/>
        </p:spPr>
        <p:txBody>
          <a:bodyPr wrap="square" rtlCol="0">
            <a:spAutoFit/>
          </a:bodyPr>
          <a:lstStyle/>
          <a:p>
            <a:r>
              <a:rPr lang="en-US" altLang="zh-CN" dirty="0" smtClean="0"/>
              <a:t>Case 3</a:t>
            </a:r>
            <a:endParaRPr lang="zh-CN" altLang="en-US" dirty="0"/>
          </a:p>
        </p:txBody>
      </p:sp>
      <p:sp>
        <p:nvSpPr>
          <p:cNvPr id="55" name="灯片编号占位符 54"/>
          <p:cNvSpPr>
            <a:spLocks noGrp="1"/>
          </p:cNvSpPr>
          <p:nvPr>
            <p:ph type="sldNum" sz="quarter" idx="10"/>
          </p:nvPr>
        </p:nvSpPr>
        <p:spPr/>
        <p:txBody>
          <a:bodyPr/>
          <a:lstStyle/>
          <a:p>
            <a:pPr>
              <a:defRPr/>
            </a:pPr>
            <a:fld id="{5564626F-57A5-49A7-8147-6690601DC936}" type="slidenum">
              <a:rPr lang="de-DE" altLang="ja-JP" smtClean="0"/>
              <a:pPr>
                <a:defRPr/>
              </a:pPr>
              <a:t>4</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a:t>
            </a:r>
            <a:endParaRPr lang="zh-CN" altLang="en-US" dirty="0"/>
          </a:p>
        </p:txBody>
      </p:sp>
      <p:sp>
        <p:nvSpPr>
          <p:cNvPr id="3" name="内容占位符 2"/>
          <p:cNvSpPr>
            <a:spLocks noGrp="1"/>
          </p:cNvSpPr>
          <p:nvPr>
            <p:ph idx="1"/>
          </p:nvPr>
        </p:nvSpPr>
        <p:spPr/>
        <p:txBody>
          <a:bodyPr/>
          <a:lstStyle/>
          <a:p>
            <a:r>
              <a:rPr lang="en-US" altLang="zh-CN" dirty="0" smtClean="0"/>
              <a:t>Test condition on top of VTM5.0:</a:t>
            </a:r>
          </a:p>
          <a:p>
            <a:pPr lvl="1"/>
            <a:r>
              <a:rPr lang="en-CA" altLang="zh-CN" dirty="0" smtClean="0"/>
              <a:t>maximum transform TB 64x64</a:t>
            </a:r>
            <a:r>
              <a:rPr lang="en-US" altLang="zh-CN" dirty="0" smtClean="0"/>
              <a:t> </a:t>
            </a:r>
            <a:r>
              <a:rPr lang="en-CA" altLang="zh-CN" dirty="0" smtClean="0"/>
              <a:t>for both </a:t>
            </a:r>
            <a:r>
              <a:rPr lang="en-CA" altLang="zh-CN" dirty="0" err="1" smtClean="0"/>
              <a:t>luma</a:t>
            </a:r>
            <a:r>
              <a:rPr lang="en-CA" altLang="zh-CN" dirty="0" smtClean="0"/>
              <a:t> and </a:t>
            </a:r>
            <a:r>
              <a:rPr lang="en-CA" altLang="zh-CN" dirty="0" err="1" smtClean="0"/>
              <a:t>chroma</a:t>
            </a:r>
            <a:r>
              <a:rPr lang="en-CA" altLang="zh-CN" dirty="0" smtClean="0"/>
              <a:t> is supported for 128x128 CUs in P and B slices</a:t>
            </a:r>
          </a:p>
          <a:p>
            <a:pPr lvl="1"/>
            <a:r>
              <a:rPr lang="en-US" altLang="zh-CN" dirty="0" smtClean="0"/>
              <a:t>Processing order : Case 0</a:t>
            </a:r>
          </a:p>
          <a:p>
            <a:pPr lvl="2"/>
            <a:r>
              <a:rPr lang="en-US" altLang="zh-CN" dirty="0"/>
              <a:t>Y0-&gt;</a:t>
            </a:r>
            <a:r>
              <a:rPr lang="en-US" altLang="zh-CN" dirty="0" err="1"/>
              <a:t>Cb</a:t>
            </a:r>
            <a:r>
              <a:rPr lang="en-US" altLang="zh-CN" dirty="0"/>
              <a:t>-&gt;Cr-&gt;Y1-&gt;Y2-&gt;Y3 </a:t>
            </a:r>
          </a:p>
          <a:p>
            <a:pPr lvl="1"/>
            <a:r>
              <a:rPr lang="en-US" altLang="zh-CN" b="1" dirty="0" smtClean="0">
                <a:solidFill>
                  <a:schemeClr val="tx1"/>
                </a:solidFill>
              </a:rPr>
              <a:t>Results from cross-checker </a:t>
            </a:r>
            <a:r>
              <a:rPr lang="zh-CN" altLang="en-US" b="1" dirty="0" smtClean="0">
                <a:solidFill>
                  <a:schemeClr val="tx1"/>
                </a:solidFill>
              </a:rPr>
              <a:t>（</a:t>
            </a:r>
            <a:r>
              <a:rPr lang="en-CA" altLang="zh-CN" u="sng" dirty="0">
                <a:solidFill>
                  <a:schemeClr val="tx1"/>
                </a:solidFill>
                <a:hlinkClick r:id="rId2"/>
              </a:rPr>
              <a:t>JVET-O0704</a:t>
            </a:r>
            <a:r>
              <a:rPr lang="zh-CN" altLang="en-US" b="1" dirty="0" smtClean="0">
                <a:solidFill>
                  <a:schemeClr val="tx1"/>
                </a:solidFill>
              </a:rPr>
              <a:t>）</a:t>
            </a:r>
            <a:endParaRPr lang="en-US" altLang="zh-CN" b="1" dirty="0" smtClean="0">
              <a:solidFill>
                <a:schemeClr val="tx1"/>
              </a:solidFill>
            </a:endParaRPr>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smtClean="0"/>
          </a:p>
          <a:p>
            <a:pPr lvl="2"/>
            <a:endParaRPr lang="en-US" altLang="zh-CN" dirty="0"/>
          </a:p>
          <a:p>
            <a:pPr lvl="2"/>
            <a:endParaRPr lang="en-US" altLang="zh-CN" dirty="0" smtClean="0"/>
          </a:p>
          <a:p>
            <a:pPr lvl="2"/>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2"/>
            <a:endParaRPr lang="en-US"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18" name="灯片编号占位符 17"/>
          <p:cNvSpPr>
            <a:spLocks noGrp="1"/>
          </p:cNvSpPr>
          <p:nvPr>
            <p:ph type="sldNum" sz="quarter" idx="10"/>
          </p:nvPr>
        </p:nvSpPr>
        <p:spPr/>
        <p:txBody>
          <a:bodyPr/>
          <a:lstStyle/>
          <a:p>
            <a:pPr>
              <a:defRPr/>
            </a:pPr>
            <a:fld id="{5564626F-57A5-49A7-8147-6690601DC936}" type="slidenum">
              <a:rPr lang="de-DE" altLang="ja-JP" smtClean="0"/>
              <a:pPr>
                <a:defRPr/>
              </a:pPr>
              <a:t>5</a:t>
            </a:fld>
            <a:endParaRPr lang="de-DE" altLang="ja-JP" dirty="0"/>
          </a:p>
        </p:txBody>
      </p:sp>
      <p:graphicFrame>
        <p:nvGraphicFramePr>
          <p:cNvPr id="4" name="表格 3"/>
          <p:cNvGraphicFramePr>
            <a:graphicFrameLocks noGrp="1"/>
          </p:cNvGraphicFramePr>
          <p:nvPr>
            <p:extLst>
              <p:ext uri="{D42A27DB-BD31-4B8C-83A1-F6EECF244321}">
                <p14:modId xmlns:p14="http://schemas.microsoft.com/office/powerpoint/2010/main" val="1342899679"/>
              </p:ext>
            </p:extLst>
          </p:nvPr>
        </p:nvGraphicFramePr>
        <p:xfrm>
          <a:off x="107504" y="3426559"/>
          <a:ext cx="4406900" cy="2018665"/>
        </p:xfrm>
        <a:graphic>
          <a:graphicData uri="http://schemas.openxmlformats.org/drawingml/2006/table">
            <a:tbl>
              <a:tblPr/>
              <a:tblGrid>
                <a:gridCol w="1041400"/>
                <a:gridCol w="673100"/>
                <a:gridCol w="673100"/>
                <a:gridCol w="673100"/>
                <a:gridCol w="673100"/>
                <a:gridCol w="673100"/>
              </a:tblGrid>
              <a:tr h="161925">
                <a:tc>
                  <a:txBody>
                    <a:bodyPr/>
                    <a:lstStyle/>
                    <a:p>
                      <a:pPr algn="ctr" fontAlgn="ctr"/>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All Intra Main10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Over VTM-5.0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Arial" panose="020B0604020202020204" pitchFamily="34" charset="0"/>
                          <a:ea typeface="宋体" panose="02010600030101010101" pitchFamily="2" charset="-122"/>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4023496202"/>
              </p:ext>
            </p:extLst>
          </p:nvPr>
        </p:nvGraphicFramePr>
        <p:xfrm>
          <a:off x="4572000" y="3284984"/>
          <a:ext cx="4406900" cy="2155825"/>
        </p:xfrm>
        <a:graphic>
          <a:graphicData uri="http://schemas.openxmlformats.org/drawingml/2006/table">
            <a:tbl>
              <a:tblPr/>
              <a:tblGrid>
                <a:gridCol w="1041400"/>
                <a:gridCol w="673100"/>
                <a:gridCol w="673100"/>
                <a:gridCol w="673100"/>
                <a:gridCol w="673100"/>
                <a:gridCol w="673100"/>
              </a:tblGrid>
              <a:tr h="161925">
                <a:tc>
                  <a:txBody>
                    <a:bodyPr/>
                    <a:lstStyle/>
                    <a:p>
                      <a:pPr algn="ctr" fontAlgn="ctr"/>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Random access Main10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宋体" panose="02010600030101010101" pitchFamily="2" charset="-122"/>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Over VTM-5.0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-0.51%</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-0.35%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-0.14%</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-0.14%</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-0.22%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effectLst/>
                          <a:latin typeface="Arial" panose="020B0604020202020204" pitchFamily="34" charset="0"/>
                          <a:ea typeface="宋体" panose="02010600030101010101" pitchFamily="2" charset="-122"/>
                        </a:rPr>
                        <a:t>Overall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-0.19%</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-0.15%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1" i="0" u="none" strike="noStrike" dirty="0">
                          <a:solidFill>
                            <a:srgbClr val="000000"/>
                          </a:solidFill>
                          <a:effectLst/>
                          <a:latin typeface="Arial" panose="020B0604020202020204" pitchFamily="34" charset="0"/>
                          <a:ea typeface="宋体" panose="02010600030101010101" pitchFamily="2" charset="-122"/>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104%</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effectLst/>
                          <a:latin typeface="Arial" panose="020B0604020202020204" pitchFamily="34" charset="0"/>
                          <a:ea typeface="宋体" panose="02010600030101010101" pitchFamily="2" charset="-122"/>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Arial" panose="020B0604020202020204" pitchFamily="34" charset="0"/>
                          <a:ea typeface="宋体" panose="02010600030101010101" pitchFamily="2" charset="-122"/>
                        </a:rPr>
                        <a:t>104%</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a:t>
            </a:r>
            <a:endParaRPr lang="zh-CN" altLang="en-US" dirty="0"/>
          </a:p>
        </p:txBody>
      </p:sp>
      <p:sp>
        <p:nvSpPr>
          <p:cNvPr id="3" name="内容占位符 2"/>
          <p:cNvSpPr>
            <a:spLocks noGrp="1"/>
          </p:cNvSpPr>
          <p:nvPr>
            <p:ph idx="1"/>
          </p:nvPr>
        </p:nvSpPr>
        <p:spPr/>
        <p:txBody>
          <a:bodyPr/>
          <a:lstStyle/>
          <a:p>
            <a:r>
              <a:rPr lang="en-CA" altLang="zh-CN" dirty="0" smtClean="0"/>
              <a:t>The maximum transform unit size of </a:t>
            </a:r>
            <a:r>
              <a:rPr lang="en-CA" altLang="zh-CN" dirty="0" err="1" smtClean="0"/>
              <a:t>chroma</a:t>
            </a:r>
            <a:r>
              <a:rPr lang="en-CA" altLang="zh-CN" dirty="0" smtClean="0"/>
              <a:t> components up to 64x64 is supported for 128x128 inter CU.</a:t>
            </a:r>
          </a:p>
          <a:p>
            <a:r>
              <a:rPr lang="en-CA" altLang="zh-CN" dirty="0" smtClean="0"/>
              <a:t>0.2% coding gain on </a:t>
            </a:r>
            <a:r>
              <a:rPr lang="en-CA" altLang="zh-CN" dirty="0" err="1" smtClean="0"/>
              <a:t>chroma</a:t>
            </a:r>
            <a:r>
              <a:rPr lang="en-CA" altLang="zh-CN" dirty="0" smtClean="0"/>
              <a:t>.</a:t>
            </a:r>
          </a:p>
          <a:p>
            <a:r>
              <a:rPr lang="en-CA" altLang="zh-CN" dirty="0" smtClean="0"/>
              <a:t>Transform core and buffer are shared between </a:t>
            </a:r>
            <a:r>
              <a:rPr lang="en-CA" altLang="zh-CN" dirty="0" err="1" smtClean="0"/>
              <a:t>Luma</a:t>
            </a:r>
            <a:r>
              <a:rPr lang="en-CA" altLang="zh-CN" dirty="0" smtClean="0"/>
              <a:t> and </a:t>
            </a:r>
            <a:r>
              <a:rPr lang="en-CA" altLang="zh-CN" dirty="0" err="1" smtClean="0"/>
              <a:t>chroma</a:t>
            </a:r>
            <a:r>
              <a:rPr lang="en-CA" altLang="zh-CN" dirty="0" smtClean="0"/>
              <a:t>.</a:t>
            </a:r>
          </a:p>
          <a:p>
            <a:r>
              <a:rPr lang="en-CA" altLang="zh-CN" dirty="0" smtClean="0"/>
              <a:t>This idea can be applied on other large block size inter CU or even intra CU (separate </a:t>
            </a:r>
            <a:r>
              <a:rPr lang="en-CA" altLang="zh-CN" dirty="0" err="1" smtClean="0"/>
              <a:t>chroma</a:t>
            </a:r>
            <a:r>
              <a:rPr lang="en-CA" altLang="zh-CN" dirty="0" smtClean="0"/>
              <a:t> tree) </a:t>
            </a:r>
            <a:r>
              <a:rPr lang="en-CA" altLang="zh-CN" b="1" dirty="0" smtClean="0">
                <a:solidFill>
                  <a:schemeClr val="tx1"/>
                </a:solidFill>
              </a:rPr>
              <a:t>to keep the restriction of maximum TB for </a:t>
            </a:r>
            <a:r>
              <a:rPr lang="en-CA" altLang="zh-CN" b="1" dirty="0" err="1" smtClean="0">
                <a:solidFill>
                  <a:schemeClr val="tx1"/>
                </a:solidFill>
              </a:rPr>
              <a:t>Luma</a:t>
            </a:r>
            <a:r>
              <a:rPr lang="en-CA" altLang="zh-CN" b="1" dirty="0" smtClean="0">
                <a:solidFill>
                  <a:schemeClr val="tx1"/>
                </a:solidFill>
              </a:rPr>
              <a:t> and </a:t>
            </a:r>
            <a:r>
              <a:rPr lang="en-CA" altLang="zh-CN" b="1" dirty="0" err="1" smtClean="0">
                <a:solidFill>
                  <a:schemeClr val="tx1"/>
                </a:solidFill>
              </a:rPr>
              <a:t>chroma</a:t>
            </a:r>
            <a:r>
              <a:rPr lang="en-CA" altLang="zh-CN" b="1" dirty="0" smtClean="0">
                <a:solidFill>
                  <a:schemeClr val="tx1"/>
                </a:solidFill>
              </a:rPr>
              <a:t> in 4:4:4, 4:2:2 and 4:2:0 identical</a:t>
            </a:r>
            <a:r>
              <a:rPr lang="en-CA" altLang="zh-CN" dirty="0" smtClean="0">
                <a:solidFill>
                  <a:schemeClr val="tx1"/>
                </a:solidFill>
              </a:rPr>
              <a:t>.</a:t>
            </a:r>
          </a:p>
          <a:p>
            <a:r>
              <a:rPr lang="en-CA" altLang="zh-CN" dirty="0" smtClean="0"/>
              <a:t>Suggest to adopt this proposal and as a start point of continue study on other cases.</a:t>
            </a:r>
          </a:p>
          <a:p>
            <a:r>
              <a:rPr lang="en-CA" altLang="zh-CN" dirty="0" smtClean="0"/>
              <a:t>Thank </a:t>
            </a:r>
            <a:r>
              <a:rPr lang="en-CA" altLang="zh-CN" dirty="0" err="1"/>
              <a:t>T</a:t>
            </a:r>
            <a:r>
              <a:rPr lang="en-CA" altLang="zh-CN" dirty="0" err="1" smtClean="0"/>
              <a:t>encent</a:t>
            </a:r>
            <a:r>
              <a:rPr lang="en-CA" altLang="zh-CN" dirty="0" smtClean="0"/>
              <a:t> for crosschecking.</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17" name="灯片编号占位符 16"/>
          <p:cNvSpPr>
            <a:spLocks noGrp="1"/>
          </p:cNvSpPr>
          <p:nvPr>
            <p:ph type="sldNum" sz="quarter" idx="10"/>
          </p:nvPr>
        </p:nvSpPr>
        <p:spPr/>
        <p:txBody>
          <a:bodyPr/>
          <a:lstStyle/>
          <a:p>
            <a:pPr>
              <a:defRPr/>
            </a:pPr>
            <a:fld id="{5564626F-57A5-49A7-8147-6690601DC936}" type="slidenum">
              <a:rPr lang="de-DE" altLang="ja-JP" smtClean="0"/>
              <a:pPr>
                <a:defRPr/>
              </a:pPr>
              <a:t>6</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Group 38" descr="Message Lockup"/>
          <p:cNvGrpSpPr>
            <a:grpSpLocks/>
          </p:cNvGrpSpPr>
          <p:nvPr/>
        </p:nvGrpSpPr>
        <p:grpSpPr bwMode="auto">
          <a:xfrm>
            <a:off x="0" y="0"/>
            <a:ext cx="9144000" cy="6858000"/>
            <a:chOff x="0" y="0"/>
            <a:chExt cx="5760" cy="4320"/>
          </a:xfrm>
        </p:grpSpPr>
        <p:sp>
          <p:nvSpPr>
            <p:cNvPr id="29701"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lvl1pPr algn="l"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Arial" charset="0"/>
                  <a:ea typeface="ＭＳ Ｐゴシック" charset="-128"/>
                  <a:cs typeface="Arial" charset="0"/>
                </a:defRPr>
              </a:lvl1pPr>
              <a:lvl2pPr marL="742950" indent="-285750" algn="l"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Arial" charset="0"/>
                  <a:ea typeface="ＭＳ Ｐゴシック" charset="-128"/>
                  <a:cs typeface="Arial" charset="0"/>
                </a:defRPr>
              </a:lvl2pPr>
              <a:lvl3pPr marL="1143000" indent="-228600" algn="l" eaLnBrk="0" fontAlgn="base" hangingPunct="0">
                <a:lnSpc>
                  <a:spcPct val="95000"/>
                </a:lnSpc>
                <a:spcBef>
                  <a:spcPct val="20000"/>
                </a:spcBef>
                <a:spcAft>
                  <a:spcPct val="10000"/>
                </a:spcAft>
                <a:buClr>
                  <a:srgbClr val="87867E"/>
                </a:buClr>
                <a:buSzPct val="100000"/>
                <a:buChar char="•"/>
                <a:defRPr kumimoji="1">
                  <a:solidFill>
                    <a:srgbClr val="000000"/>
                  </a:solidFill>
                  <a:latin typeface="Arial" charset="0"/>
                  <a:ea typeface="ＭＳ Ｐゴシック" charset="-128"/>
                  <a:cs typeface="Arial" charset="0"/>
                </a:defRPr>
              </a:lvl3pPr>
              <a:lvl4pPr marL="1600200" indent="-228600" algn="l"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Arial" charset="0"/>
                  <a:ea typeface="ＭＳ Ｐゴシック" charset="-128"/>
                  <a:cs typeface="Arial" charset="0"/>
                </a:defRPr>
              </a:lvl4pPr>
              <a:lvl5pPr marL="2057400" indent="-228600" algn="l" eaLnBrk="0" fontAlgn="base" hangingPunct="0">
                <a:buBlip>
                  <a:blip r:embed="rId3"/>
                </a:buBlip>
                <a:defRPr kumimoji="1" sz="2000">
                  <a:solidFill>
                    <a:srgbClr val="000000"/>
                  </a:solidFill>
                  <a:latin typeface="Arial" charset="0"/>
                  <a:ea typeface="ＭＳ Ｐゴシック" charset="-128"/>
                  <a:cs typeface="Arial" charset="0"/>
                </a:defRPr>
              </a:lvl5pPr>
              <a:lvl6pPr marL="25146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6pPr>
              <a:lvl7pPr marL="29718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7pPr>
              <a:lvl8pPr marL="34290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8pPr>
              <a:lvl9pPr marL="38862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9pPr>
            </a:lstStyle>
            <a:p>
              <a:pPr algn="ctr" eaLnBrk="1" fontAlgn="ctr" hangingPunct="1">
                <a:lnSpc>
                  <a:spcPct val="100000"/>
                </a:lnSpc>
                <a:spcBef>
                  <a:spcPct val="0"/>
                </a:spcBef>
                <a:spcAft>
                  <a:spcPct val="0"/>
                </a:spcAft>
                <a:buClrTx/>
                <a:buFontTx/>
                <a:buNone/>
              </a:pPr>
              <a:endParaRPr lang="ja-JP" altLang="en-US" sz="1800">
                <a:latin typeface="ＭＳ Ｐゴシック" charset="-128"/>
              </a:endParaRPr>
            </a:p>
          </p:txBody>
        </p:sp>
        <p:grpSp>
          <p:nvGrpSpPr>
            <p:cNvPr id="29702" name="Group 7"/>
            <p:cNvGrpSpPr>
              <a:grpSpLocks noChangeAspect="1"/>
            </p:cNvGrpSpPr>
            <p:nvPr/>
          </p:nvGrpSpPr>
          <p:grpSpPr bwMode="auto">
            <a:xfrm>
              <a:off x="0" y="0"/>
              <a:ext cx="5760" cy="4320"/>
              <a:chOff x="0" y="0"/>
              <a:chExt cx="5760" cy="4320"/>
            </a:xfrm>
          </p:grpSpPr>
          <p:sp>
            <p:nvSpPr>
              <p:cNvPr id="29703"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9704"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5"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6"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7"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8"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9"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0"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1"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2"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3"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4"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5"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6"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7"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8"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9"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0"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1"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2"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3"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4"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5"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6"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1 h 1913"/>
                  <a:gd name="T8" fmla="*/ 0 w 2477"/>
                  <a:gd name="T9" fmla="*/ 1 h 1913"/>
                  <a:gd name="T10" fmla="*/ 0 w 2477"/>
                  <a:gd name="T11" fmla="*/ 0 h 1913"/>
                  <a:gd name="T12" fmla="*/ 0 w 2477"/>
                  <a:gd name="T13" fmla="*/ 1 h 1913"/>
                  <a:gd name="T14" fmla="*/ 0 w 2477"/>
                  <a:gd name="T15" fmla="*/ 1 h 1913"/>
                  <a:gd name="T16" fmla="*/ 0 w 2477"/>
                  <a:gd name="T17" fmla="*/ 0 h 1913"/>
                  <a:gd name="T18" fmla="*/ 0 w 2477"/>
                  <a:gd name="T19" fmla="*/ 0 h 1913"/>
                  <a:gd name="T20" fmla="*/ 0 w 2477"/>
                  <a:gd name="T21" fmla="*/ 0 h 1913"/>
                  <a:gd name="T22" fmla="*/ 0 w 2477"/>
                  <a:gd name="T23" fmla="*/ 0 h 1913"/>
                  <a:gd name="T24" fmla="*/ 1 w 2477"/>
                  <a:gd name="T25" fmla="*/ 0 h 1913"/>
                  <a:gd name="T26" fmla="*/ 1 w 2477"/>
                  <a:gd name="T27" fmla="*/ 0 h 1913"/>
                  <a:gd name="T28" fmla="*/ 1 w 2477"/>
                  <a:gd name="T29" fmla="*/ 0 h 1913"/>
                  <a:gd name="T30" fmla="*/ 0 w 2477"/>
                  <a:gd name="T31" fmla="*/ 0 h 1913"/>
                  <a:gd name="T32" fmla="*/ 0 w 2477"/>
                  <a:gd name="T33" fmla="*/ 0 h 1913"/>
                  <a:gd name="T34" fmla="*/ 1 w 2477"/>
                  <a:gd name="T35" fmla="*/ 0 h 1913"/>
                  <a:gd name="T36" fmla="*/ 1 w 2477"/>
                  <a:gd name="T37" fmla="*/ 0 h 1913"/>
                  <a:gd name="T38" fmla="*/ 1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7" name="Freeform 31"/>
              <p:cNvSpPr>
                <a:spLocks/>
              </p:cNvSpPr>
              <p:nvPr/>
            </p:nvSpPr>
            <p:spPr bwMode="gray">
              <a:xfrm>
                <a:off x="1671" y="1560"/>
                <a:ext cx="340" cy="556"/>
              </a:xfrm>
              <a:custGeom>
                <a:avLst/>
                <a:gdLst>
                  <a:gd name="T0" fmla="*/ 0 w 1700"/>
                  <a:gd name="T1" fmla="*/ 0 h 2777"/>
                  <a:gd name="T2" fmla="*/ 1 w 1700"/>
                  <a:gd name="T3" fmla="*/ 0 h 2777"/>
                  <a:gd name="T4" fmla="*/ 1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1 h 2777"/>
                  <a:gd name="T22" fmla="*/ 0 w 1700"/>
                  <a:gd name="T23" fmla="*/ 1 h 2777"/>
                  <a:gd name="T24" fmla="*/ 0 w 1700"/>
                  <a:gd name="T25" fmla="*/ 1 h 2777"/>
                  <a:gd name="T26" fmla="*/ 0 w 1700"/>
                  <a:gd name="T27" fmla="*/ 1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8"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1 h 3872"/>
                  <a:gd name="T8" fmla="*/ 0 w 1123"/>
                  <a:gd name="T9" fmla="*/ 1 h 3872"/>
                  <a:gd name="T10" fmla="*/ 0 w 1123"/>
                  <a:gd name="T11" fmla="*/ 1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9"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1 h 2778"/>
                  <a:gd name="T8" fmla="*/ 0 w 868"/>
                  <a:gd name="T9" fmla="*/ 1 h 2778"/>
                  <a:gd name="T10" fmla="*/ 0 w 868"/>
                  <a:gd name="T11" fmla="*/ 1 h 2778"/>
                  <a:gd name="T12" fmla="*/ 0 w 868"/>
                  <a:gd name="T13" fmla="*/ 1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0" name="Freeform 34"/>
              <p:cNvSpPr>
                <a:spLocks/>
              </p:cNvSpPr>
              <p:nvPr/>
            </p:nvSpPr>
            <p:spPr bwMode="gray">
              <a:xfrm>
                <a:off x="2898" y="1560"/>
                <a:ext cx="416" cy="556"/>
              </a:xfrm>
              <a:custGeom>
                <a:avLst/>
                <a:gdLst>
                  <a:gd name="T0" fmla="*/ 0 w 2079"/>
                  <a:gd name="T1" fmla="*/ 0 h 2777"/>
                  <a:gd name="T2" fmla="*/ 1 w 2079"/>
                  <a:gd name="T3" fmla="*/ 0 h 2777"/>
                  <a:gd name="T4" fmla="*/ 1 w 2079"/>
                  <a:gd name="T5" fmla="*/ 0 h 2777"/>
                  <a:gd name="T6" fmla="*/ 1 w 2079"/>
                  <a:gd name="T7" fmla="*/ 0 h 2777"/>
                  <a:gd name="T8" fmla="*/ 0 w 2079"/>
                  <a:gd name="T9" fmla="*/ 0 h 2777"/>
                  <a:gd name="T10" fmla="*/ 0 w 2079"/>
                  <a:gd name="T11" fmla="*/ 1 h 2777"/>
                  <a:gd name="T12" fmla="*/ 0 w 2079"/>
                  <a:gd name="T13" fmla="*/ 1 h 2777"/>
                  <a:gd name="T14" fmla="*/ 0 w 2079"/>
                  <a:gd name="T15" fmla="*/ 1 h 2777"/>
                  <a:gd name="T16" fmla="*/ 0 w 2079"/>
                  <a:gd name="T17" fmla="*/ 1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1" name="Freeform 35"/>
              <p:cNvSpPr>
                <a:spLocks/>
              </p:cNvSpPr>
              <p:nvPr/>
            </p:nvSpPr>
            <p:spPr bwMode="gray">
              <a:xfrm>
                <a:off x="3654" y="1560"/>
                <a:ext cx="465" cy="564"/>
              </a:xfrm>
              <a:custGeom>
                <a:avLst/>
                <a:gdLst>
                  <a:gd name="T0" fmla="*/ 0 w 2324"/>
                  <a:gd name="T1" fmla="*/ 0 h 2820"/>
                  <a:gd name="T2" fmla="*/ 1 w 2324"/>
                  <a:gd name="T3" fmla="*/ 0 h 2820"/>
                  <a:gd name="T4" fmla="*/ 1 w 2324"/>
                  <a:gd name="T5" fmla="*/ 0 h 2820"/>
                  <a:gd name="T6" fmla="*/ 1 w 2324"/>
                  <a:gd name="T7" fmla="*/ 1 h 2820"/>
                  <a:gd name="T8" fmla="*/ 0 w 2324"/>
                  <a:gd name="T9" fmla="*/ 1 h 2820"/>
                  <a:gd name="T10" fmla="*/ 0 w 2324"/>
                  <a:gd name="T11" fmla="*/ 1 h 2820"/>
                  <a:gd name="T12" fmla="*/ 0 w 2324"/>
                  <a:gd name="T13" fmla="*/ 0 h 2820"/>
                  <a:gd name="T14" fmla="*/ 0 w 2324"/>
                  <a:gd name="T15" fmla="*/ 0 h 2820"/>
                  <a:gd name="T16" fmla="*/ 0 w 2324"/>
                  <a:gd name="T17" fmla="*/ 0 h 2820"/>
                  <a:gd name="T18" fmla="*/ 0 w 2324"/>
                  <a:gd name="T19" fmla="*/ 0 h 2820"/>
                  <a:gd name="T20" fmla="*/ 0 w 2324"/>
                  <a:gd name="T21" fmla="*/ 1 h 2820"/>
                  <a:gd name="T22" fmla="*/ 0 w 2324"/>
                  <a:gd name="T23" fmla="*/ 1 h 2820"/>
                  <a:gd name="T24" fmla="*/ 1 w 2324"/>
                  <a:gd name="T25" fmla="*/ 1 h 2820"/>
                  <a:gd name="T26" fmla="*/ 1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2" name="Freeform 36"/>
              <p:cNvSpPr>
                <a:spLocks/>
              </p:cNvSpPr>
              <p:nvPr/>
            </p:nvSpPr>
            <p:spPr bwMode="gray">
              <a:xfrm>
                <a:off x="2027" y="1560"/>
                <a:ext cx="469" cy="566"/>
              </a:xfrm>
              <a:custGeom>
                <a:avLst/>
                <a:gdLst>
                  <a:gd name="T0" fmla="*/ 0 w 2347"/>
                  <a:gd name="T1" fmla="*/ 0 h 2827"/>
                  <a:gd name="T2" fmla="*/ 1 w 2347"/>
                  <a:gd name="T3" fmla="*/ 0 h 2827"/>
                  <a:gd name="T4" fmla="*/ 1 w 2347"/>
                  <a:gd name="T5" fmla="*/ 0 h 2827"/>
                  <a:gd name="T6" fmla="*/ 1 w 2347"/>
                  <a:gd name="T7" fmla="*/ 1 h 2827"/>
                  <a:gd name="T8" fmla="*/ 0 w 2347"/>
                  <a:gd name="T9" fmla="*/ 1 h 2827"/>
                  <a:gd name="T10" fmla="*/ 0 w 2347"/>
                  <a:gd name="T11" fmla="*/ 1 h 2827"/>
                  <a:gd name="T12" fmla="*/ 0 w 2347"/>
                  <a:gd name="T13" fmla="*/ 0 h 2827"/>
                  <a:gd name="T14" fmla="*/ 0 w 2347"/>
                  <a:gd name="T15" fmla="*/ 0 h 2827"/>
                  <a:gd name="T16" fmla="*/ 0 w 2347"/>
                  <a:gd name="T17" fmla="*/ 0 h 2827"/>
                  <a:gd name="T18" fmla="*/ 0 w 2347"/>
                  <a:gd name="T19" fmla="*/ 0 h 2827"/>
                  <a:gd name="T20" fmla="*/ 0 w 2347"/>
                  <a:gd name="T21" fmla="*/ 1 h 2827"/>
                  <a:gd name="T22" fmla="*/ 0 w 2347"/>
                  <a:gd name="T23" fmla="*/ 1 h 2827"/>
                  <a:gd name="T24" fmla="*/ 1 w 2347"/>
                  <a:gd name="T25" fmla="*/ 1 h 2827"/>
                  <a:gd name="T26" fmla="*/ 1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3"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1 w 1788"/>
                  <a:gd name="T9" fmla="*/ 1 h 2885"/>
                  <a:gd name="T10" fmla="*/ 0 w 1788"/>
                  <a:gd name="T11" fmla="*/ 1 h 2885"/>
                  <a:gd name="T12" fmla="*/ 0 w 1788"/>
                  <a:gd name="T13" fmla="*/ 1 h 2885"/>
                  <a:gd name="T14" fmla="*/ 0 w 1788"/>
                  <a:gd name="T15" fmla="*/ 1 h 2885"/>
                  <a:gd name="T16" fmla="*/ 0 w 1788"/>
                  <a:gd name="T17" fmla="*/ 1 h 2885"/>
                  <a:gd name="T18" fmla="*/ 0 w 1788"/>
                  <a:gd name="T19" fmla="*/ 1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自定义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773</Words>
  <Application>Microsoft Office PowerPoint</Application>
  <PresentationFormat>全屏显示(4:3)</PresentationFormat>
  <Paragraphs>275</Paragraphs>
  <Slides>8</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メイリオ</vt:lpstr>
      <vt:lpstr>Meiryo UI</vt:lpstr>
      <vt:lpstr>ＭＳ Ｐゴシック</vt:lpstr>
      <vt:lpstr>宋体</vt:lpstr>
      <vt:lpstr>Arial</vt:lpstr>
      <vt:lpstr>Wingdings</vt:lpstr>
      <vt:lpstr>F_Tool_2_JA_R</vt:lpstr>
      <vt:lpstr>JVET-O0389 On Supporting 64x64 Chroma Transform Unit</vt:lpstr>
      <vt:lpstr>Background</vt:lpstr>
      <vt:lpstr>Proposed method</vt:lpstr>
      <vt:lpstr>Transform core </vt:lpstr>
      <vt:lpstr>Possible Data processing order</vt:lpstr>
      <vt:lpstr>Simulation Results</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2019-07-04T18:52:27Z</dcterms:modified>
</cp:coreProperties>
</file>