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11"/>
  </p:notesMasterIdLst>
  <p:handoutMasterIdLst>
    <p:handoutMasterId r:id="rId12"/>
  </p:handoutMasterIdLst>
  <p:sldIdLst>
    <p:sldId id="275" r:id="rId2"/>
    <p:sldId id="277" r:id="rId3"/>
    <p:sldId id="297" r:id="rId4"/>
    <p:sldId id="298" r:id="rId5"/>
    <p:sldId id="286" r:id="rId6"/>
    <p:sldId id="299" r:id="rId7"/>
    <p:sldId id="300" r:id="rId8"/>
    <p:sldId id="282" r:id="rId9"/>
    <p:sldId id="263" r:id="rId10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00FF00"/>
    <a:srgbClr val="ED7D31"/>
    <a:srgbClr val="59574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11" autoAdjust="0"/>
    <p:restoredTop sz="93649" autoAdjust="0"/>
  </p:normalViewPr>
  <p:slideViewPr>
    <p:cSldViewPr snapToGrid="0" showGuides="1">
      <p:cViewPr varScale="1">
        <p:scale>
          <a:sx n="73" d="100"/>
          <a:sy n="73" d="100"/>
        </p:scale>
        <p:origin x="1476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1" d="100"/>
          <a:sy n="61" d="100"/>
        </p:scale>
        <p:origin x="2742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5D305C-0912-4AFC-B744-1964D2152B95}" type="datetimeFigureOut">
              <a:rPr kumimoji="1" lang="ja-JP" altLang="en-US" smtClean="0"/>
              <a:t>2019/7/4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4D65F7-7209-4D33-8B3F-A1DC4DA453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81349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D1929A-C832-4C51-892B-48BBA387B732}" type="datetimeFigureOut">
              <a:rPr kumimoji="1" lang="ja-JP" altLang="en-US" smtClean="0"/>
              <a:t>2019/7/4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7A8D0B-D510-4154-AB0C-777825F091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1347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72368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en-US" altLang="ja-JP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487424-4F12-43FD-9D67-797371138C79}" type="slidenum">
              <a:rPr lang="ja-JP" altLang="en-US" smtClean="0"/>
              <a:pPr>
                <a:defRPr/>
              </a:pPr>
              <a:t>2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170711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9144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100" baseline="0">
                <a:solidFill>
                  <a:srgbClr val="59574C"/>
                </a:solidFill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kumimoji="1" lang="ja-JP" altLang="en-US" dirty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E50E1676-3347-4869-B301-C04AA53CC149}" type="datetime1">
              <a:rPr lang="ja-JP" altLang="en-US" smtClean="0"/>
              <a:t>2019/7/4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761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BBEF4838-D778-40D1-B4C6-A6511A0617A2}" type="datetime1">
              <a:rPr lang="ja-JP" altLang="en-US" smtClean="0"/>
              <a:t>2019/7/4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222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000" y="845159"/>
            <a:ext cx="8640000" cy="5753592"/>
          </a:xfrm>
        </p:spPr>
        <p:txBody>
          <a:bodyPr/>
          <a:lstStyle>
            <a:lvl1pPr>
              <a:defRPr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defRPr>
            </a:lvl1pPr>
            <a:lvl2pPr>
              <a:defRPr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defRPr>
            </a:lvl2pPr>
            <a:lvl3pPr>
              <a:defRPr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defRPr>
            </a:lvl3pPr>
            <a:lvl4pPr>
              <a:defRPr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defRPr>
            </a:lvl4pPr>
            <a:lvl5pPr>
              <a:defRPr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DE2CA967-D95E-44D5-98DA-F98559CE7473}" type="datetime1">
              <a:rPr lang="ja-JP" altLang="en-US" smtClean="0"/>
              <a:t>2019/7/4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Autofit/>
          </a:bodyPr>
          <a:lstStyle>
            <a:lvl1pPr>
              <a:defRPr lang="ja-JP" altLang="en-US" sz="2400">
                <a:solidFill>
                  <a:srgbClr val="59574C"/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grpSp>
        <p:nvGrpSpPr>
          <p:cNvPr id="11" name="グループ化 10"/>
          <p:cNvGrpSpPr/>
          <p:nvPr userDrawn="1"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2" name="直線コネクタ 11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804818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34389-91EE-419F-9751-940F12B526C0}" type="datetime1">
              <a:rPr lang="ja-JP" altLang="en-US" smtClean="0"/>
              <a:t>2019/7/4</a:t>
            </a:fld>
            <a:endParaRPr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9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04252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エンド画面（基本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46" y="2034461"/>
            <a:ext cx="4960508" cy="2789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233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18" y="628313"/>
            <a:ext cx="8333333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125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2000" y="6603444"/>
            <a:ext cx="20574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05F4308D-0D87-455D-9BDA-8FAB4E33C5D4}" type="datetime1">
              <a:rPr lang="ja-JP" altLang="en-US" smtClean="0"/>
              <a:t>2019/7/4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81090" y="6605377"/>
            <a:ext cx="1887607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r>
              <a:rPr lang="en-US" altLang="ja-JP" dirty="0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4740" y="6598751"/>
            <a:ext cx="5400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ja-JP" altLang="en-US" sz="1000" baseline="0" smtClean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sp>
        <p:nvSpPr>
          <p:cNvPr id="7" name="フッター プレースホルダー 4"/>
          <p:cNvSpPr txBox="1">
            <a:spLocks/>
          </p:cNvSpPr>
          <p:nvPr userDrawn="1"/>
        </p:nvSpPr>
        <p:spPr>
          <a:xfrm>
            <a:off x="4638600" y="6624011"/>
            <a:ext cx="3086100" cy="25200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2354429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3" r:id="rId2"/>
    <p:sldLayoutId id="2147483669" r:id="rId3"/>
    <p:sldLayoutId id="2147483673" r:id="rId4"/>
    <p:sldLayoutId id="2147483682" r:id="rId5"/>
    <p:sldLayoutId id="2147483659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0" y="2890699"/>
            <a:ext cx="9144000" cy="1008000"/>
          </a:xfrm>
        </p:spPr>
        <p:txBody>
          <a:bodyPr>
            <a:normAutofit/>
          </a:bodyPr>
          <a:lstStyle/>
          <a:p>
            <a:r>
              <a:rPr kumimoji="1" lang="en-US" altLang="ja-JP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Harmonization of scaling matrix and LFNST</a:t>
            </a:r>
            <a:endParaRPr kumimoji="1" lang="ja-JP" altLang="en-US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ja-JP" sz="28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JVET-O0383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ja-JP" sz="2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Tomonori Hashimoto</a:t>
            </a:r>
          </a:p>
          <a:p>
            <a:r>
              <a:rPr lang="en-US" altLang="ja-JP" sz="2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Eiichi Sasaki</a:t>
            </a:r>
          </a:p>
          <a:p>
            <a:r>
              <a:rPr lang="en-US" altLang="ja-JP" sz="2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Takeshi </a:t>
            </a:r>
            <a:r>
              <a:rPr lang="en-US" altLang="ja-JP" sz="2400" dirty="0" err="1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Chujoh</a:t>
            </a:r>
            <a:endParaRPr lang="en-US" altLang="ja-JP" sz="24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  <a:p>
            <a:r>
              <a:rPr lang="en-US" altLang="ja-JP" sz="2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Tomohiro </a:t>
            </a:r>
            <a:r>
              <a:rPr lang="en-US" altLang="ja-JP" sz="2400" dirty="0" err="1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Ikai</a:t>
            </a:r>
            <a:endParaRPr lang="en-US" altLang="ja-JP" sz="24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31892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Introduction</a:t>
            </a:r>
            <a:endParaRPr kumimoji="1" lang="ja-JP" altLang="en-US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altLang="ja-JP" dirty="0"/>
              <a:t>Scaling matrix and LFNST </a:t>
            </a:r>
            <a:r>
              <a:rPr lang="en-US" altLang="ja-JP" dirty="0"/>
              <a:t>was</a:t>
            </a:r>
            <a:r>
              <a:rPr lang="ja-JP" altLang="en-US" dirty="0"/>
              <a:t> </a:t>
            </a:r>
            <a:r>
              <a:rPr lang="en-CA" altLang="ja-JP" dirty="0"/>
              <a:t>adopted at the same timing (JVET-N meeting), which means</a:t>
            </a:r>
          </a:p>
          <a:p>
            <a:pPr marL="0" indent="0">
              <a:buNone/>
            </a:pPr>
            <a:r>
              <a:rPr lang="en-CA" altLang="ja-JP" dirty="0"/>
              <a:t>   </a:t>
            </a:r>
            <a:r>
              <a:rPr lang="en-CA" altLang="ja-JP" u="sng" dirty="0"/>
              <a:t>scaling matrices are applied even </a:t>
            </a:r>
            <a:r>
              <a:rPr lang="en-US" altLang="ja-JP" u="sng" dirty="0"/>
              <a:t>in the case of</a:t>
            </a:r>
            <a:br>
              <a:rPr lang="en-US" altLang="ja-JP" u="sng" dirty="0"/>
            </a:br>
            <a:r>
              <a:rPr lang="en-US" altLang="ja-JP" dirty="0"/>
              <a:t>   </a:t>
            </a:r>
            <a:r>
              <a:rPr lang="en-US" altLang="ja-JP" u="sng" dirty="0"/>
              <a:t>LFNST mode in VVC-5.</a:t>
            </a:r>
          </a:p>
          <a:p>
            <a:pPr lvl="1"/>
            <a:r>
              <a:rPr lang="en-US" altLang="ja-JP" dirty="0"/>
              <a:t>It would be wrong since LFNST’s coefficient does not correspond to conventional transform coefficients in spatial frequency meaning.</a:t>
            </a:r>
            <a:endParaRPr lang="en-CA" altLang="ja-JP" dirty="0"/>
          </a:p>
          <a:p>
            <a:pPr marL="0" indent="0">
              <a:buNone/>
            </a:pPr>
            <a:endParaRPr kumimoji="1" lang="en-US" altLang="ja-JP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  <a:p>
            <a:r>
              <a:rPr lang="en-US" altLang="ja-JP" dirty="0"/>
              <a:t>Harmonization</a:t>
            </a:r>
            <a:r>
              <a:rPr lang="ja-JP" altLang="en-US" dirty="0"/>
              <a:t> </a:t>
            </a:r>
            <a:r>
              <a:rPr lang="en-US" altLang="ja-JP" dirty="0"/>
              <a:t>would be necessary. </a:t>
            </a:r>
          </a:p>
          <a:p>
            <a:pPr lvl="1"/>
            <a:r>
              <a:rPr lang="en-US" altLang="ja-JP" dirty="0"/>
              <a:t>This proposal provides a solution.</a:t>
            </a:r>
            <a:endParaRPr lang="ja-JP" altLang="en-US" dirty="0"/>
          </a:p>
          <a:p>
            <a:pPr lvl="1"/>
            <a:endParaRPr lang="en-US" altLang="ja-JP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2</a:t>
            </a:fld>
            <a:endParaRPr lang="ja-JP" altLang="en-US" dirty="0"/>
          </a:p>
        </p:txBody>
      </p:sp>
      <p:sp>
        <p:nvSpPr>
          <p:cNvPr id="1026" name="AutoShape 2" descr="https://secure.sharp.co.jp/a/1/images_global/sharp72dpi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028" name="AutoShape 4" descr="https://secure.sharp.co.jp/a/1/images_global/sharp72dpi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030" name="AutoShape 6" descr="https://secure.sharp.co.jp/a/1/images_global/sharp72dpi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032" name="AutoShape 8" descr="https://secure.sharp.co.jp/a/1/images_global/sharp72dpi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034" name="AutoShape 10" descr="https://secure.sharp.co.jp/a/1/images_global/sharp72dpi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9856706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1DD7D6A1-F251-4E68-9DCC-6D1EC7AD8E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Scaling matrix is a tool which provides a controls on spatial transform coefficients.</a:t>
            </a:r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r>
              <a:rPr lang="en-US" altLang="ja-JP" dirty="0"/>
              <a:t>When LFNST is applied, the decoded transform coefficients (</a:t>
            </a:r>
            <a:r>
              <a:rPr lang="en-US" altLang="ja-JP" dirty="0" err="1"/>
              <a:t>coeff</a:t>
            </a:r>
            <a:r>
              <a:rPr lang="en-US" altLang="ja-JP" dirty="0"/>
              <a:t>[][]) are not in the normal spatial transform domain. Thus, scaling </a:t>
            </a:r>
            <a:r>
              <a:rPr lang="en-US" altLang="ja-JP" dirty="0" err="1"/>
              <a:t>coeff</a:t>
            </a:r>
            <a:r>
              <a:rPr lang="en-US" altLang="ja-JP" dirty="0"/>
              <a:t>[][] in LFNST case is not appropriate.</a:t>
            </a:r>
            <a:endParaRPr kumimoji="1" lang="en-US" altLang="ja-JP" dirty="0"/>
          </a:p>
          <a:p>
            <a:endParaRPr lang="en-US" altLang="ja-JP" dirty="0"/>
          </a:p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F5C501E6-0997-46D0-A02A-8571124234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3</a:t>
            </a:fld>
            <a:endParaRPr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AA985E16-3D35-4D69-AA10-79208FC0C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Current design of scaling matrix</a:t>
            </a:r>
            <a:endParaRPr kumimoji="1" lang="ja-JP" altLang="en-US" dirty="0"/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BBEDFD00-AA3E-414C-A921-49D4C9CCE19C}"/>
              </a:ext>
            </a:extLst>
          </p:cNvPr>
          <p:cNvSpPr/>
          <p:nvPr/>
        </p:nvSpPr>
        <p:spPr>
          <a:xfrm>
            <a:off x="1680534" y="2648462"/>
            <a:ext cx="1390326" cy="590407"/>
          </a:xfrm>
          <a:prstGeom prst="rect">
            <a:avLst/>
          </a:prstGeom>
          <a:noFill/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400" dirty="0">
                <a:solidFill>
                  <a:srgbClr val="59574C"/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De-Quantization</a:t>
            </a:r>
          </a:p>
          <a:p>
            <a:pPr algn="ctr"/>
            <a:r>
              <a:rPr lang="en-US" altLang="ja-JP" sz="1400" dirty="0">
                <a:solidFill>
                  <a:srgbClr val="59574C"/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(Scaling)</a:t>
            </a:r>
            <a:endParaRPr kumimoji="1" lang="ja-JP" altLang="en-US" sz="1400" dirty="0">
              <a:solidFill>
                <a:srgbClr val="59574C"/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8CD51C97-01E3-40A4-8132-BD38D1ABA4BA}"/>
              </a:ext>
            </a:extLst>
          </p:cNvPr>
          <p:cNvSpPr/>
          <p:nvPr/>
        </p:nvSpPr>
        <p:spPr>
          <a:xfrm>
            <a:off x="3686796" y="2648462"/>
            <a:ext cx="1390326" cy="590407"/>
          </a:xfrm>
          <a:prstGeom prst="rect">
            <a:avLst/>
          </a:prstGeom>
          <a:noFill/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400" dirty="0">
                <a:solidFill>
                  <a:srgbClr val="59574C"/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Secondary transform</a:t>
            </a:r>
            <a:endParaRPr kumimoji="1" lang="ja-JP" altLang="en-US" sz="1400" dirty="0">
              <a:solidFill>
                <a:srgbClr val="59574C"/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9AF1E314-599A-43EB-841B-D606CF6C281A}"/>
              </a:ext>
            </a:extLst>
          </p:cNvPr>
          <p:cNvSpPr/>
          <p:nvPr/>
        </p:nvSpPr>
        <p:spPr>
          <a:xfrm>
            <a:off x="5773856" y="2648462"/>
            <a:ext cx="1390326" cy="590407"/>
          </a:xfrm>
          <a:prstGeom prst="rect">
            <a:avLst/>
          </a:prstGeom>
          <a:noFill/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ja-JP" sz="1600" dirty="0">
                <a:solidFill>
                  <a:srgbClr val="59574C"/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Core t</a:t>
            </a:r>
            <a:r>
              <a:rPr kumimoji="1" lang="en-US" altLang="ja-JP" sz="1600" dirty="0">
                <a:solidFill>
                  <a:srgbClr val="59574C"/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ransform</a:t>
            </a:r>
            <a:endParaRPr kumimoji="1" lang="ja-JP" altLang="en-US" sz="1600" dirty="0">
              <a:solidFill>
                <a:srgbClr val="59574C"/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cxnSp>
        <p:nvCxnSpPr>
          <p:cNvPr id="45" name="直線矢印コネクタ 44">
            <a:extLst>
              <a:ext uri="{FF2B5EF4-FFF2-40B4-BE49-F238E27FC236}">
                <a16:creationId xmlns:a16="http://schemas.microsoft.com/office/drawing/2014/main" id="{CAB1D75E-2007-48BE-A066-4D27D6671579}"/>
              </a:ext>
            </a:extLst>
          </p:cNvPr>
          <p:cNvCxnSpPr>
            <a:endCxn id="41" idx="1"/>
          </p:cNvCxnSpPr>
          <p:nvPr/>
        </p:nvCxnSpPr>
        <p:spPr>
          <a:xfrm>
            <a:off x="734613" y="2943665"/>
            <a:ext cx="945921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線矢印コネクタ 45">
            <a:extLst>
              <a:ext uri="{FF2B5EF4-FFF2-40B4-BE49-F238E27FC236}">
                <a16:creationId xmlns:a16="http://schemas.microsoft.com/office/drawing/2014/main" id="{FD8343A6-CD63-4B3F-88D3-B385223E414B}"/>
              </a:ext>
            </a:extLst>
          </p:cNvPr>
          <p:cNvCxnSpPr>
            <a:cxnSpLocks/>
            <a:stCxn id="41" idx="3"/>
            <a:endCxn id="42" idx="1"/>
          </p:cNvCxnSpPr>
          <p:nvPr/>
        </p:nvCxnSpPr>
        <p:spPr>
          <a:xfrm>
            <a:off x="3070860" y="2943666"/>
            <a:ext cx="61593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線矢印コネクタ 48">
            <a:extLst>
              <a:ext uri="{FF2B5EF4-FFF2-40B4-BE49-F238E27FC236}">
                <a16:creationId xmlns:a16="http://schemas.microsoft.com/office/drawing/2014/main" id="{95E40F0D-DE07-46AF-B5B1-49399E4CDE06}"/>
              </a:ext>
            </a:extLst>
          </p:cNvPr>
          <p:cNvCxnSpPr>
            <a:cxnSpLocks/>
            <a:stCxn id="42" idx="3"/>
            <a:endCxn id="43" idx="1"/>
          </p:cNvCxnSpPr>
          <p:nvPr/>
        </p:nvCxnSpPr>
        <p:spPr>
          <a:xfrm>
            <a:off x="5077122" y="2943666"/>
            <a:ext cx="6967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線矢印コネクタ 51">
            <a:extLst>
              <a:ext uri="{FF2B5EF4-FFF2-40B4-BE49-F238E27FC236}">
                <a16:creationId xmlns:a16="http://schemas.microsoft.com/office/drawing/2014/main" id="{54AFD433-F7CB-4AE4-A34A-78B8EFCF7A28}"/>
              </a:ext>
            </a:extLst>
          </p:cNvPr>
          <p:cNvCxnSpPr>
            <a:cxnSpLocks/>
            <a:stCxn id="43" idx="3"/>
          </p:cNvCxnSpPr>
          <p:nvPr/>
        </p:nvCxnSpPr>
        <p:spPr>
          <a:xfrm flipV="1">
            <a:off x="7164182" y="2943665"/>
            <a:ext cx="977071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線矢印コネクタ 57">
            <a:extLst>
              <a:ext uri="{FF2B5EF4-FFF2-40B4-BE49-F238E27FC236}">
                <a16:creationId xmlns:a16="http://schemas.microsoft.com/office/drawing/2014/main" id="{0288B204-7E27-4E12-B2BA-058F2B81ACA5}"/>
              </a:ext>
            </a:extLst>
          </p:cNvPr>
          <p:cNvCxnSpPr>
            <a:cxnSpLocks/>
          </p:cNvCxnSpPr>
          <p:nvPr/>
        </p:nvCxnSpPr>
        <p:spPr>
          <a:xfrm flipH="1" flipV="1">
            <a:off x="5418812" y="2943665"/>
            <a:ext cx="3195" cy="6486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37677F42-CFA7-4F0E-9B33-B06D80F8D00B}"/>
              </a:ext>
            </a:extLst>
          </p:cNvPr>
          <p:cNvCxnSpPr>
            <a:cxnSpLocks/>
          </p:cNvCxnSpPr>
          <p:nvPr/>
        </p:nvCxnSpPr>
        <p:spPr>
          <a:xfrm>
            <a:off x="3378828" y="2943665"/>
            <a:ext cx="0" cy="6486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線コネクタ 64">
            <a:extLst>
              <a:ext uri="{FF2B5EF4-FFF2-40B4-BE49-F238E27FC236}">
                <a16:creationId xmlns:a16="http://schemas.microsoft.com/office/drawing/2014/main" id="{83F3F0B0-E6B1-4627-9E57-9F24C9494C27}"/>
              </a:ext>
            </a:extLst>
          </p:cNvPr>
          <p:cNvCxnSpPr/>
          <p:nvPr/>
        </p:nvCxnSpPr>
        <p:spPr>
          <a:xfrm>
            <a:off x="3378828" y="3592286"/>
            <a:ext cx="204666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テキスト ボックス 66">
            <a:extLst>
              <a:ext uri="{FF2B5EF4-FFF2-40B4-BE49-F238E27FC236}">
                <a16:creationId xmlns:a16="http://schemas.microsoft.com/office/drawing/2014/main" id="{04C02599-CB51-45AE-B3E6-3332D98E699F}"/>
              </a:ext>
            </a:extLst>
          </p:cNvPr>
          <p:cNvSpPr txBox="1"/>
          <p:nvPr/>
        </p:nvSpPr>
        <p:spPr>
          <a:xfrm>
            <a:off x="734021" y="2479185"/>
            <a:ext cx="6574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 err="1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coeff</a:t>
            </a:r>
            <a:endParaRPr kumimoji="1" lang="ja-JP" altLang="en-US" sz="16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68" name="テキスト ボックス 67">
            <a:extLst>
              <a:ext uri="{FF2B5EF4-FFF2-40B4-BE49-F238E27FC236}">
                <a16:creationId xmlns:a16="http://schemas.microsoft.com/office/drawing/2014/main" id="{7109C803-001C-4BFA-8760-61926EFB0F73}"/>
              </a:ext>
            </a:extLst>
          </p:cNvPr>
          <p:cNvSpPr txBox="1"/>
          <p:nvPr/>
        </p:nvSpPr>
        <p:spPr>
          <a:xfrm>
            <a:off x="7391274" y="2397790"/>
            <a:ext cx="9534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residual</a:t>
            </a:r>
            <a:endParaRPr kumimoji="1" lang="ja-JP" altLang="en-US" sz="16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18BA0559-C5F7-4CAE-B602-E0116BA2A73F}"/>
              </a:ext>
            </a:extLst>
          </p:cNvPr>
          <p:cNvSpPr txBox="1"/>
          <p:nvPr/>
        </p:nvSpPr>
        <p:spPr>
          <a:xfrm>
            <a:off x="1633763" y="1936932"/>
            <a:ext cx="14838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Scaling factor</a:t>
            </a:r>
            <a:endParaRPr kumimoji="1" lang="ja-JP" altLang="en-US" sz="16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cxnSp>
        <p:nvCxnSpPr>
          <p:cNvPr id="71" name="直線矢印コネクタ 70">
            <a:extLst>
              <a:ext uri="{FF2B5EF4-FFF2-40B4-BE49-F238E27FC236}">
                <a16:creationId xmlns:a16="http://schemas.microsoft.com/office/drawing/2014/main" id="{318A8CAC-4B21-4E01-9EA1-6D080CA28624}"/>
              </a:ext>
            </a:extLst>
          </p:cNvPr>
          <p:cNvCxnSpPr>
            <a:stCxn id="69" idx="2"/>
            <a:endCxn id="41" idx="0"/>
          </p:cNvCxnSpPr>
          <p:nvPr/>
        </p:nvCxnSpPr>
        <p:spPr>
          <a:xfrm>
            <a:off x="2375697" y="2275486"/>
            <a:ext cx="0" cy="3729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5FE397AD-EB5E-4B80-B1DC-74DB661D80DB}"/>
              </a:ext>
            </a:extLst>
          </p:cNvPr>
          <p:cNvSpPr txBox="1"/>
          <p:nvPr/>
        </p:nvSpPr>
        <p:spPr>
          <a:xfrm>
            <a:off x="6650025" y="3444193"/>
            <a:ext cx="17843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* In decoder side</a:t>
            </a:r>
            <a:endParaRPr kumimoji="1" lang="ja-JP" altLang="en-US" sz="16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5" name="吹き出し: 角を丸めた四角形 4">
            <a:extLst>
              <a:ext uri="{FF2B5EF4-FFF2-40B4-BE49-F238E27FC236}">
                <a16:creationId xmlns:a16="http://schemas.microsoft.com/office/drawing/2014/main" id="{3150F411-40E7-40A7-8406-A4D87976DA74}"/>
              </a:ext>
            </a:extLst>
          </p:cNvPr>
          <p:cNvSpPr/>
          <p:nvPr/>
        </p:nvSpPr>
        <p:spPr>
          <a:xfrm>
            <a:off x="252000" y="3619132"/>
            <a:ext cx="3126825" cy="657031"/>
          </a:xfrm>
          <a:prstGeom prst="wedgeRoundRectCallout">
            <a:avLst>
              <a:gd name="adj1" fmla="val -17605"/>
              <a:gd name="adj2" fmla="val -145471"/>
              <a:gd name="adj3" fmla="val 16667"/>
            </a:avLst>
          </a:prstGeom>
          <a:noFill/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dirty="0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Not normal spatial coefficient domain in LFNST case</a:t>
            </a:r>
            <a:endParaRPr kumimoji="1" lang="ja-JP" altLang="en-US" dirty="0">
              <a:solidFill>
                <a:srgbClr val="59574C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320452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Scaling matrix process after secondary transform in the newly introduced  2</a:t>
            </a:r>
            <a:r>
              <a:rPr lang="en-US" altLang="ja-JP" baseline="30000" dirty="0"/>
              <a:t>nd</a:t>
            </a:r>
            <a:r>
              <a:rPr lang="en-US" altLang="ja-JP" dirty="0"/>
              <a:t> scaling.</a:t>
            </a:r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r>
              <a:rPr lang="en-US" altLang="ja-JP" dirty="0"/>
              <a:t>In encoder side, the scaling matrices are performed after core transform in the 2</a:t>
            </a:r>
            <a:r>
              <a:rPr lang="en-US" altLang="ja-JP" baseline="30000" dirty="0"/>
              <a:t>nd</a:t>
            </a:r>
            <a:r>
              <a:rPr lang="en-US" altLang="ja-JP" dirty="0"/>
              <a:t> scaling. </a:t>
            </a:r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4</a:t>
            </a:fld>
            <a:endParaRPr lang="ja-JP" altLang="en-US"/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52000" y="342482"/>
            <a:ext cx="7441552" cy="267076"/>
          </a:xfrm>
        </p:spPr>
        <p:txBody>
          <a:bodyPr/>
          <a:lstStyle/>
          <a:p>
            <a:r>
              <a:rPr lang="en-US" altLang="ja-JP" dirty="0"/>
              <a:t>Proposed method</a:t>
            </a:r>
            <a:endParaRPr kumimoji="1" lang="ja-JP" altLang="en-US" dirty="0"/>
          </a:p>
        </p:txBody>
      </p:sp>
      <p:sp>
        <p:nvSpPr>
          <p:cNvPr id="97" name="正方形/長方形 96">
            <a:extLst>
              <a:ext uri="{FF2B5EF4-FFF2-40B4-BE49-F238E27FC236}">
                <a16:creationId xmlns:a16="http://schemas.microsoft.com/office/drawing/2014/main" id="{0C743BD9-5BED-4814-8DF3-12FC6CFE4982}"/>
              </a:ext>
            </a:extLst>
          </p:cNvPr>
          <p:cNvSpPr/>
          <p:nvPr/>
        </p:nvSpPr>
        <p:spPr>
          <a:xfrm>
            <a:off x="1201382" y="2396618"/>
            <a:ext cx="1390326" cy="590407"/>
          </a:xfrm>
          <a:prstGeom prst="rect">
            <a:avLst/>
          </a:prstGeom>
          <a:noFill/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400" dirty="0">
                <a:solidFill>
                  <a:srgbClr val="59574C"/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De-Quantization</a:t>
            </a:r>
          </a:p>
          <a:p>
            <a:pPr algn="ctr"/>
            <a:r>
              <a:rPr kumimoji="1" lang="en-US" altLang="ja-JP" sz="1400" dirty="0">
                <a:solidFill>
                  <a:srgbClr val="59574C"/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(1st scaling)</a:t>
            </a:r>
            <a:endParaRPr kumimoji="1" lang="ja-JP" altLang="en-US" sz="1400" dirty="0">
              <a:solidFill>
                <a:srgbClr val="59574C"/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98" name="正方形/長方形 97">
            <a:extLst>
              <a:ext uri="{FF2B5EF4-FFF2-40B4-BE49-F238E27FC236}">
                <a16:creationId xmlns:a16="http://schemas.microsoft.com/office/drawing/2014/main" id="{093E1B26-BD9F-4A57-8BF9-C4534ADEE834}"/>
              </a:ext>
            </a:extLst>
          </p:cNvPr>
          <p:cNvSpPr/>
          <p:nvPr/>
        </p:nvSpPr>
        <p:spPr>
          <a:xfrm>
            <a:off x="2922662" y="2396616"/>
            <a:ext cx="1390326" cy="590407"/>
          </a:xfrm>
          <a:prstGeom prst="rect">
            <a:avLst/>
          </a:prstGeom>
          <a:noFill/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400" dirty="0">
                <a:solidFill>
                  <a:srgbClr val="59574C"/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Secondary transform</a:t>
            </a:r>
            <a:endParaRPr kumimoji="1" lang="ja-JP" altLang="en-US" sz="1400" dirty="0">
              <a:solidFill>
                <a:srgbClr val="59574C"/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99" name="正方形/長方形 98">
            <a:extLst>
              <a:ext uri="{FF2B5EF4-FFF2-40B4-BE49-F238E27FC236}">
                <a16:creationId xmlns:a16="http://schemas.microsoft.com/office/drawing/2014/main" id="{6C7DBD7B-62BC-477F-A955-C568D3FA780C}"/>
              </a:ext>
            </a:extLst>
          </p:cNvPr>
          <p:cNvSpPr/>
          <p:nvPr/>
        </p:nvSpPr>
        <p:spPr>
          <a:xfrm>
            <a:off x="6376440" y="2396617"/>
            <a:ext cx="1390326" cy="590407"/>
          </a:xfrm>
          <a:prstGeom prst="rect">
            <a:avLst/>
          </a:prstGeom>
          <a:noFill/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ja-JP" sz="1600" dirty="0">
                <a:solidFill>
                  <a:srgbClr val="59574C"/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Core t</a:t>
            </a:r>
            <a:r>
              <a:rPr kumimoji="1" lang="en-US" altLang="ja-JP" sz="1600" dirty="0">
                <a:solidFill>
                  <a:srgbClr val="59574C"/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ransform</a:t>
            </a:r>
            <a:endParaRPr kumimoji="1" lang="ja-JP" altLang="en-US" sz="1600" dirty="0">
              <a:solidFill>
                <a:srgbClr val="59574C"/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cxnSp>
        <p:nvCxnSpPr>
          <p:cNvPr id="100" name="直線矢印コネクタ 99">
            <a:extLst>
              <a:ext uri="{FF2B5EF4-FFF2-40B4-BE49-F238E27FC236}">
                <a16:creationId xmlns:a16="http://schemas.microsoft.com/office/drawing/2014/main" id="{563C26B8-BF63-485F-B859-92E24569B6CA}"/>
              </a:ext>
            </a:extLst>
          </p:cNvPr>
          <p:cNvCxnSpPr>
            <a:cxnSpLocks/>
            <a:endCxn id="97" idx="1"/>
          </p:cNvCxnSpPr>
          <p:nvPr/>
        </p:nvCxnSpPr>
        <p:spPr>
          <a:xfrm>
            <a:off x="618818" y="2691818"/>
            <a:ext cx="582564" cy="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線矢印コネクタ 100">
            <a:extLst>
              <a:ext uri="{FF2B5EF4-FFF2-40B4-BE49-F238E27FC236}">
                <a16:creationId xmlns:a16="http://schemas.microsoft.com/office/drawing/2014/main" id="{78389A79-D31F-4192-BE50-91B5684943D5}"/>
              </a:ext>
            </a:extLst>
          </p:cNvPr>
          <p:cNvCxnSpPr>
            <a:cxnSpLocks/>
            <a:stCxn id="97" idx="3"/>
            <a:endCxn id="98" idx="1"/>
          </p:cNvCxnSpPr>
          <p:nvPr/>
        </p:nvCxnSpPr>
        <p:spPr>
          <a:xfrm flipV="1">
            <a:off x="2591708" y="2691820"/>
            <a:ext cx="330954" cy="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線矢印コネクタ 101">
            <a:extLst>
              <a:ext uri="{FF2B5EF4-FFF2-40B4-BE49-F238E27FC236}">
                <a16:creationId xmlns:a16="http://schemas.microsoft.com/office/drawing/2014/main" id="{7CE31C16-B33D-4560-8405-A732FF0EC57E}"/>
              </a:ext>
            </a:extLst>
          </p:cNvPr>
          <p:cNvCxnSpPr>
            <a:cxnSpLocks/>
            <a:stCxn id="98" idx="3"/>
            <a:endCxn id="111" idx="1"/>
          </p:cNvCxnSpPr>
          <p:nvPr/>
        </p:nvCxnSpPr>
        <p:spPr>
          <a:xfrm flipV="1">
            <a:off x="4312988" y="2691819"/>
            <a:ext cx="352721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線矢印コネクタ 102">
            <a:extLst>
              <a:ext uri="{FF2B5EF4-FFF2-40B4-BE49-F238E27FC236}">
                <a16:creationId xmlns:a16="http://schemas.microsoft.com/office/drawing/2014/main" id="{D71461EB-E065-49A8-907B-84378B6E39AE}"/>
              </a:ext>
            </a:extLst>
          </p:cNvPr>
          <p:cNvCxnSpPr>
            <a:cxnSpLocks/>
            <a:stCxn id="99" idx="3"/>
          </p:cNvCxnSpPr>
          <p:nvPr/>
        </p:nvCxnSpPr>
        <p:spPr>
          <a:xfrm>
            <a:off x="7766766" y="2691821"/>
            <a:ext cx="64965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線矢印コネクタ 103">
            <a:extLst>
              <a:ext uri="{FF2B5EF4-FFF2-40B4-BE49-F238E27FC236}">
                <a16:creationId xmlns:a16="http://schemas.microsoft.com/office/drawing/2014/main" id="{4DAFDF86-C7B5-44B1-B432-690176912E7E}"/>
              </a:ext>
            </a:extLst>
          </p:cNvPr>
          <p:cNvCxnSpPr>
            <a:cxnSpLocks/>
          </p:cNvCxnSpPr>
          <p:nvPr/>
        </p:nvCxnSpPr>
        <p:spPr>
          <a:xfrm flipH="1" flipV="1">
            <a:off x="4490862" y="2680429"/>
            <a:ext cx="3195" cy="6486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線コネクタ 104">
            <a:extLst>
              <a:ext uri="{FF2B5EF4-FFF2-40B4-BE49-F238E27FC236}">
                <a16:creationId xmlns:a16="http://schemas.microsoft.com/office/drawing/2014/main" id="{78850840-6E70-403A-8F89-9D03AFABB29A}"/>
              </a:ext>
            </a:extLst>
          </p:cNvPr>
          <p:cNvCxnSpPr>
            <a:cxnSpLocks/>
          </p:cNvCxnSpPr>
          <p:nvPr/>
        </p:nvCxnSpPr>
        <p:spPr>
          <a:xfrm>
            <a:off x="2754787" y="2691818"/>
            <a:ext cx="0" cy="6486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線コネクタ 105">
            <a:extLst>
              <a:ext uri="{FF2B5EF4-FFF2-40B4-BE49-F238E27FC236}">
                <a16:creationId xmlns:a16="http://schemas.microsoft.com/office/drawing/2014/main" id="{9B99D07A-2563-475F-B51D-8F1350996998}"/>
              </a:ext>
            </a:extLst>
          </p:cNvPr>
          <p:cNvCxnSpPr>
            <a:cxnSpLocks/>
          </p:cNvCxnSpPr>
          <p:nvPr/>
        </p:nvCxnSpPr>
        <p:spPr>
          <a:xfrm flipV="1">
            <a:off x="2754787" y="3329051"/>
            <a:ext cx="1734561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テキスト ボックス 106">
            <a:extLst>
              <a:ext uri="{FF2B5EF4-FFF2-40B4-BE49-F238E27FC236}">
                <a16:creationId xmlns:a16="http://schemas.microsoft.com/office/drawing/2014/main" id="{524EE9E7-3C28-4E98-BC66-011B6D66AF47}"/>
              </a:ext>
            </a:extLst>
          </p:cNvPr>
          <p:cNvSpPr txBox="1"/>
          <p:nvPr/>
        </p:nvSpPr>
        <p:spPr>
          <a:xfrm>
            <a:off x="447230" y="2341875"/>
            <a:ext cx="6574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 err="1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coeff</a:t>
            </a:r>
            <a:endParaRPr kumimoji="1" lang="ja-JP" altLang="en-US" sz="16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108" name="テキスト ボックス 107">
            <a:extLst>
              <a:ext uri="{FF2B5EF4-FFF2-40B4-BE49-F238E27FC236}">
                <a16:creationId xmlns:a16="http://schemas.microsoft.com/office/drawing/2014/main" id="{B3330091-B673-4781-B0AB-B43082E9DA2E}"/>
              </a:ext>
            </a:extLst>
          </p:cNvPr>
          <p:cNvSpPr txBox="1"/>
          <p:nvPr/>
        </p:nvSpPr>
        <p:spPr>
          <a:xfrm>
            <a:off x="7841806" y="2309991"/>
            <a:ext cx="9534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residual</a:t>
            </a:r>
            <a:endParaRPr kumimoji="1" lang="ja-JP" altLang="en-US" sz="16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109" name="テキスト ボックス 108">
            <a:extLst>
              <a:ext uri="{FF2B5EF4-FFF2-40B4-BE49-F238E27FC236}">
                <a16:creationId xmlns:a16="http://schemas.microsoft.com/office/drawing/2014/main" id="{37B4534E-B595-42F6-A21C-35E26A659F15}"/>
              </a:ext>
            </a:extLst>
          </p:cNvPr>
          <p:cNvSpPr txBox="1"/>
          <p:nvPr/>
        </p:nvSpPr>
        <p:spPr>
          <a:xfrm>
            <a:off x="4563698" y="1660625"/>
            <a:ext cx="15943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ScalingFactor2</a:t>
            </a:r>
            <a:endParaRPr kumimoji="1" lang="ja-JP" altLang="en-US" sz="16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cxnSp>
        <p:nvCxnSpPr>
          <p:cNvPr id="110" name="直線矢印コネクタ 109">
            <a:extLst>
              <a:ext uri="{FF2B5EF4-FFF2-40B4-BE49-F238E27FC236}">
                <a16:creationId xmlns:a16="http://schemas.microsoft.com/office/drawing/2014/main" id="{925ACF84-5FFD-44AC-AE00-D107129EE15A}"/>
              </a:ext>
            </a:extLst>
          </p:cNvPr>
          <p:cNvCxnSpPr>
            <a:cxnSpLocks/>
            <a:stCxn id="109" idx="2"/>
            <a:endCxn id="111" idx="0"/>
          </p:cNvCxnSpPr>
          <p:nvPr/>
        </p:nvCxnSpPr>
        <p:spPr>
          <a:xfrm>
            <a:off x="5360872" y="1999179"/>
            <a:ext cx="0" cy="3974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正方形/長方形 110">
            <a:extLst>
              <a:ext uri="{FF2B5EF4-FFF2-40B4-BE49-F238E27FC236}">
                <a16:creationId xmlns:a16="http://schemas.microsoft.com/office/drawing/2014/main" id="{22948F13-4667-4264-A8D5-C3FF3581F8E3}"/>
              </a:ext>
            </a:extLst>
          </p:cNvPr>
          <p:cNvSpPr/>
          <p:nvPr/>
        </p:nvSpPr>
        <p:spPr>
          <a:xfrm>
            <a:off x="4665709" y="2396615"/>
            <a:ext cx="1390326" cy="590407"/>
          </a:xfrm>
          <a:prstGeom prst="rect">
            <a:avLst/>
          </a:prstGeom>
          <a:solidFill>
            <a:srgbClr val="FFFF00"/>
          </a:solidFill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400" dirty="0">
                <a:solidFill>
                  <a:srgbClr val="59574C"/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Scaling</a:t>
            </a:r>
          </a:p>
          <a:p>
            <a:pPr algn="ctr"/>
            <a:r>
              <a:rPr lang="en-US" altLang="ja-JP" sz="1400" dirty="0">
                <a:solidFill>
                  <a:srgbClr val="59574C"/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(2nd scaling)</a:t>
            </a:r>
            <a:endParaRPr kumimoji="1" lang="ja-JP" altLang="en-US" sz="1400" dirty="0">
              <a:solidFill>
                <a:srgbClr val="59574C"/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cxnSp>
        <p:nvCxnSpPr>
          <p:cNvPr id="112" name="直線矢印コネクタ 111">
            <a:extLst>
              <a:ext uri="{FF2B5EF4-FFF2-40B4-BE49-F238E27FC236}">
                <a16:creationId xmlns:a16="http://schemas.microsoft.com/office/drawing/2014/main" id="{9E2E3CE6-B216-43AB-B342-B3F2CD132BF0}"/>
              </a:ext>
            </a:extLst>
          </p:cNvPr>
          <p:cNvCxnSpPr>
            <a:cxnSpLocks/>
            <a:stCxn id="111" idx="3"/>
            <a:endCxn id="99" idx="1"/>
          </p:cNvCxnSpPr>
          <p:nvPr/>
        </p:nvCxnSpPr>
        <p:spPr>
          <a:xfrm>
            <a:off x="6056035" y="2691819"/>
            <a:ext cx="320405" cy="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矢印コネクタ 36">
            <a:extLst>
              <a:ext uri="{FF2B5EF4-FFF2-40B4-BE49-F238E27FC236}">
                <a16:creationId xmlns:a16="http://schemas.microsoft.com/office/drawing/2014/main" id="{9ACAA10E-4A7E-4398-B962-AB62B4184245}"/>
              </a:ext>
            </a:extLst>
          </p:cNvPr>
          <p:cNvCxnSpPr>
            <a:cxnSpLocks/>
          </p:cNvCxnSpPr>
          <p:nvPr/>
        </p:nvCxnSpPr>
        <p:spPr>
          <a:xfrm>
            <a:off x="686937" y="5956973"/>
            <a:ext cx="582564" cy="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矢印コネクタ 37">
            <a:extLst>
              <a:ext uri="{FF2B5EF4-FFF2-40B4-BE49-F238E27FC236}">
                <a16:creationId xmlns:a16="http://schemas.microsoft.com/office/drawing/2014/main" id="{C8DA18CD-E99B-48EA-9BA9-E6B179CF206B}"/>
              </a:ext>
            </a:extLst>
          </p:cNvPr>
          <p:cNvCxnSpPr>
            <a:cxnSpLocks/>
          </p:cNvCxnSpPr>
          <p:nvPr/>
        </p:nvCxnSpPr>
        <p:spPr>
          <a:xfrm flipV="1">
            <a:off x="2659827" y="5956975"/>
            <a:ext cx="330954" cy="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矢印コネクタ 38">
            <a:extLst>
              <a:ext uri="{FF2B5EF4-FFF2-40B4-BE49-F238E27FC236}">
                <a16:creationId xmlns:a16="http://schemas.microsoft.com/office/drawing/2014/main" id="{457C8DB6-9BF3-479D-8D11-CFBA2440065B}"/>
              </a:ext>
            </a:extLst>
          </p:cNvPr>
          <p:cNvCxnSpPr>
            <a:cxnSpLocks/>
          </p:cNvCxnSpPr>
          <p:nvPr/>
        </p:nvCxnSpPr>
        <p:spPr>
          <a:xfrm flipV="1">
            <a:off x="4381107" y="5956974"/>
            <a:ext cx="352721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矢印コネクタ 39">
            <a:extLst>
              <a:ext uri="{FF2B5EF4-FFF2-40B4-BE49-F238E27FC236}">
                <a16:creationId xmlns:a16="http://schemas.microsoft.com/office/drawing/2014/main" id="{03E86CC9-9C2E-458F-B6F0-EE2210722583}"/>
              </a:ext>
            </a:extLst>
          </p:cNvPr>
          <p:cNvCxnSpPr>
            <a:cxnSpLocks/>
          </p:cNvCxnSpPr>
          <p:nvPr/>
        </p:nvCxnSpPr>
        <p:spPr>
          <a:xfrm>
            <a:off x="7834885" y="5956976"/>
            <a:ext cx="64965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矢印コネクタ 40">
            <a:extLst>
              <a:ext uri="{FF2B5EF4-FFF2-40B4-BE49-F238E27FC236}">
                <a16:creationId xmlns:a16="http://schemas.microsoft.com/office/drawing/2014/main" id="{839991C1-6A0A-42FA-A1B1-05FBF4DB06DA}"/>
              </a:ext>
            </a:extLst>
          </p:cNvPr>
          <p:cNvCxnSpPr>
            <a:cxnSpLocks/>
          </p:cNvCxnSpPr>
          <p:nvPr/>
        </p:nvCxnSpPr>
        <p:spPr>
          <a:xfrm flipH="1" flipV="1">
            <a:off x="6271337" y="5956973"/>
            <a:ext cx="3195" cy="6486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0EFE9705-5EE8-45DC-9C3D-83AE8A2AB335}"/>
              </a:ext>
            </a:extLst>
          </p:cNvPr>
          <p:cNvCxnSpPr>
            <a:cxnSpLocks/>
          </p:cNvCxnSpPr>
          <p:nvPr/>
        </p:nvCxnSpPr>
        <p:spPr>
          <a:xfrm>
            <a:off x="4564190" y="5956973"/>
            <a:ext cx="0" cy="6486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093F674D-9627-4BE6-A989-DE4BF85CEAD5}"/>
              </a:ext>
            </a:extLst>
          </p:cNvPr>
          <p:cNvCxnSpPr>
            <a:cxnSpLocks/>
          </p:cNvCxnSpPr>
          <p:nvPr/>
        </p:nvCxnSpPr>
        <p:spPr>
          <a:xfrm>
            <a:off x="4572000" y="6605594"/>
            <a:ext cx="17123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76AB6992-A037-49A4-A6E2-720D06AE48DC}"/>
              </a:ext>
            </a:extLst>
          </p:cNvPr>
          <p:cNvSpPr txBox="1"/>
          <p:nvPr/>
        </p:nvSpPr>
        <p:spPr>
          <a:xfrm>
            <a:off x="7916953" y="5575146"/>
            <a:ext cx="6574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 err="1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coeff</a:t>
            </a:r>
            <a:endParaRPr kumimoji="1" lang="ja-JP" altLang="en-US" sz="16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E4644D35-D555-4B43-8C01-1EE4626F8AD4}"/>
              </a:ext>
            </a:extLst>
          </p:cNvPr>
          <p:cNvSpPr txBox="1"/>
          <p:nvPr/>
        </p:nvSpPr>
        <p:spPr>
          <a:xfrm>
            <a:off x="297154" y="5618419"/>
            <a:ext cx="9534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residual</a:t>
            </a:r>
            <a:endParaRPr kumimoji="1" lang="ja-JP" altLang="en-US" sz="16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224BB940-DFC5-4560-93F7-A87B5521BFF1}"/>
              </a:ext>
            </a:extLst>
          </p:cNvPr>
          <p:cNvSpPr txBox="1"/>
          <p:nvPr/>
        </p:nvSpPr>
        <p:spPr>
          <a:xfrm>
            <a:off x="2895001" y="4897308"/>
            <a:ext cx="15943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ScalingFactor2</a:t>
            </a:r>
            <a:endParaRPr kumimoji="1" lang="ja-JP" altLang="en-US" sz="16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cxnSp>
        <p:nvCxnSpPr>
          <p:cNvPr id="47" name="直線矢印コネクタ 46">
            <a:extLst>
              <a:ext uri="{FF2B5EF4-FFF2-40B4-BE49-F238E27FC236}">
                <a16:creationId xmlns:a16="http://schemas.microsoft.com/office/drawing/2014/main" id="{788EE275-488B-40AC-9D37-D75955E10DD6}"/>
              </a:ext>
            </a:extLst>
          </p:cNvPr>
          <p:cNvCxnSpPr>
            <a:cxnSpLocks/>
            <a:stCxn id="46" idx="2"/>
            <a:endCxn id="52" idx="0"/>
          </p:cNvCxnSpPr>
          <p:nvPr/>
        </p:nvCxnSpPr>
        <p:spPr>
          <a:xfrm>
            <a:off x="3692175" y="5235862"/>
            <a:ext cx="0" cy="4259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線矢印コネクタ 47">
            <a:extLst>
              <a:ext uri="{FF2B5EF4-FFF2-40B4-BE49-F238E27FC236}">
                <a16:creationId xmlns:a16="http://schemas.microsoft.com/office/drawing/2014/main" id="{63570A5E-1836-4930-A478-531AC9B3F3DD}"/>
              </a:ext>
            </a:extLst>
          </p:cNvPr>
          <p:cNvCxnSpPr>
            <a:cxnSpLocks/>
          </p:cNvCxnSpPr>
          <p:nvPr/>
        </p:nvCxnSpPr>
        <p:spPr>
          <a:xfrm>
            <a:off x="6124154" y="5956974"/>
            <a:ext cx="320405" cy="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618B94C4-1EFE-48F2-BB84-2988B74FC030}"/>
              </a:ext>
            </a:extLst>
          </p:cNvPr>
          <p:cNvSpPr/>
          <p:nvPr/>
        </p:nvSpPr>
        <p:spPr>
          <a:xfrm>
            <a:off x="6446117" y="5663167"/>
            <a:ext cx="1390326" cy="590407"/>
          </a:xfrm>
          <a:prstGeom prst="rect">
            <a:avLst/>
          </a:prstGeom>
          <a:noFill/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400" dirty="0">
                <a:solidFill>
                  <a:srgbClr val="59574C"/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Quantization</a:t>
            </a:r>
          </a:p>
          <a:p>
            <a:pPr algn="ctr"/>
            <a:r>
              <a:rPr lang="en-US" altLang="ja-JP" sz="1400" dirty="0">
                <a:solidFill>
                  <a:srgbClr val="59574C"/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(1st scaling)</a:t>
            </a:r>
            <a:endParaRPr kumimoji="1" lang="ja-JP" altLang="en-US" sz="1400" dirty="0">
              <a:solidFill>
                <a:srgbClr val="59574C"/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AB596184-3E39-4EBC-B174-FAD97B5CAC24}"/>
              </a:ext>
            </a:extLst>
          </p:cNvPr>
          <p:cNvSpPr/>
          <p:nvPr/>
        </p:nvSpPr>
        <p:spPr>
          <a:xfrm>
            <a:off x="1272797" y="5668030"/>
            <a:ext cx="1390326" cy="590407"/>
          </a:xfrm>
          <a:prstGeom prst="rect">
            <a:avLst/>
          </a:prstGeom>
          <a:noFill/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ja-JP" sz="1600" dirty="0">
                <a:solidFill>
                  <a:srgbClr val="59574C"/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Core t</a:t>
            </a:r>
            <a:r>
              <a:rPr kumimoji="1" lang="en-US" altLang="ja-JP" sz="1600" dirty="0">
                <a:solidFill>
                  <a:srgbClr val="59574C"/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ransform</a:t>
            </a:r>
            <a:endParaRPr kumimoji="1" lang="ja-JP" altLang="en-US" sz="1600" dirty="0">
              <a:solidFill>
                <a:srgbClr val="59574C"/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id="{C2590BEB-651F-4727-BFF0-E3B277230D89}"/>
              </a:ext>
            </a:extLst>
          </p:cNvPr>
          <p:cNvSpPr/>
          <p:nvPr/>
        </p:nvSpPr>
        <p:spPr>
          <a:xfrm>
            <a:off x="4727000" y="5666319"/>
            <a:ext cx="1390326" cy="590407"/>
          </a:xfrm>
          <a:prstGeom prst="rect">
            <a:avLst/>
          </a:prstGeom>
          <a:noFill/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400" dirty="0">
                <a:solidFill>
                  <a:srgbClr val="59574C"/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Secondary transform</a:t>
            </a:r>
            <a:endParaRPr kumimoji="1" lang="ja-JP" altLang="en-US" sz="1400" dirty="0">
              <a:solidFill>
                <a:srgbClr val="59574C"/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52" name="正方形/長方形 51">
            <a:extLst>
              <a:ext uri="{FF2B5EF4-FFF2-40B4-BE49-F238E27FC236}">
                <a16:creationId xmlns:a16="http://schemas.microsoft.com/office/drawing/2014/main" id="{A822CDB9-0EAD-4FF6-A72A-DC141ED7DB42}"/>
              </a:ext>
            </a:extLst>
          </p:cNvPr>
          <p:cNvSpPr/>
          <p:nvPr/>
        </p:nvSpPr>
        <p:spPr>
          <a:xfrm>
            <a:off x="2997012" y="5661770"/>
            <a:ext cx="1390326" cy="590407"/>
          </a:xfrm>
          <a:prstGeom prst="rect">
            <a:avLst/>
          </a:prstGeom>
          <a:solidFill>
            <a:srgbClr val="FFFF00"/>
          </a:solidFill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400" dirty="0">
                <a:solidFill>
                  <a:srgbClr val="59574C"/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Scaling</a:t>
            </a:r>
          </a:p>
          <a:p>
            <a:pPr algn="ctr"/>
            <a:r>
              <a:rPr lang="en-US" altLang="ja-JP" sz="1400" dirty="0">
                <a:solidFill>
                  <a:srgbClr val="59574C"/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(2nd scaling)</a:t>
            </a:r>
            <a:endParaRPr kumimoji="1" lang="ja-JP" altLang="en-US" sz="1400" dirty="0">
              <a:solidFill>
                <a:srgbClr val="59574C"/>
              </a:solidFill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906B216E-0156-4681-ADB8-096CE374C0F7}"/>
              </a:ext>
            </a:extLst>
          </p:cNvPr>
          <p:cNvSpPr txBox="1"/>
          <p:nvPr/>
        </p:nvSpPr>
        <p:spPr>
          <a:xfrm>
            <a:off x="400959" y="1832946"/>
            <a:ext cx="17843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* In decoder side</a:t>
            </a:r>
            <a:endParaRPr kumimoji="1" lang="ja-JP" altLang="en-US" sz="16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1BACB8B4-BC97-4C9E-B25C-B1DB50E70475}"/>
              </a:ext>
            </a:extLst>
          </p:cNvPr>
          <p:cNvSpPr txBox="1"/>
          <p:nvPr/>
        </p:nvSpPr>
        <p:spPr>
          <a:xfrm>
            <a:off x="400959" y="5001006"/>
            <a:ext cx="17827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* In encoder side</a:t>
            </a:r>
            <a:endParaRPr kumimoji="1" lang="ja-JP" altLang="en-US" sz="16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40764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Implementation</a:t>
            </a:r>
            <a:endParaRPr kumimoji="1" lang="en-US" altLang="ja-JP" dirty="0"/>
          </a:p>
          <a:p>
            <a:pPr lvl="1"/>
            <a:r>
              <a:rPr kumimoji="1" lang="en-US" altLang="ja-JP" dirty="0"/>
              <a:t>The proposed method are implemented on top of VTM-5.0 </a:t>
            </a:r>
            <a:r>
              <a:rPr lang="en-CA" altLang="ja-JP" dirty="0"/>
              <a:t>including scaling matrix of JVET-N0847.</a:t>
            </a:r>
          </a:p>
          <a:p>
            <a:pPr lvl="2"/>
            <a:endParaRPr kumimoji="1" lang="en-CA" altLang="ja-JP" dirty="0"/>
          </a:p>
          <a:p>
            <a:pPr lvl="2"/>
            <a:endParaRPr lang="en-CA" altLang="ja-JP" dirty="0"/>
          </a:p>
          <a:p>
            <a:pPr lvl="2"/>
            <a:endParaRPr kumimoji="1" lang="en-CA" altLang="ja-JP" dirty="0"/>
          </a:p>
          <a:p>
            <a:endParaRPr lang="en-CA" altLang="ja-JP" dirty="0"/>
          </a:p>
          <a:p>
            <a:r>
              <a:rPr lang="en-CA" altLang="ja-JP" dirty="0"/>
              <a:t>Simulation used a scaling lists.</a:t>
            </a:r>
          </a:p>
          <a:p>
            <a:pPr lvl="1"/>
            <a:r>
              <a:rPr lang="en-CA" altLang="ja-JP" dirty="0"/>
              <a:t>scalingLists.txt as attached in JVET-O0383 is used.</a:t>
            </a: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5</a:t>
            </a:fld>
            <a:endParaRPr lang="ja-JP" altLang="en-US"/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Simulation</a:t>
            </a:r>
            <a:endParaRPr kumimoji="1"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51742569-55D6-4223-A408-C41FA309705A}"/>
              </a:ext>
            </a:extLst>
          </p:cNvPr>
          <p:cNvSpPr txBox="1"/>
          <p:nvPr/>
        </p:nvSpPr>
        <p:spPr>
          <a:xfrm>
            <a:off x="2269125" y="4717265"/>
            <a:ext cx="4576894" cy="18158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sz="1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INTER8X8_LUMA =   16,  16,  16,  16,  17,  18,  20,  24,    </a:t>
            </a:r>
          </a:p>
          <a:p>
            <a:r>
              <a:rPr lang="en-US" altLang="ja-JP" sz="1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                                         16,  16,  16,  17,  18,  20,  24,  25,    </a:t>
            </a:r>
          </a:p>
          <a:p>
            <a:r>
              <a:rPr lang="en-US" altLang="ja-JP" sz="1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                                         16,  16,  17,  18,  20,  24,  25,  28,    </a:t>
            </a:r>
          </a:p>
          <a:p>
            <a:r>
              <a:rPr lang="en-US" altLang="ja-JP" sz="1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                                         16,  17,  18,  20,  24,  25,  28,  33,    </a:t>
            </a:r>
          </a:p>
          <a:p>
            <a:r>
              <a:rPr lang="en-US" altLang="ja-JP" sz="1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                                         17,  18,  20,  24,  25,  28,  33,  41,    </a:t>
            </a:r>
          </a:p>
          <a:p>
            <a:r>
              <a:rPr lang="en-US" altLang="ja-JP" sz="1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                                         18,  20,  24,  25,  28,  33,  41,  54,    </a:t>
            </a:r>
          </a:p>
          <a:p>
            <a:r>
              <a:rPr lang="en-US" altLang="ja-JP" sz="1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                                         20,  24,  25,  28,  33,  41,  54,  71,    </a:t>
            </a:r>
          </a:p>
          <a:p>
            <a:r>
              <a:rPr lang="en-US" altLang="ja-JP" sz="1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                                         24,  25,  28,  33,  41,  54,  71,  91, </a:t>
            </a:r>
            <a:endParaRPr kumimoji="1" lang="ja-JP" altLang="en-US" sz="14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029FA6F7-9005-4AC7-8007-2C5A91C7A091}"/>
              </a:ext>
            </a:extLst>
          </p:cNvPr>
          <p:cNvSpPr txBox="1"/>
          <p:nvPr/>
        </p:nvSpPr>
        <p:spPr>
          <a:xfrm>
            <a:off x="724568" y="2100065"/>
            <a:ext cx="7666009" cy="120032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CA" altLang="ja-JP" sz="2400" dirty="0"/>
              <a:t>VTM-5.0 </a:t>
            </a:r>
            <a:r>
              <a:rPr lang="en-CA" altLang="ja-JP" sz="2000" dirty="0"/>
              <a:t>(33e05832)</a:t>
            </a:r>
            <a:endParaRPr lang="en-CA" altLang="ja-JP" sz="2400" dirty="0"/>
          </a:p>
          <a:p>
            <a:r>
              <a:rPr lang="en-CA" altLang="ja-JP" sz="2400" dirty="0"/>
              <a:t> + initial JVET-N0847 </a:t>
            </a:r>
            <a:r>
              <a:rPr lang="en-CA" altLang="ja-JP" sz="2000" dirty="0"/>
              <a:t>(difference between b7a117bb and 5e4ac7ea)</a:t>
            </a:r>
          </a:p>
          <a:p>
            <a:r>
              <a:rPr lang="en-CA" altLang="ja-JP" sz="2400" dirty="0"/>
              <a:t> + bugfix JVET-N0847 </a:t>
            </a:r>
            <a:r>
              <a:rPr lang="en-CA" altLang="ja-JP" sz="2000" dirty="0"/>
              <a:t>(difference between d4c54c39 and 81d3894a)</a:t>
            </a:r>
            <a:endParaRPr kumimoji="1" lang="ja-JP" altLang="en-US" sz="105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031977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altLang="ja-JP" dirty="0"/>
              <a:t>Proposed + LFNST on</a:t>
            </a:r>
            <a:r>
              <a:rPr lang="ja-JP" altLang="en-US" dirty="0"/>
              <a:t> </a:t>
            </a:r>
            <a:r>
              <a:rPr lang="en-US" altLang="ja-JP" dirty="0"/>
              <a:t>vs.</a:t>
            </a:r>
            <a:r>
              <a:rPr lang="ja-JP" altLang="en-US" dirty="0"/>
              <a:t> </a:t>
            </a:r>
            <a:r>
              <a:rPr lang="en-CA" altLang="ja-JP" dirty="0"/>
              <a:t>VTM50 CTC</a:t>
            </a:r>
          </a:p>
          <a:p>
            <a:endParaRPr kumimoji="1" lang="en-CA" altLang="ja-JP" dirty="0"/>
          </a:p>
          <a:p>
            <a:endParaRPr lang="en-CA" altLang="ja-JP" dirty="0"/>
          </a:p>
          <a:p>
            <a:endParaRPr kumimoji="1" lang="en-CA" altLang="ja-JP" dirty="0"/>
          </a:p>
          <a:p>
            <a:endParaRPr lang="en-CA" altLang="ja-JP" dirty="0"/>
          </a:p>
          <a:p>
            <a:endParaRPr kumimoji="1" lang="en-CA" altLang="ja-JP" dirty="0"/>
          </a:p>
          <a:p>
            <a:r>
              <a:rPr lang="en-CA" altLang="ja-JP" dirty="0"/>
              <a:t>Proposed + LFNST off</a:t>
            </a:r>
            <a:r>
              <a:rPr lang="ja-JP" altLang="en-US" dirty="0"/>
              <a:t> </a:t>
            </a:r>
            <a:r>
              <a:rPr lang="en-US" altLang="ja-JP" dirty="0"/>
              <a:t>vs.</a:t>
            </a:r>
            <a:r>
              <a:rPr lang="ja-JP" altLang="en-US" dirty="0"/>
              <a:t> </a:t>
            </a:r>
            <a:r>
              <a:rPr lang="en-CA" altLang="ja-JP" dirty="0"/>
              <a:t>VTM50 CTC</a:t>
            </a:r>
          </a:p>
          <a:p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6</a:t>
            </a:fld>
            <a:endParaRPr lang="ja-JP" altLang="en-US"/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Simulation results</a:t>
            </a:r>
            <a:endParaRPr kumimoji="1" lang="ja-JP" altLang="en-US" dirty="0"/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370BFB01-9E61-4CEF-B581-DD820E8048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0116886"/>
              </p:ext>
            </p:extLst>
          </p:nvPr>
        </p:nvGraphicFramePr>
        <p:xfrm>
          <a:off x="252000" y="1398513"/>
          <a:ext cx="4907828" cy="2179749"/>
        </p:xfrm>
        <a:graphic>
          <a:graphicData uri="http://schemas.openxmlformats.org/drawingml/2006/table">
            <a:tbl>
              <a:tblPr firstRow="1" firstCol="1" bandRow="1"/>
              <a:tblGrid>
                <a:gridCol w="1159775">
                  <a:extLst>
                    <a:ext uri="{9D8B030D-6E8A-4147-A177-3AD203B41FA5}">
                      <a16:colId xmlns:a16="http://schemas.microsoft.com/office/drawing/2014/main" val="538147322"/>
                    </a:ext>
                  </a:extLst>
                </a:gridCol>
                <a:gridCol w="743953">
                  <a:extLst>
                    <a:ext uri="{9D8B030D-6E8A-4147-A177-3AD203B41FA5}">
                      <a16:colId xmlns:a16="http://schemas.microsoft.com/office/drawing/2014/main" val="3463528952"/>
                    </a:ext>
                  </a:extLst>
                </a:gridCol>
                <a:gridCol w="826693">
                  <a:extLst>
                    <a:ext uri="{9D8B030D-6E8A-4147-A177-3AD203B41FA5}">
                      <a16:colId xmlns:a16="http://schemas.microsoft.com/office/drawing/2014/main" val="3103754855"/>
                    </a:ext>
                  </a:extLst>
                </a:gridCol>
                <a:gridCol w="826693">
                  <a:extLst>
                    <a:ext uri="{9D8B030D-6E8A-4147-A177-3AD203B41FA5}">
                      <a16:colId xmlns:a16="http://schemas.microsoft.com/office/drawing/2014/main" val="3144830706"/>
                    </a:ext>
                  </a:extLst>
                </a:gridCol>
                <a:gridCol w="675357">
                  <a:extLst>
                    <a:ext uri="{9D8B030D-6E8A-4147-A177-3AD203B41FA5}">
                      <a16:colId xmlns:a16="http://schemas.microsoft.com/office/drawing/2014/main" val="3256270600"/>
                    </a:ext>
                  </a:extLst>
                </a:gridCol>
                <a:gridCol w="675357">
                  <a:extLst>
                    <a:ext uri="{9D8B030D-6E8A-4147-A177-3AD203B41FA5}">
                      <a16:colId xmlns:a16="http://schemas.microsoft.com/office/drawing/2014/main" val="2616120437"/>
                    </a:ext>
                  </a:extLst>
                </a:gridCol>
              </a:tblGrid>
              <a:tr h="198159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Main10 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0305162"/>
                  </a:ext>
                </a:extLst>
              </a:tr>
              <a:tr h="198159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VTM-5.0 (Sharp)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2433918"/>
                  </a:ext>
                </a:extLst>
              </a:tr>
              <a:tr h="198159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4655674"/>
                  </a:ext>
                </a:extLst>
              </a:tr>
              <a:tr h="1981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1.89%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2.30%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3553464"/>
                  </a:ext>
                </a:extLst>
              </a:tr>
              <a:tr h="1981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2.67%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9302615"/>
                  </a:ext>
                </a:extLst>
              </a:tr>
              <a:tr h="1981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-1.49%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-1.80%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5446500"/>
                  </a:ext>
                </a:extLst>
              </a:tr>
              <a:tr h="1981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2.78%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0501277"/>
                  </a:ext>
                </a:extLst>
              </a:tr>
              <a:tr h="1981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1.80%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2784340"/>
                  </a:ext>
                </a:extLst>
              </a:tr>
              <a:tr h="1981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2.24%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8083568"/>
                  </a:ext>
                </a:extLst>
              </a:tr>
              <a:tr h="1981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4.54%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2.34%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2.36%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0241378"/>
                  </a:ext>
                </a:extLst>
              </a:tr>
              <a:tr h="1981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2.39%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2.35%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113%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6944743"/>
                  </a:ext>
                </a:extLst>
              </a:tr>
            </a:tbl>
          </a:graphicData>
        </a:graphic>
      </p:graphicFrame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6369A806-D1AA-46B3-965B-613C5516BA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3431519"/>
              </p:ext>
            </p:extLst>
          </p:nvPr>
        </p:nvGraphicFramePr>
        <p:xfrm>
          <a:off x="5159828" y="1398513"/>
          <a:ext cx="3879668" cy="2179749"/>
        </p:xfrm>
        <a:graphic>
          <a:graphicData uri="http://schemas.openxmlformats.org/drawingml/2006/table">
            <a:tbl>
              <a:tblPr firstRow="1" firstCol="1" bandRow="1"/>
              <a:tblGrid>
                <a:gridCol w="849867">
                  <a:extLst>
                    <a:ext uri="{9D8B030D-6E8A-4147-A177-3AD203B41FA5}">
                      <a16:colId xmlns:a16="http://schemas.microsoft.com/office/drawing/2014/main" val="3038190952"/>
                    </a:ext>
                  </a:extLst>
                </a:gridCol>
                <a:gridCol w="849135">
                  <a:extLst>
                    <a:ext uri="{9D8B030D-6E8A-4147-A177-3AD203B41FA5}">
                      <a16:colId xmlns:a16="http://schemas.microsoft.com/office/drawing/2014/main" val="2918931664"/>
                    </a:ext>
                  </a:extLst>
                </a:gridCol>
                <a:gridCol w="849135">
                  <a:extLst>
                    <a:ext uri="{9D8B030D-6E8A-4147-A177-3AD203B41FA5}">
                      <a16:colId xmlns:a16="http://schemas.microsoft.com/office/drawing/2014/main" val="4259483178"/>
                    </a:ext>
                  </a:extLst>
                </a:gridCol>
                <a:gridCol w="637583">
                  <a:extLst>
                    <a:ext uri="{9D8B030D-6E8A-4147-A177-3AD203B41FA5}">
                      <a16:colId xmlns:a16="http://schemas.microsoft.com/office/drawing/2014/main" val="217744288"/>
                    </a:ext>
                  </a:extLst>
                </a:gridCol>
                <a:gridCol w="693948">
                  <a:extLst>
                    <a:ext uri="{9D8B030D-6E8A-4147-A177-3AD203B41FA5}">
                      <a16:colId xmlns:a16="http://schemas.microsoft.com/office/drawing/2014/main" val="168040566"/>
                    </a:ext>
                  </a:extLst>
                </a:gridCol>
              </a:tblGrid>
              <a:tr h="198159"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Main10 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8973381"/>
                  </a:ext>
                </a:extLst>
              </a:tr>
              <a:tr h="198159"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VTM-5.0 (Sharp)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8399270"/>
                  </a:ext>
                </a:extLst>
              </a:tr>
              <a:tr h="1981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2673797"/>
                  </a:ext>
                </a:extLst>
              </a:tr>
              <a:tr h="1981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-0.87%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4514946"/>
                  </a:ext>
                </a:extLst>
              </a:tr>
              <a:tr h="1981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3718119"/>
                  </a:ext>
                </a:extLst>
              </a:tr>
              <a:tr h="1981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-1.56%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-2.05%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9809901"/>
                  </a:ext>
                </a:extLst>
              </a:tr>
              <a:tr h="1981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6648426"/>
                  </a:ext>
                </a:extLst>
              </a:tr>
              <a:tr h="1981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524222"/>
                  </a:ext>
                </a:extLst>
              </a:tr>
              <a:tr h="1981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-0.91%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299974"/>
                  </a:ext>
                </a:extLst>
              </a:tr>
              <a:tr h="1981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2.35%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3562996"/>
                  </a:ext>
                </a:extLst>
              </a:tr>
              <a:tr h="1981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2.24%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2.21%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125%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2657410"/>
                  </a:ext>
                </a:extLst>
              </a:tr>
            </a:tbl>
          </a:graphicData>
        </a:graphic>
      </p:graphicFrame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8358639F-E4DC-47ED-952E-5BF3640047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026259"/>
              </p:ext>
            </p:extLst>
          </p:nvPr>
        </p:nvGraphicFramePr>
        <p:xfrm>
          <a:off x="259260" y="4419004"/>
          <a:ext cx="4900569" cy="2179749"/>
        </p:xfrm>
        <a:graphic>
          <a:graphicData uri="http://schemas.openxmlformats.org/drawingml/2006/table">
            <a:tbl>
              <a:tblPr firstRow="1" firstCol="1" bandRow="1"/>
              <a:tblGrid>
                <a:gridCol w="1158059">
                  <a:extLst>
                    <a:ext uri="{9D8B030D-6E8A-4147-A177-3AD203B41FA5}">
                      <a16:colId xmlns:a16="http://schemas.microsoft.com/office/drawing/2014/main" val="190722688"/>
                    </a:ext>
                  </a:extLst>
                </a:gridCol>
                <a:gridCol w="754857">
                  <a:extLst>
                    <a:ext uri="{9D8B030D-6E8A-4147-A177-3AD203B41FA5}">
                      <a16:colId xmlns:a16="http://schemas.microsoft.com/office/drawing/2014/main" val="41553886"/>
                    </a:ext>
                  </a:extLst>
                </a:gridCol>
                <a:gridCol w="837475">
                  <a:extLst>
                    <a:ext uri="{9D8B030D-6E8A-4147-A177-3AD203B41FA5}">
                      <a16:colId xmlns:a16="http://schemas.microsoft.com/office/drawing/2014/main" val="2035485472"/>
                    </a:ext>
                  </a:extLst>
                </a:gridCol>
                <a:gridCol w="837475">
                  <a:extLst>
                    <a:ext uri="{9D8B030D-6E8A-4147-A177-3AD203B41FA5}">
                      <a16:colId xmlns:a16="http://schemas.microsoft.com/office/drawing/2014/main" val="459053979"/>
                    </a:ext>
                  </a:extLst>
                </a:gridCol>
                <a:gridCol w="628459">
                  <a:extLst>
                    <a:ext uri="{9D8B030D-6E8A-4147-A177-3AD203B41FA5}">
                      <a16:colId xmlns:a16="http://schemas.microsoft.com/office/drawing/2014/main" val="4106152436"/>
                    </a:ext>
                  </a:extLst>
                </a:gridCol>
                <a:gridCol w="684244">
                  <a:extLst>
                    <a:ext uri="{9D8B030D-6E8A-4147-A177-3AD203B41FA5}">
                      <a16:colId xmlns:a16="http://schemas.microsoft.com/office/drawing/2014/main" val="2052312811"/>
                    </a:ext>
                  </a:extLst>
                </a:gridCol>
              </a:tblGrid>
              <a:tr h="198159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Main10 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8063072"/>
                  </a:ext>
                </a:extLst>
              </a:tr>
              <a:tr h="198159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VTM-5.0 (Sharp)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8307546"/>
                  </a:ext>
                </a:extLst>
              </a:tr>
              <a:tr h="198159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9889015"/>
                  </a:ext>
                </a:extLst>
              </a:tr>
              <a:tr h="1981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3.83%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2.84%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3979955"/>
                  </a:ext>
                </a:extLst>
              </a:tr>
              <a:tr h="1981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3.90%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5380749"/>
                  </a:ext>
                </a:extLst>
              </a:tr>
              <a:tr h="1981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-1.15%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-1.37%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2912271"/>
                  </a:ext>
                </a:extLst>
              </a:tr>
              <a:tr h="1981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4.28%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1.89%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4408527"/>
                  </a:ext>
                </a:extLst>
              </a:tr>
              <a:tr h="1981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3.21%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2750473"/>
                  </a:ext>
                </a:extLst>
              </a:tr>
              <a:tr h="1981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3.62%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8092119"/>
                  </a:ext>
                </a:extLst>
              </a:tr>
              <a:tr h="1981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5.76%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3.21%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3.62%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528956"/>
                  </a:ext>
                </a:extLst>
              </a:tr>
              <a:tr h="1981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2.59%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2.98%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2.89%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110%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7033787"/>
                  </a:ext>
                </a:extLst>
              </a:tr>
            </a:tbl>
          </a:graphicData>
        </a:graphic>
      </p:graphicFrame>
      <p:graphicFrame>
        <p:nvGraphicFramePr>
          <p:cNvPr id="13" name="表 12">
            <a:extLst>
              <a:ext uri="{FF2B5EF4-FFF2-40B4-BE49-F238E27FC236}">
                <a16:creationId xmlns:a16="http://schemas.microsoft.com/office/drawing/2014/main" id="{CA3BA68E-71B2-4060-8B58-EB028111AD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2301881"/>
              </p:ext>
            </p:extLst>
          </p:nvPr>
        </p:nvGraphicFramePr>
        <p:xfrm>
          <a:off x="5159828" y="4419002"/>
          <a:ext cx="3879668" cy="2179749"/>
        </p:xfrm>
        <a:graphic>
          <a:graphicData uri="http://schemas.openxmlformats.org/drawingml/2006/table">
            <a:tbl>
              <a:tblPr firstRow="1" firstCol="1" bandRow="1"/>
              <a:tblGrid>
                <a:gridCol w="782521">
                  <a:extLst>
                    <a:ext uri="{9D8B030D-6E8A-4147-A177-3AD203B41FA5}">
                      <a16:colId xmlns:a16="http://schemas.microsoft.com/office/drawing/2014/main" val="3103180520"/>
                    </a:ext>
                  </a:extLst>
                </a:gridCol>
                <a:gridCol w="868168">
                  <a:extLst>
                    <a:ext uri="{9D8B030D-6E8A-4147-A177-3AD203B41FA5}">
                      <a16:colId xmlns:a16="http://schemas.microsoft.com/office/drawing/2014/main" val="3064554561"/>
                    </a:ext>
                  </a:extLst>
                </a:gridCol>
                <a:gridCol w="868168">
                  <a:extLst>
                    <a:ext uri="{9D8B030D-6E8A-4147-A177-3AD203B41FA5}">
                      <a16:colId xmlns:a16="http://schemas.microsoft.com/office/drawing/2014/main" val="3326281887"/>
                    </a:ext>
                  </a:extLst>
                </a:gridCol>
                <a:gridCol w="651491">
                  <a:extLst>
                    <a:ext uri="{9D8B030D-6E8A-4147-A177-3AD203B41FA5}">
                      <a16:colId xmlns:a16="http://schemas.microsoft.com/office/drawing/2014/main" val="579538471"/>
                    </a:ext>
                  </a:extLst>
                </a:gridCol>
                <a:gridCol w="709320">
                  <a:extLst>
                    <a:ext uri="{9D8B030D-6E8A-4147-A177-3AD203B41FA5}">
                      <a16:colId xmlns:a16="http://schemas.microsoft.com/office/drawing/2014/main" val="2345577707"/>
                    </a:ext>
                  </a:extLst>
                </a:gridCol>
              </a:tblGrid>
              <a:tr h="198159"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Main10 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5303111"/>
                  </a:ext>
                </a:extLst>
              </a:tr>
              <a:tr h="198159"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VTM-5.0 (Sharp)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9920944"/>
                  </a:ext>
                </a:extLst>
              </a:tr>
              <a:tr h="1981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0342945"/>
                  </a:ext>
                </a:extLst>
              </a:tr>
              <a:tr h="1981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2.56%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4920658"/>
                  </a:ext>
                </a:extLst>
              </a:tr>
              <a:tr h="1981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3193765"/>
                  </a:ext>
                </a:extLst>
              </a:tr>
              <a:tr h="1981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-0.79%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-1.09%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2352234"/>
                  </a:ext>
                </a:extLst>
              </a:tr>
              <a:tr h="1981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2.53%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6352499"/>
                  </a:ext>
                </a:extLst>
              </a:tr>
              <a:tr h="1981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0736976"/>
                  </a:ext>
                </a:extLst>
              </a:tr>
              <a:tr h="1981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5538597"/>
                  </a:ext>
                </a:extLst>
              </a:tr>
              <a:tr h="1981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2.94%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5382526"/>
                  </a:ext>
                </a:extLst>
              </a:tr>
              <a:tr h="19815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1.61%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123%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28818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1099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52000" y="845158"/>
            <a:ext cx="8632740" cy="6005593"/>
          </a:xfrm>
        </p:spPr>
        <p:txBody>
          <a:bodyPr>
            <a:normAutofit/>
          </a:bodyPr>
          <a:lstStyle/>
          <a:p>
            <a:r>
              <a:rPr lang="en-CA" altLang="ja-JP" dirty="0"/>
              <a:t>Proposed + LFNST on</a:t>
            </a:r>
            <a:r>
              <a:rPr lang="ja-JP" altLang="en-US" dirty="0"/>
              <a:t> </a:t>
            </a:r>
            <a:r>
              <a:rPr lang="en-US" altLang="ja-JP" dirty="0"/>
              <a:t>vs.</a:t>
            </a:r>
            <a:r>
              <a:rPr lang="ja-JP" altLang="en-US" dirty="0"/>
              <a:t> </a:t>
            </a:r>
            <a:r>
              <a:rPr lang="en-CA" altLang="ja-JP" dirty="0"/>
              <a:t>Proposed + LFNST off</a:t>
            </a:r>
          </a:p>
          <a:p>
            <a:endParaRPr lang="en-CA" altLang="ja-JP" dirty="0"/>
          </a:p>
          <a:p>
            <a:endParaRPr lang="en-CA" altLang="ja-JP" dirty="0"/>
          </a:p>
          <a:p>
            <a:endParaRPr lang="en-CA" altLang="ja-JP" dirty="0"/>
          </a:p>
          <a:p>
            <a:endParaRPr lang="en-CA" altLang="ja-JP" dirty="0"/>
          </a:p>
          <a:p>
            <a:endParaRPr lang="en-CA" altLang="ja-JP" dirty="0"/>
          </a:p>
          <a:p>
            <a:endParaRPr lang="en-CA" altLang="ja-JP" dirty="0"/>
          </a:p>
          <a:p>
            <a:endParaRPr lang="en-CA" altLang="ja-JP" dirty="0"/>
          </a:p>
          <a:p>
            <a:endParaRPr lang="en-CA" altLang="ja-JP" dirty="0"/>
          </a:p>
          <a:p>
            <a:pPr marL="0" indent="0">
              <a:buNone/>
            </a:pPr>
            <a:endParaRPr lang="en-CA" altLang="ja-JP" dirty="0"/>
          </a:p>
          <a:p>
            <a:pPr lvl="1"/>
            <a:r>
              <a:rPr lang="en-CA" altLang="ja-JP" sz="2000" dirty="0"/>
              <a:t>Simulation results show </a:t>
            </a:r>
            <a:r>
              <a:rPr lang="en-CA" altLang="ja-JP" sz="2000" u="sng" dirty="0"/>
              <a:t>LFNST's gain (1.3 %, 0.8 % in IO, RA) is unchanged in transform matrix case.</a:t>
            </a:r>
            <a:endParaRPr lang="en-CA" altLang="ja-JP" sz="20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7</a:t>
            </a:fld>
            <a:endParaRPr lang="ja-JP" altLang="en-US"/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Simulation results</a:t>
            </a:r>
            <a:endParaRPr kumimoji="1" lang="ja-JP" altLang="en-US" dirty="0"/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C23C87F5-DA3A-4910-AAEA-B0093959EA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3853439"/>
              </p:ext>
            </p:extLst>
          </p:nvPr>
        </p:nvGraphicFramePr>
        <p:xfrm>
          <a:off x="1079241" y="1487190"/>
          <a:ext cx="6985517" cy="1950091"/>
        </p:xfrm>
        <a:graphic>
          <a:graphicData uri="http://schemas.openxmlformats.org/drawingml/2006/table">
            <a:tbl>
              <a:tblPr firstRow="1" firstCol="1" bandRow="1"/>
              <a:tblGrid>
                <a:gridCol w="1650756">
                  <a:extLst>
                    <a:ext uri="{9D8B030D-6E8A-4147-A177-3AD203B41FA5}">
                      <a16:colId xmlns:a16="http://schemas.microsoft.com/office/drawing/2014/main" val="3882533506"/>
                    </a:ext>
                  </a:extLst>
                </a:gridCol>
                <a:gridCol w="1151503">
                  <a:extLst>
                    <a:ext uri="{9D8B030D-6E8A-4147-A177-3AD203B41FA5}">
                      <a16:colId xmlns:a16="http://schemas.microsoft.com/office/drawing/2014/main" val="3428232044"/>
                    </a:ext>
                  </a:extLst>
                </a:gridCol>
                <a:gridCol w="1151503">
                  <a:extLst>
                    <a:ext uri="{9D8B030D-6E8A-4147-A177-3AD203B41FA5}">
                      <a16:colId xmlns:a16="http://schemas.microsoft.com/office/drawing/2014/main" val="2818609514"/>
                    </a:ext>
                  </a:extLst>
                </a:gridCol>
                <a:gridCol w="1151503">
                  <a:extLst>
                    <a:ext uri="{9D8B030D-6E8A-4147-A177-3AD203B41FA5}">
                      <a16:colId xmlns:a16="http://schemas.microsoft.com/office/drawing/2014/main" val="1771580406"/>
                    </a:ext>
                  </a:extLst>
                </a:gridCol>
                <a:gridCol w="940126">
                  <a:extLst>
                    <a:ext uri="{9D8B030D-6E8A-4147-A177-3AD203B41FA5}">
                      <a16:colId xmlns:a16="http://schemas.microsoft.com/office/drawing/2014/main" val="1201339287"/>
                    </a:ext>
                  </a:extLst>
                </a:gridCol>
                <a:gridCol w="940126">
                  <a:extLst>
                    <a:ext uri="{9D8B030D-6E8A-4147-A177-3AD203B41FA5}">
                      <a16:colId xmlns:a16="http://schemas.microsoft.com/office/drawing/2014/main" val="596609193"/>
                    </a:ext>
                  </a:extLst>
                </a:gridCol>
              </a:tblGrid>
              <a:tr h="177281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Main10 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7033901"/>
                  </a:ext>
                </a:extLst>
              </a:tr>
              <a:tr h="177281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Proposed Method w/o LFNST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9187284"/>
                  </a:ext>
                </a:extLst>
              </a:tr>
              <a:tr h="177281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6056006"/>
                  </a:ext>
                </a:extLst>
              </a:tr>
              <a:tr h="1772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-1.87%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0548078"/>
                  </a:ext>
                </a:extLst>
              </a:tr>
              <a:tr h="1772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-1.24%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4374079"/>
                  </a:ext>
                </a:extLst>
              </a:tr>
              <a:tr h="1772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-0.97%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2183558"/>
                  </a:ext>
                </a:extLst>
              </a:tr>
              <a:tr h="1772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-1.43%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-0.71%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-0.90%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5761491"/>
                  </a:ext>
                </a:extLst>
              </a:tr>
              <a:tr h="1772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-1.36%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-1.32%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-0.90%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089089"/>
                  </a:ext>
                </a:extLst>
              </a:tr>
              <a:tr h="1772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-1.33%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8467600"/>
                  </a:ext>
                </a:extLst>
              </a:tr>
              <a:tr h="1772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-1.15%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-0.84%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-1.22%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5395556"/>
                  </a:ext>
                </a:extLst>
              </a:tr>
              <a:tr h="1772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-1.30%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99512"/>
                  </a:ext>
                </a:extLst>
              </a:tr>
            </a:tbl>
          </a:graphicData>
        </a:graphic>
      </p:graphicFrame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D1E849FF-EE05-40A6-961D-D03AF62496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185172"/>
              </p:ext>
            </p:extLst>
          </p:nvPr>
        </p:nvGraphicFramePr>
        <p:xfrm>
          <a:off x="1079241" y="3558927"/>
          <a:ext cx="6985517" cy="1950091"/>
        </p:xfrm>
        <a:graphic>
          <a:graphicData uri="http://schemas.openxmlformats.org/drawingml/2006/table">
            <a:tbl>
              <a:tblPr firstRow="1" firstCol="1" bandRow="1"/>
              <a:tblGrid>
                <a:gridCol w="1650756">
                  <a:extLst>
                    <a:ext uri="{9D8B030D-6E8A-4147-A177-3AD203B41FA5}">
                      <a16:colId xmlns:a16="http://schemas.microsoft.com/office/drawing/2014/main" val="3264432503"/>
                    </a:ext>
                  </a:extLst>
                </a:gridCol>
                <a:gridCol w="1151503">
                  <a:extLst>
                    <a:ext uri="{9D8B030D-6E8A-4147-A177-3AD203B41FA5}">
                      <a16:colId xmlns:a16="http://schemas.microsoft.com/office/drawing/2014/main" val="4219886600"/>
                    </a:ext>
                  </a:extLst>
                </a:gridCol>
                <a:gridCol w="1151503">
                  <a:extLst>
                    <a:ext uri="{9D8B030D-6E8A-4147-A177-3AD203B41FA5}">
                      <a16:colId xmlns:a16="http://schemas.microsoft.com/office/drawing/2014/main" val="266272703"/>
                    </a:ext>
                  </a:extLst>
                </a:gridCol>
                <a:gridCol w="1151503">
                  <a:extLst>
                    <a:ext uri="{9D8B030D-6E8A-4147-A177-3AD203B41FA5}">
                      <a16:colId xmlns:a16="http://schemas.microsoft.com/office/drawing/2014/main" val="2047343202"/>
                    </a:ext>
                  </a:extLst>
                </a:gridCol>
                <a:gridCol w="940126">
                  <a:extLst>
                    <a:ext uri="{9D8B030D-6E8A-4147-A177-3AD203B41FA5}">
                      <a16:colId xmlns:a16="http://schemas.microsoft.com/office/drawing/2014/main" val="4237887145"/>
                    </a:ext>
                  </a:extLst>
                </a:gridCol>
                <a:gridCol w="940126">
                  <a:extLst>
                    <a:ext uri="{9D8B030D-6E8A-4147-A177-3AD203B41FA5}">
                      <a16:colId xmlns:a16="http://schemas.microsoft.com/office/drawing/2014/main" val="3045348518"/>
                    </a:ext>
                  </a:extLst>
                </a:gridCol>
              </a:tblGrid>
              <a:tr h="177281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Main10 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8428063"/>
                  </a:ext>
                </a:extLst>
              </a:tr>
              <a:tr h="177281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Proposed Method w/o LFNST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003228"/>
                  </a:ext>
                </a:extLst>
              </a:tr>
              <a:tr h="177281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3187186"/>
                  </a:ext>
                </a:extLst>
              </a:tr>
              <a:tr h="1772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-1.37%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-1.10%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-1.59%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4183533"/>
                  </a:ext>
                </a:extLst>
              </a:tr>
              <a:tr h="1772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3956147"/>
                  </a:ext>
                </a:extLst>
              </a:tr>
              <a:tr h="1772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-0.80%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-0.98%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2454565"/>
                  </a:ext>
                </a:extLst>
              </a:tr>
              <a:tr h="1772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-0.81%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8906712"/>
                  </a:ext>
                </a:extLst>
              </a:tr>
              <a:tr h="1772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3774652"/>
                  </a:ext>
                </a:extLst>
              </a:tr>
              <a:tr h="1772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-0.78%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-0.75%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7823829"/>
                  </a:ext>
                </a:extLst>
              </a:tr>
              <a:tr h="1772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-0.98%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5054567"/>
                  </a:ext>
                </a:extLst>
              </a:tr>
              <a:tr h="17728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-0.78%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-0.80%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36481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9551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Conclusion</a:t>
            </a:r>
            <a:endParaRPr kumimoji="1" lang="ja-JP" altLang="en-US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ja-JP"/>
              <a:t>We propose </a:t>
            </a:r>
            <a:r>
              <a:rPr lang="en-CA" altLang="ja-JP" dirty="0"/>
              <a:t>a scheme of scaling matrix.</a:t>
            </a:r>
          </a:p>
          <a:p>
            <a:endParaRPr lang="en-CA" altLang="ja-JP" dirty="0"/>
          </a:p>
          <a:p>
            <a:r>
              <a:rPr lang="en-CA" altLang="ja-JP" dirty="0"/>
              <a:t>The proposed scheme provides transform coefficient control capability in all conventional and LFNST transform cases.</a:t>
            </a:r>
          </a:p>
          <a:p>
            <a:pPr lvl="1"/>
            <a:r>
              <a:rPr lang="en-CA" altLang="ja-JP" dirty="0"/>
              <a:t>Experimental result shows LFNST coding gain in scaling matrices is similar to that of non-scaling matrices.</a:t>
            </a:r>
          </a:p>
          <a:p>
            <a:endParaRPr lang="en-CA" altLang="ja-JP" dirty="0"/>
          </a:p>
          <a:p>
            <a:r>
              <a:rPr lang="en-CA" altLang="ja-JP" dirty="0"/>
              <a:t>It is recommended to adopt this method in the next VVC WD and VTM software.</a:t>
            </a:r>
            <a:endParaRPr lang="en-US" altLang="ja-JP" dirty="0"/>
          </a:p>
          <a:p>
            <a:endParaRPr kumimoji="1" lang="en-US" altLang="ja-JP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8</a:t>
            </a:fld>
            <a:endParaRPr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BF1BB3EB-342F-4378-994B-3A4FE09D26EF}"/>
              </a:ext>
            </a:extLst>
          </p:cNvPr>
          <p:cNvSpPr txBox="1"/>
          <p:nvPr/>
        </p:nvSpPr>
        <p:spPr>
          <a:xfrm>
            <a:off x="1990811" y="6335567"/>
            <a:ext cx="66239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Thank MediaTek for crosscheck (JVET-O0791).</a:t>
            </a:r>
            <a:endParaRPr kumimoji="1" lang="ja-JP" altLang="en-US" sz="24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898885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4604179"/>
      </p:ext>
    </p:extLst>
  </p:cSld>
  <p:clrMapOvr>
    <a:masterClrMapping/>
  </p:clrMapOvr>
</p:sld>
</file>

<file path=ppt/theme/theme1.xml><?xml version="1.0" encoding="utf-8"?>
<a:theme xmlns:a="http://schemas.openxmlformats.org/drawingml/2006/main" name="Be Original.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59574C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smtClean="0">
            <a:solidFill>
              <a:srgbClr val="59574C"/>
            </a:solidFill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kumimoji="1" sz="900" dirty="0">
            <a:latin typeface="源ノ角ゴシック JP Regular" panose="020B0500000000000000" pitchFamily="34" charset="-128"/>
            <a:ea typeface="源ノ角ゴシック JP Regular" panose="020B05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4805</TotalTime>
  <Words>1174</Words>
  <Application>Microsoft Office PowerPoint</Application>
  <PresentationFormat>画面に合わせる (4:3)</PresentationFormat>
  <Paragraphs>426</Paragraphs>
  <Slides>9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9" baseType="lpstr">
      <vt:lpstr>(日本語用のフォントを使用)</vt:lpstr>
      <vt:lpstr>HGPｺﾞｼｯｸE</vt:lpstr>
      <vt:lpstr>HGPｺﾞｼｯｸM</vt:lpstr>
      <vt:lpstr>ＭＳ Ｐゴシック</vt:lpstr>
      <vt:lpstr>源ノ角ゴシック JP Regular</vt:lpstr>
      <vt:lpstr>游明朝</vt:lpstr>
      <vt:lpstr>Arial</vt:lpstr>
      <vt:lpstr>Calibri</vt:lpstr>
      <vt:lpstr>Times New Roman</vt:lpstr>
      <vt:lpstr>Be Original.テーマ</vt:lpstr>
      <vt:lpstr>Harmonization of scaling matrix and LFNST</vt:lpstr>
      <vt:lpstr>Introduction</vt:lpstr>
      <vt:lpstr>Current design of scaling matrix</vt:lpstr>
      <vt:lpstr>Proposed method</vt:lpstr>
      <vt:lpstr>Simulation</vt:lpstr>
      <vt:lpstr>Simulation results</vt:lpstr>
      <vt:lpstr>Simulation results</vt:lpstr>
      <vt:lpstr>Conclusion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米津研太/参事</dc:creator>
  <cp:lastModifiedBy>Tomonori Hashimoto</cp:lastModifiedBy>
  <cp:revision>318</cp:revision>
  <dcterms:created xsi:type="dcterms:W3CDTF">2017-02-21T01:46:25Z</dcterms:created>
  <dcterms:modified xsi:type="dcterms:W3CDTF">2019-07-04T07:30:27Z</dcterms:modified>
</cp:coreProperties>
</file>