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18"/>
  </p:notesMasterIdLst>
  <p:sldIdLst>
    <p:sldId id="370" r:id="rId8"/>
    <p:sldId id="373" r:id="rId9"/>
    <p:sldId id="419" r:id="rId10"/>
    <p:sldId id="413" r:id="rId11"/>
    <p:sldId id="424" r:id="rId12"/>
    <p:sldId id="422" r:id="rId13"/>
    <p:sldId id="421" r:id="rId14"/>
    <p:sldId id="423" r:id="rId15"/>
    <p:sldId id="417" r:id="rId16"/>
    <p:sldId id="36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79181" autoAdjust="0"/>
  </p:normalViewPr>
  <p:slideViewPr>
    <p:cSldViewPr>
      <p:cViewPr varScale="1">
        <p:scale>
          <a:sx n="82" d="100"/>
          <a:sy n="82" d="100"/>
        </p:scale>
        <p:origin x="-90" y="-222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Hi, </a:t>
            </a:r>
            <a:r>
              <a:rPr lang="en-US" altLang="zh-CN" dirty="0" smtClean="0"/>
              <a:t>everyone.</a:t>
            </a:r>
            <a:r>
              <a:rPr lang="en-US" altLang="zh-CN" baseline="0" dirty="0" smtClean="0"/>
              <a:t> I </a:t>
            </a:r>
            <a:r>
              <a:rPr lang="en-US" altLang="zh-CN" baseline="0" dirty="0" err="1" smtClean="0"/>
              <a:t>amd</a:t>
            </a:r>
            <a:r>
              <a:rPr lang="en-US" altLang="zh-CN" baseline="0" dirty="0" smtClean="0"/>
              <a:t> Xu </a:t>
            </a:r>
            <a:r>
              <a:rPr lang="en-US" altLang="zh-CN" baseline="0" dirty="0" err="1" smtClean="0"/>
              <a:t>Liying</a:t>
            </a:r>
            <a:r>
              <a:rPr lang="en-US" altLang="zh-CN" baseline="0" dirty="0" smtClean="0"/>
              <a:t> from </a:t>
            </a:r>
            <a:r>
              <a:rPr lang="en-US" altLang="zh-CN" baseline="0" dirty="0" err="1" smtClean="0"/>
              <a:t>hikvision</a:t>
            </a:r>
            <a:r>
              <a:rPr lang="en-US" altLang="zh-CN" baseline="0" dirty="0" smtClean="0"/>
              <a:t>. Here, I’d like to introduce you a method to construct merge candidate list under P configuration for merge mode under the configuration of P slice.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80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 PPT</a:t>
            </a:r>
            <a:r>
              <a:rPr lang="en-US" altLang="zh-CN" baseline="0" dirty="0" smtClean="0"/>
              <a:t> would be shown from four aspects. Firstly, introduction. Then, proposed method. Thirdly, experimental results. At last, conclusion.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75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74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694491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52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801458" y="2613152"/>
            <a:ext cx="8235038" cy="139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JVET-O0371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On 1xN and 2xN sub-partitions in ISP</a:t>
            </a:r>
            <a:endParaRPr lang="en-US" altLang="zh-CN" sz="3200" kern="0" dirty="0" smtClean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971122" y="4182256"/>
            <a:ext cx="54051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Yucheng Sun, Liying Xu, Xiaoqiang Cao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Proposed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Experimental 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Conclusion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351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applying vertical split in ISP mode, 4xN coding block will be partitioned into 4 1xN sub-blocks and 8xN coding block will be partitioned into 4 2xN sub-blocks, 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which </a:t>
            </a:r>
            <a:r>
              <a:rPr lang="en-US" altLang="zh-CN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requires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buffering for storage and make the transform part more complex.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1400" dirty="0" smtClean="0"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368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Method1</a:t>
            </a: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part, prediction is processed at least with 4 pixels in a width step for 4xN and 8xN. Besides, 2xN is removed which is replaced by 1xN using more partition.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516488"/>
              </p:ext>
            </p:extLst>
          </p:nvPr>
        </p:nvGraphicFramePr>
        <p:xfrm>
          <a:off x="1475656" y="2600908"/>
          <a:ext cx="6336703" cy="1692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0957">
                  <a:extLst>
                    <a:ext uri="{9D8B030D-6E8A-4147-A177-3AD203B41FA5}">
                      <a16:colId xmlns="" xmlns:a16="http://schemas.microsoft.com/office/drawing/2014/main" val="1991262809"/>
                    </a:ext>
                  </a:extLst>
                </a:gridCol>
                <a:gridCol w="2270957">
                  <a:extLst>
                    <a:ext uri="{9D8B030D-6E8A-4147-A177-3AD203B41FA5}">
                      <a16:colId xmlns="" xmlns:a16="http://schemas.microsoft.com/office/drawing/2014/main" val="2037607065"/>
                    </a:ext>
                  </a:extLst>
                </a:gridCol>
                <a:gridCol w="1794789">
                  <a:extLst>
                    <a:ext uri="{9D8B030D-6E8A-4147-A177-3AD203B41FA5}">
                      <a16:colId xmlns="" xmlns:a16="http://schemas.microsoft.com/office/drawing/2014/main" val="2164636431"/>
                    </a:ext>
                  </a:extLst>
                </a:gridCol>
              </a:tblGrid>
              <a:tr h="423047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Coding block sizes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ISP Vertical split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85464249"/>
                  </a:ext>
                </a:extLst>
              </a:tr>
              <a:tr h="4230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Prediction region sizes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Transform sizes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08858398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4xN (N </a:t>
                      </a:r>
                      <a:r>
                        <a:rPr lang="zh-CN" sz="1400" b="0" dirty="0">
                          <a:solidFill>
                            <a:schemeClr val="tx1"/>
                          </a:solidFill>
                          <a:effectLst/>
                        </a:rPr>
                        <a:t>≥ </a:t>
                      </a: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8)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4xN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1xN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623176849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8xN (N </a:t>
                      </a:r>
                      <a:r>
                        <a:rPr lang="zh-CN" sz="1400" b="0" dirty="0">
                          <a:solidFill>
                            <a:schemeClr val="tx1"/>
                          </a:solidFill>
                          <a:effectLst/>
                        </a:rPr>
                        <a:t>≥ </a:t>
                      </a: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4)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4xN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1xN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10067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234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981075"/>
            <a:ext cx="8435975" cy="647725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 part modification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9632" y="1880828"/>
            <a:ext cx="1836204" cy="6120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1D column inverse transform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9632" y="2888940"/>
            <a:ext cx="1836204" cy="6120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Shift1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9632" y="3897052"/>
            <a:ext cx="1836204" cy="6120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1D row inverse transform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9632" y="4905164"/>
            <a:ext cx="1836204" cy="6120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Shift2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箭头连接符 12"/>
          <p:cNvCxnSpPr>
            <a:stCxn id="8" idx="2"/>
            <a:endCxn id="9" idx="0"/>
          </p:cNvCxnSpPr>
          <p:nvPr/>
        </p:nvCxnSpPr>
        <p:spPr>
          <a:xfrm>
            <a:off x="2177734" y="2492896"/>
            <a:ext cx="0" cy="396044"/>
          </a:xfrm>
          <a:prstGeom prst="straightConnector1">
            <a:avLst/>
          </a:prstGeom>
          <a:ln w="3810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10" idx="2"/>
            <a:endCxn id="11" idx="0"/>
          </p:cNvCxnSpPr>
          <p:nvPr/>
        </p:nvCxnSpPr>
        <p:spPr>
          <a:xfrm>
            <a:off x="2177734" y="4509120"/>
            <a:ext cx="0" cy="396044"/>
          </a:xfrm>
          <a:prstGeom prst="straightConnector1">
            <a:avLst/>
          </a:prstGeom>
          <a:ln w="3810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9" idx="2"/>
            <a:endCxn id="10" idx="0"/>
          </p:cNvCxnSpPr>
          <p:nvPr/>
        </p:nvCxnSpPr>
        <p:spPr>
          <a:xfrm>
            <a:off x="2177734" y="3501008"/>
            <a:ext cx="0" cy="396044"/>
          </a:xfrm>
          <a:prstGeom prst="straightConnector1">
            <a:avLst/>
          </a:prstGeom>
          <a:ln w="3810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151620" y="5851455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Regular transform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5256076" y="1880828"/>
            <a:ext cx="1836204" cy="6120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1D column inverse transform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256076" y="4905164"/>
            <a:ext cx="1836204" cy="6120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Shift3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2" name="直接箭头连接符 41"/>
          <p:cNvCxnSpPr>
            <a:stCxn id="38" idx="2"/>
            <a:endCxn id="41" idx="0"/>
          </p:cNvCxnSpPr>
          <p:nvPr/>
        </p:nvCxnSpPr>
        <p:spPr>
          <a:xfrm>
            <a:off x="6174178" y="2492896"/>
            <a:ext cx="0" cy="2412268"/>
          </a:xfrm>
          <a:prstGeom prst="straightConnector1">
            <a:avLst/>
          </a:prstGeom>
          <a:ln w="3810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4716016" y="5851455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ISP 1xN transform (parallel)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7980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Method2</a:t>
            </a: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part, prediction is processed as a whole block for 4xN and 8xN. Besides, 2xN is removed which is replaced by 1xN using more partition.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433300"/>
              </p:ext>
            </p:extLst>
          </p:nvPr>
        </p:nvGraphicFramePr>
        <p:xfrm>
          <a:off x="1475655" y="2600908"/>
          <a:ext cx="6012669" cy="1692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4829">
                  <a:extLst>
                    <a:ext uri="{9D8B030D-6E8A-4147-A177-3AD203B41FA5}">
                      <a16:colId xmlns="" xmlns:a16="http://schemas.microsoft.com/office/drawing/2014/main" val="2155715031"/>
                    </a:ext>
                  </a:extLst>
                </a:gridCol>
                <a:gridCol w="2154829">
                  <a:extLst>
                    <a:ext uri="{9D8B030D-6E8A-4147-A177-3AD203B41FA5}">
                      <a16:colId xmlns="" xmlns:a16="http://schemas.microsoft.com/office/drawing/2014/main" val="3037434220"/>
                    </a:ext>
                  </a:extLst>
                </a:gridCol>
                <a:gridCol w="1703011">
                  <a:extLst>
                    <a:ext uri="{9D8B030D-6E8A-4147-A177-3AD203B41FA5}">
                      <a16:colId xmlns="" xmlns:a16="http://schemas.microsoft.com/office/drawing/2014/main" val="2504069390"/>
                    </a:ext>
                  </a:extLst>
                </a:gridCol>
              </a:tblGrid>
              <a:tr h="423047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Coding block sizes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ISP Vertical split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52267135"/>
                  </a:ext>
                </a:extLst>
              </a:tr>
              <a:tr h="4230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Prediction region sizes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Transform sizes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94824431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4xN (N </a:t>
                      </a:r>
                      <a:r>
                        <a:rPr lang="zh-CN" sz="1400" b="0">
                          <a:solidFill>
                            <a:schemeClr val="tx1"/>
                          </a:solidFill>
                          <a:effectLst/>
                        </a:rPr>
                        <a:t>≥</a:t>
                      </a: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 8)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4xN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1xN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83060011"/>
                  </a:ext>
                </a:extLst>
              </a:tr>
              <a:tr h="42304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8xN (N </a:t>
                      </a:r>
                      <a:r>
                        <a:rPr lang="zh-CN" sz="1400" b="0">
                          <a:solidFill>
                            <a:schemeClr val="tx1"/>
                          </a:solidFill>
                          <a:effectLst/>
                        </a:rPr>
                        <a:t>≥</a:t>
                      </a: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4)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>
                          <a:solidFill>
                            <a:schemeClr val="tx1"/>
                          </a:solidFill>
                          <a:effectLst/>
                        </a:rPr>
                        <a:t>8xN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dirty="0">
                          <a:solidFill>
                            <a:schemeClr val="tx1"/>
                          </a:solidFill>
                          <a:effectLst/>
                        </a:rPr>
                        <a:t>1xN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398408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1574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496" y="1016732"/>
            <a:ext cx="454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79257" y="6165304"/>
            <a:ext cx="3185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</a:t>
            </a:r>
            <a:r>
              <a:rPr lang="en-US" altLang="zh-CN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Kwai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for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1386064"/>
            <a:ext cx="5454922" cy="4598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39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496" y="1016732"/>
            <a:ext cx="454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Method2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79257" y="6165304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</a:t>
            </a:r>
            <a:r>
              <a:rPr lang="en-US" altLang="zh-CN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Kwai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for  the crosscheck.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728" y="1448780"/>
            <a:ext cx="5204180" cy="4387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8250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243346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CA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contribution </a:t>
            </a:r>
            <a:r>
              <a:rPr lang="en-CA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proposes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address the issue that caused by 1xN and 2xN sub-partition. </a:t>
            </a: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intra prediction part, we apply intra prediction on the whole ISP block or half block, just the same as regular intra block or large ISP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block.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transform part, we apply half transform (only horizon transform) instead regular 2D transform, which generally save half the cycles in 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transform </a:t>
            </a:r>
            <a:r>
              <a:rPr lang="en-US" altLang="zh-CN" sz="24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processing.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4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51118</TotalTime>
  <Words>422</Words>
  <Application>Microsoft Office PowerPoint</Application>
  <PresentationFormat>全屏显示(4:3)</PresentationFormat>
  <Paragraphs>77</Paragraphs>
  <Slides>10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PowerPoint 演示文稿</vt:lpstr>
      <vt:lpstr>Outline</vt:lpstr>
      <vt:lpstr>Background</vt:lpstr>
      <vt:lpstr>Proposed</vt:lpstr>
      <vt:lpstr>Proposed</vt:lpstr>
      <vt:lpstr>Proposed</vt:lpstr>
      <vt:lpstr>Experimental Results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CN=徐丽英5/O=HIKVISION</cp:lastModifiedBy>
  <cp:revision>769</cp:revision>
  <cp:lastPrinted>2018-10-05T01:26:16Z</cp:lastPrinted>
  <dcterms:created xsi:type="dcterms:W3CDTF">2015-04-03T00:45:22Z</dcterms:created>
  <dcterms:modified xsi:type="dcterms:W3CDTF">2019-07-01T07:29:22Z</dcterms:modified>
  <cp:contentStatus/>
</cp:coreProperties>
</file>