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0" r:id="rId3"/>
    <p:sldId id="602" r:id="rId4"/>
    <p:sldId id="603" r:id="rId5"/>
    <p:sldId id="604" r:id="rId6"/>
    <p:sldId id="605" r:id="rId7"/>
    <p:sldId id="606" r:id="rId8"/>
    <p:sldId id="600"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114" d="100"/>
          <a:sy n="114" d="100"/>
        </p:scale>
        <p:origin x="41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600" b="1" dirty="0"/>
              <a:t>JVET-O0368</a:t>
            </a:r>
            <a:br>
              <a:rPr lang="en-US" sz="3600" b="1" dirty="0"/>
            </a:br>
            <a:br>
              <a:rPr lang="en-US" sz="3600" b="1" dirty="0"/>
            </a:br>
            <a:r>
              <a:rPr lang="en-CA" sz="3200" b="1" dirty="0"/>
              <a:t>Non-CE6: An MTS-based Restriction for LFNST beyond Transform Skip</a:t>
            </a:r>
            <a:r>
              <a:rPr lang="en-US" sz="1600" b="1" dirty="0"/>
              <a:t> </a:t>
            </a:r>
            <a:br>
              <a:rPr lang="en-US" sz="3600" b="1" dirty="0"/>
            </a:b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Adarsh K. Ramasubramonian, Amir Said,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LFNST design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LFNST can be used with </a:t>
            </a:r>
          </a:p>
          <a:p>
            <a:pPr marL="800100" lvl="1" indent="-342900" algn="just">
              <a:buFont typeface="Arial" panose="020B0604020202020204" pitchFamily="34" charset="0"/>
              <a:buChar char="•"/>
            </a:pPr>
            <a:r>
              <a:rPr lang="en-US" dirty="0">
                <a:solidFill>
                  <a:schemeClr val="tx1"/>
                </a:solidFill>
              </a:rPr>
              <a:t>Any MTS except transform skip</a:t>
            </a: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0 </a:t>
            </a:r>
            <a:r>
              <a:rPr lang="en-CA" dirty="0">
                <a:solidFill>
                  <a:schemeClr val="accent1"/>
                </a:solidFill>
                <a:sym typeface="Wingdings" panose="05000000000000000000" pitchFamily="2" charset="2"/>
              </a:rPr>
              <a:t> </a:t>
            </a:r>
            <a:r>
              <a:rPr lang="en-CA" dirty="0">
                <a:solidFill>
                  <a:schemeClr val="accent1"/>
                </a:solidFill>
              </a:rPr>
              <a:t>DCT-2 both vertically and horizontally,</a:t>
            </a:r>
            <a:endParaRPr lang="en-US" dirty="0">
              <a:solidFill>
                <a:schemeClr val="accent1"/>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1 </a:t>
            </a:r>
            <a:r>
              <a:rPr lang="en-CA" dirty="0">
                <a:solidFill>
                  <a:srgbClr val="FF0000"/>
                </a:solidFill>
                <a:sym typeface="Wingdings" panose="05000000000000000000" pitchFamily="2" charset="2"/>
              </a:rPr>
              <a:t></a:t>
            </a:r>
            <a:r>
              <a:rPr lang="en-CA" dirty="0">
                <a:solidFill>
                  <a:srgbClr val="FF0000"/>
                </a:solidFill>
              </a:rPr>
              <a:t> transform skip (TS),</a:t>
            </a:r>
            <a:endParaRPr lang="en-US" dirty="0">
              <a:solidFill>
                <a:srgbClr val="FF0000"/>
              </a:solidFill>
            </a:endParaRP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2 </a:t>
            </a:r>
            <a:r>
              <a:rPr lang="en-CA" dirty="0">
                <a:solidFill>
                  <a:schemeClr val="accent1"/>
                </a:solidFill>
                <a:sym typeface="Wingdings" panose="05000000000000000000" pitchFamily="2" charset="2"/>
              </a:rPr>
              <a:t> </a:t>
            </a:r>
            <a:r>
              <a:rPr lang="en-CA" dirty="0">
                <a:solidFill>
                  <a:schemeClr val="accent1"/>
                </a:solidFill>
              </a:rPr>
              <a:t>DST-7 both vertically and horizontally,</a:t>
            </a:r>
            <a:endParaRPr lang="en-US" dirty="0">
              <a:solidFill>
                <a:schemeClr val="accent1"/>
              </a:solidFill>
            </a:endParaRP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3 </a:t>
            </a:r>
            <a:r>
              <a:rPr lang="en-CA" dirty="0">
                <a:solidFill>
                  <a:schemeClr val="accent1"/>
                </a:solidFill>
                <a:sym typeface="Wingdings" panose="05000000000000000000" pitchFamily="2" charset="2"/>
              </a:rPr>
              <a:t> </a:t>
            </a:r>
            <a:r>
              <a:rPr lang="en-CA" dirty="0">
                <a:solidFill>
                  <a:schemeClr val="accent1"/>
                </a:solidFill>
              </a:rPr>
              <a:t>DST-8 vertically and DST-7 horizontally,</a:t>
            </a:r>
            <a:endParaRPr lang="en-US" dirty="0">
              <a:solidFill>
                <a:schemeClr val="accent1"/>
              </a:solidFill>
            </a:endParaRP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4 </a:t>
            </a:r>
            <a:r>
              <a:rPr lang="en-CA" dirty="0">
                <a:solidFill>
                  <a:schemeClr val="accent1"/>
                </a:solidFill>
                <a:sym typeface="Wingdings" panose="05000000000000000000" pitchFamily="2" charset="2"/>
              </a:rPr>
              <a:t></a:t>
            </a:r>
            <a:r>
              <a:rPr lang="en-CA" dirty="0">
                <a:solidFill>
                  <a:schemeClr val="accent1"/>
                </a:solidFill>
              </a:rPr>
              <a:t> DST-7 vertically and DST-8 horizontally, and</a:t>
            </a:r>
            <a:endParaRPr lang="en-US" dirty="0">
              <a:solidFill>
                <a:schemeClr val="accent1"/>
              </a:solidFill>
            </a:endParaRP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5 </a:t>
            </a:r>
            <a:r>
              <a:rPr lang="en-CA" dirty="0">
                <a:solidFill>
                  <a:schemeClr val="accent1"/>
                </a:solidFill>
                <a:sym typeface="Wingdings" panose="05000000000000000000" pitchFamily="2" charset="2"/>
              </a:rPr>
              <a:t></a:t>
            </a:r>
            <a:r>
              <a:rPr lang="en-CA" dirty="0">
                <a:solidFill>
                  <a:schemeClr val="accent1"/>
                </a:solidFill>
              </a:rPr>
              <a:t> DCT-8 both vertically and horizontally.</a:t>
            </a:r>
          </a:p>
          <a:p>
            <a:pPr lvl="2" algn="just"/>
            <a:r>
              <a:rPr lang="en-CA" dirty="0">
                <a:solidFill>
                  <a:srgbClr val="FF0000"/>
                </a:solidFill>
              </a:rPr>
              <a:t>Red : LFNST is normatively disabled</a:t>
            </a:r>
          </a:p>
          <a:p>
            <a:pPr lvl="2" algn="just"/>
            <a:r>
              <a:rPr lang="en-US" dirty="0">
                <a:solidFill>
                  <a:schemeClr val="accent1"/>
                </a:solidFill>
              </a:rPr>
              <a:t>Blue: LFNST can be used</a:t>
            </a:r>
            <a:endParaRPr lang="en-US" dirty="0">
              <a:solidFill>
                <a:schemeClr val="tx1"/>
              </a:solidFill>
            </a:endParaRPr>
          </a:p>
          <a:p>
            <a:pPr lvl="1" algn="just"/>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Proposed changes </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LFNST can be used with </a:t>
            </a:r>
          </a:p>
          <a:p>
            <a:pPr marL="800100" lvl="1" indent="-342900" algn="just">
              <a:buFont typeface="Arial" panose="020B0604020202020204" pitchFamily="34" charset="0"/>
              <a:buChar char="•"/>
            </a:pPr>
            <a:r>
              <a:rPr lang="en-US" dirty="0">
                <a:solidFill>
                  <a:schemeClr val="tx1"/>
                </a:solidFill>
              </a:rPr>
              <a:t>DCT-2 only</a:t>
            </a:r>
          </a:p>
          <a:p>
            <a:pPr marL="1257300" lvl="2" indent="-342900" algn="just">
              <a:buFont typeface="Arial" panose="020B0604020202020204" pitchFamily="34" charset="0"/>
              <a:buChar char="•"/>
            </a:pPr>
            <a:r>
              <a:rPr lang="en-CA" dirty="0" err="1">
                <a:solidFill>
                  <a:schemeClr val="accent1"/>
                </a:solidFill>
              </a:rPr>
              <a:t>mts_index</a:t>
            </a:r>
            <a:r>
              <a:rPr lang="en-CA" dirty="0">
                <a:solidFill>
                  <a:schemeClr val="accent1"/>
                </a:solidFill>
              </a:rPr>
              <a:t> = 0 </a:t>
            </a:r>
            <a:r>
              <a:rPr lang="en-CA" dirty="0">
                <a:solidFill>
                  <a:schemeClr val="accent1"/>
                </a:solidFill>
                <a:sym typeface="Wingdings" panose="05000000000000000000" pitchFamily="2" charset="2"/>
              </a:rPr>
              <a:t> </a:t>
            </a:r>
            <a:r>
              <a:rPr lang="en-CA" dirty="0">
                <a:solidFill>
                  <a:schemeClr val="accent1"/>
                </a:solidFill>
              </a:rPr>
              <a:t>DCT-2 both vertically and horizontally,</a:t>
            </a:r>
            <a:endParaRPr lang="en-US" dirty="0">
              <a:solidFill>
                <a:schemeClr val="accent1"/>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1 </a:t>
            </a:r>
            <a:r>
              <a:rPr lang="en-CA" dirty="0">
                <a:solidFill>
                  <a:srgbClr val="FF0000"/>
                </a:solidFill>
                <a:sym typeface="Wingdings" panose="05000000000000000000" pitchFamily="2" charset="2"/>
              </a:rPr>
              <a:t></a:t>
            </a:r>
            <a:r>
              <a:rPr lang="en-CA" dirty="0">
                <a:solidFill>
                  <a:srgbClr val="FF0000"/>
                </a:solidFill>
              </a:rPr>
              <a:t> transform skip (TS),</a:t>
            </a:r>
            <a:endParaRPr lang="en-US" dirty="0">
              <a:solidFill>
                <a:srgbClr val="FF0000"/>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2 </a:t>
            </a:r>
            <a:r>
              <a:rPr lang="en-CA" dirty="0">
                <a:solidFill>
                  <a:srgbClr val="FF0000"/>
                </a:solidFill>
                <a:sym typeface="Wingdings" panose="05000000000000000000" pitchFamily="2" charset="2"/>
              </a:rPr>
              <a:t> </a:t>
            </a:r>
            <a:r>
              <a:rPr lang="en-CA" dirty="0">
                <a:solidFill>
                  <a:srgbClr val="FF0000"/>
                </a:solidFill>
              </a:rPr>
              <a:t>DST-7 both vertically and horizontally,</a:t>
            </a:r>
            <a:endParaRPr lang="en-US" dirty="0">
              <a:solidFill>
                <a:srgbClr val="FF0000"/>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3 </a:t>
            </a:r>
            <a:r>
              <a:rPr lang="en-CA" dirty="0">
                <a:solidFill>
                  <a:srgbClr val="FF0000"/>
                </a:solidFill>
                <a:sym typeface="Wingdings" panose="05000000000000000000" pitchFamily="2" charset="2"/>
              </a:rPr>
              <a:t> </a:t>
            </a:r>
            <a:r>
              <a:rPr lang="en-CA" dirty="0">
                <a:solidFill>
                  <a:srgbClr val="FF0000"/>
                </a:solidFill>
              </a:rPr>
              <a:t>DST-8 vertically and DST-7 horizontally,</a:t>
            </a:r>
            <a:endParaRPr lang="en-US" dirty="0">
              <a:solidFill>
                <a:srgbClr val="FF0000"/>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4 </a:t>
            </a:r>
            <a:r>
              <a:rPr lang="en-CA" dirty="0">
                <a:solidFill>
                  <a:srgbClr val="FF0000"/>
                </a:solidFill>
                <a:sym typeface="Wingdings" panose="05000000000000000000" pitchFamily="2" charset="2"/>
              </a:rPr>
              <a:t></a:t>
            </a:r>
            <a:r>
              <a:rPr lang="en-CA" dirty="0">
                <a:solidFill>
                  <a:srgbClr val="FF0000"/>
                </a:solidFill>
              </a:rPr>
              <a:t> DST-7 vertically and DST-8 horizontally, and</a:t>
            </a:r>
            <a:endParaRPr lang="en-US" dirty="0">
              <a:solidFill>
                <a:srgbClr val="FF0000"/>
              </a:solidFill>
            </a:endParaRPr>
          </a:p>
          <a:p>
            <a:pPr marL="1257300" lvl="2" indent="-342900" algn="just">
              <a:buFont typeface="Arial" panose="020B0604020202020204" pitchFamily="34" charset="0"/>
              <a:buChar char="•"/>
            </a:pPr>
            <a:r>
              <a:rPr lang="en-CA" dirty="0" err="1">
                <a:solidFill>
                  <a:srgbClr val="FF0000"/>
                </a:solidFill>
              </a:rPr>
              <a:t>mts_index</a:t>
            </a:r>
            <a:r>
              <a:rPr lang="en-CA" dirty="0">
                <a:solidFill>
                  <a:srgbClr val="FF0000"/>
                </a:solidFill>
              </a:rPr>
              <a:t> = 5 </a:t>
            </a:r>
            <a:r>
              <a:rPr lang="en-CA" dirty="0">
                <a:solidFill>
                  <a:srgbClr val="FF0000"/>
                </a:solidFill>
                <a:sym typeface="Wingdings" panose="05000000000000000000" pitchFamily="2" charset="2"/>
              </a:rPr>
              <a:t></a:t>
            </a:r>
            <a:r>
              <a:rPr lang="en-CA" dirty="0">
                <a:solidFill>
                  <a:srgbClr val="FF0000"/>
                </a:solidFill>
              </a:rPr>
              <a:t> DCT-8 both vertically and horizontally.</a:t>
            </a:r>
          </a:p>
          <a:p>
            <a:pPr lvl="2" algn="just"/>
            <a:r>
              <a:rPr lang="en-CA" dirty="0">
                <a:solidFill>
                  <a:srgbClr val="FF0000"/>
                </a:solidFill>
              </a:rPr>
              <a:t>Red : LFNST is normatively disabled</a:t>
            </a:r>
          </a:p>
          <a:p>
            <a:pPr lvl="2" algn="just"/>
            <a:r>
              <a:rPr lang="en-US" dirty="0">
                <a:solidFill>
                  <a:schemeClr val="accent1"/>
                </a:solidFill>
              </a:rPr>
              <a:t>Blue: LFNST can be used</a:t>
            </a:r>
          </a:p>
          <a:p>
            <a:pPr lvl="2" algn="just"/>
            <a:endParaRPr lang="en-US" dirty="0">
              <a:solidFill>
                <a:schemeClr val="accent1"/>
              </a:solidFill>
            </a:endParaRPr>
          </a:p>
          <a:p>
            <a:pPr marL="342900" indent="-342900" algn="just">
              <a:buFont typeface="Arial" panose="020B0604020202020204" pitchFamily="34" charset="0"/>
              <a:buChar char="•"/>
            </a:pPr>
            <a:r>
              <a:rPr lang="en-US" dirty="0">
                <a:solidFill>
                  <a:schemeClr val="tx1"/>
                </a:solidFill>
              </a:rPr>
              <a:t>Two main advantages of proposed </a:t>
            </a:r>
            <a:r>
              <a:rPr lang="en-US" u="sng" dirty="0">
                <a:solidFill>
                  <a:schemeClr val="tx1"/>
                </a:solidFill>
              </a:rPr>
              <a:t>normative</a:t>
            </a:r>
            <a:r>
              <a:rPr lang="en-US" dirty="0">
                <a:solidFill>
                  <a:schemeClr val="tx1"/>
                </a:solidFill>
              </a:rPr>
              <a:t> change: </a:t>
            </a:r>
          </a:p>
          <a:p>
            <a:pPr marL="800100" lvl="1" indent="-342900" algn="just">
              <a:buFont typeface="Arial" panose="020B0604020202020204" pitchFamily="34" charset="0"/>
              <a:buChar char="•"/>
            </a:pPr>
            <a:r>
              <a:rPr lang="en-US" u="sng" dirty="0">
                <a:solidFill>
                  <a:schemeClr val="tx1"/>
                </a:solidFill>
              </a:rPr>
              <a:t>Coding gains:</a:t>
            </a:r>
            <a:r>
              <a:rPr lang="en-US" dirty="0">
                <a:solidFill>
                  <a:schemeClr val="tx1"/>
                </a:solidFill>
              </a:rPr>
              <a:t> Reduces signaling overhead, which slightly improves RA coding gains</a:t>
            </a:r>
          </a:p>
          <a:p>
            <a:pPr marL="800100" lvl="1" indent="-342900" algn="just">
              <a:buFont typeface="Arial" panose="020B0604020202020204" pitchFamily="34" charset="0"/>
              <a:buChar char="•"/>
            </a:pPr>
            <a:r>
              <a:rPr lang="en-US" u="sng" dirty="0">
                <a:solidFill>
                  <a:schemeClr val="tx1"/>
                </a:solidFill>
              </a:rPr>
              <a:t>Reduces (worst-case) latency</a:t>
            </a:r>
            <a:r>
              <a:rPr lang="en-US" dirty="0">
                <a:solidFill>
                  <a:schemeClr val="tx1"/>
                </a:solidFill>
              </a:rPr>
              <a:t> </a:t>
            </a:r>
          </a:p>
          <a:p>
            <a:pPr marL="1257300" lvl="2" indent="-342900" algn="just">
              <a:buFont typeface="Arial" panose="020B0604020202020204" pitchFamily="34" charset="0"/>
              <a:buChar char="•"/>
            </a:pPr>
            <a:r>
              <a:rPr lang="en-US" dirty="0">
                <a:solidFill>
                  <a:schemeClr val="tx1"/>
                </a:solidFill>
              </a:rPr>
              <a:t>DCT-2 has faster implementations </a:t>
            </a:r>
          </a:p>
          <a:p>
            <a:pPr marL="1257300" lvl="2" indent="-342900" algn="just">
              <a:buFont typeface="Arial" panose="020B0604020202020204" pitchFamily="34" charset="0"/>
              <a:buChar char="•"/>
            </a:pPr>
            <a:r>
              <a:rPr lang="en-US" dirty="0">
                <a:solidFill>
                  <a:schemeClr val="tx1"/>
                </a:solidFill>
              </a:rPr>
              <a:t>Butterfly-based designs </a:t>
            </a:r>
            <a:r>
              <a:rPr lang="en-US" dirty="0">
                <a:solidFill>
                  <a:schemeClr val="tx1"/>
                </a:solidFill>
                <a:sym typeface="Wingdings" panose="05000000000000000000" pitchFamily="2" charset="2"/>
              </a:rPr>
              <a:t> fewer number of multiplies per </a:t>
            </a:r>
            <a:r>
              <a:rPr lang="en-US" dirty="0" err="1">
                <a:solidFill>
                  <a:schemeClr val="tx1"/>
                </a:solidFill>
                <a:sym typeface="Wingdings" panose="05000000000000000000" pitchFamily="2" charset="2"/>
              </a:rPr>
              <a:t>coeff</a:t>
            </a:r>
            <a:r>
              <a:rPr lang="en-US" dirty="0">
                <a:solidFill>
                  <a:schemeClr val="tx1"/>
                </a:solidFill>
                <a:sym typeface="Wingdings" panose="05000000000000000000" pitchFamily="2" charset="2"/>
              </a:rPr>
              <a:t>.</a:t>
            </a:r>
            <a:endParaRPr lang="en-US" dirty="0">
              <a:solidFill>
                <a:schemeClr val="tx1"/>
              </a:solidFill>
            </a:endParaRPr>
          </a:p>
          <a:p>
            <a:pPr marL="800100" lvl="1" indent="-342900" algn="just">
              <a:buFont typeface="Arial" panose="020B0604020202020204" pitchFamily="34" charset="0"/>
              <a:buChar char="•"/>
            </a:pPr>
            <a:endParaRPr lang="en-US" dirty="0">
              <a:solidFill>
                <a:schemeClr val="accent1"/>
              </a:solidFill>
            </a:endParaRPr>
          </a:p>
          <a:p>
            <a:pPr marL="342900"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65980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Experimental results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Tests: </a:t>
            </a:r>
          </a:p>
          <a:p>
            <a:pPr marL="800100" lvl="1" indent="-342900" algn="just">
              <a:buFont typeface="Arial" panose="020B0604020202020204" pitchFamily="34" charset="0"/>
              <a:buChar char="•"/>
            </a:pPr>
            <a:r>
              <a:rPr lang="en-US" dirty="0">
                <a:solidFill>
                  <a:schemeClr val="tx1"/>
                </a:solidFill>
              </a:rPr>
              <a:t>Test-1: Encoder-only version of the proposal (LFNST applied for DCT-2 only)</a:t>
            </a:r>
          </a:p>
          <a:p>
            <a:pPr marL="800100" lvl="1" indent="-342900" algn="just">
              <a:buFont typeface="Arial" panose="020B0604020202020204" pitchFamily="34" charset="0"/>
              <a:buChar char="•"/>
            </a:pPr>
            <a:r>
              <a:rPr lang="en-US" dirty="0">
                <a:solidFill>
                  <a:schemeClr val="tx1"/>
                </a:solidFill>
              </a:rPr>
              <a:t>Test-2: Proposed normative changes</a:t>
            </a:r>
          </a:p>
          <a:p>
            <a:pPr marL="800100" lvl="1" indent="-342900" algn="just">
              <a:buFont typeface="Arial" panose="020B0604020202020204" pitchFamily="34" charset="0"/>
              <a:buChar char="•"/>
            </a:pPr>
            <a:r>
              <a:rPr lang="en-US" dirty="0">
                <a:solidFill>
                  <a:schemeClr val="tx1"/>
                </a:solidFill>
              </a:rPr>
              <a:t>Test-3: Proposed normative changes with further encoder optimizations</a:t>
            </a:r>
          </a:p>
          <a:p>
            <a:pPr marL="1257300" lvl="2" indent="-342900" algn="just">
              <a:buFont typeface="Arial" panose="020B0604020202020204" pitchFamily="34" charset="0"/>
              <a:buChar char="•"/>
            </a:pPr>
            <a:r>
              <a:rPr lang="en-US" dirty="0">
                <a:solidFill>
                  <a:schemeClr val="tx1"/>
                </a:solidFill>
              </a:rPr>
              <a:t>Transform-only encoder changes (doing more MTS checks)</a:t>
            </a:r>
          </a:p>
          <a:p>
            <a:pPr marL="1714500" lvl="3" indent="-342900" algn="just">
              <a:buFont typeface="Arial" panose="020B0604020202020204" pitchFamily="34" charset="0"/>
              <a:buChar char="•"/>
            </a:pPr>
            <a:r>
              <a:rPr lang="en-CA" dirty="0"/>
              <a:t>VTM-5.0:</a:t>
            </a:r>
            <a:endParaRPr lang="en-US" dirty="0"/>
          </a:p>
          <a:p>
            <a:pPr lvl="3" algn="just"/>
            <a:r>
              <a:rPr lang="en-US" dirty="0"/>
              <a:t>	int </a:t>
            </a:r>
            <a:r>
              <a:rPr lang="en-US" dirty="0" err="1"/>
              <a:t>startMTSIdx</a:t>
            </a:r>
            <a:r>
              <a:rPr lang="en-US" dirty="0"/>
              <a:t> [ 4 ] = { 0, 1, 2, 3 };</a:t>
            </a:r>
          </a:p>
          <a:p>
            <a:pPr lvl="3" algn="just"/>
            <a:r>
              <a:rPr lang="en-US" dirty="0"/>
              <a:t>         int  </a:t>
            </a:r>
            <a:r>
              <a:rPr lang="en-US" dirty="0" err="1"/>
              <a:t>endMTSIdx</a:t>
            </a:r>
            <a:r>
              <a:rPr lang="en-US" dirty="0"/>
              <a:t> [ 4 ] = { 0, 1, 2, 3 };</a:t>
            </a:r>
          </a:p>
          <a:p>
            <a:pPr marL="1714500" lvl="3" indent="-342900" algn="just">
              <a:buFont typeface="Arial" panose="020B0604020202020204" pitchFamily="34" charset="0"/>
              <a:buChar char="•"/>
            </a:pPr>
            <a:r>
              <a:rPr lang="en-CA" dirty="0"/>
              <a:t>Encoder change in Test-3:</a:t>
            </a:r>
            <a:endParaRPr lang="en-US" dirty="0"/>
          </a:p>
          <a:p>
            <a:pPr lvl="3" algn="just"/>
            <a:r>
              <a:rPr lang="en-US" dirty="0"/>
              <a:t>	int </a:t>
            </a:r>
            <a:r>
              <a:rPr lang="en-US" dirty="0" err="1"/>
              <a:t>startMTSIdx</a:t>
            </a:r>
            <a:r>
              <a:rPr lang="en-US" dirty="0"/>
              <a:t> [ 2 ] = { 0, 2 };</a:t>
            </a:r>
          </a:p>
          <a:p>
            <a:pPr lvl="3" algn="just"/>
            <a:r>
              <a:rPr lang="en-US" dirty="0"/>
              <a:t>         int  </a:t>
            </a:r>
            <a:r>
              <a:rPr lang="en-US" dirty="0" err="1"/>
              <a:t>endMTSIdx</a:t>
            </a:r>
            <a:r>
              <a:rPr lang="en-US" dirty="0"/>
              <a:t> [ 4 ] = { 1, 3 };</a:t>
            </a: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58107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Experimental results (Test-1)</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Test-1: Encoder-only version of the proposal (LFNST applied for DCT-2 only)</a:t>
            </a: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4CB55D89-C242-46D8-8619-80F5EDE62BE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62660" y="1912545"/>
            <a:ext cx="5486400" cy="4572000"/>
          </a:xfrm>
          <a:prstGeom prst="rect">
            <a:avLst/>
          </a:prstGeom>
          <a:noFill/>
          <a:ln>
            <a:noFill/>
          </a:ln>
        </p:spPr>
      </p:pic>
    </p:spTree>
    <p:extLst>
      <p:ext uri="{BB962C8B-B14F-4D97-AF65-F5344CB8AC3E}">
        <p14:creationId xmlns:p14="http://schemas.microsoft.com/office/powerpoint/2010/main" val="688964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Experimental results (Test-2)</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Test-2: Proposed normative changes</a:t>
            </a: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7" name="Picture 6">
            <a:extLst>
              <a:ext uri="{FF2B5EF4-FFF2-40B4-BE49-F238E27FC236}">
                <a16:creationId xmlns:a16="http://schemas.microsoft.com/office/drawing/2014/main" id="{5DB80062-0001-4547-9BF7-CCED20DA9C2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62660" y="1912545"/>
            <a:ext cx="5486400" cy="4572000"/>
          </a:xfrm>
          <a:prstGeom prst="rect">
            <a:avLst/>
          </a:prstGeom>
          <a:noFill/>
          <a:ln>
            <a:noFill/>
          </a:ln>
        </p:spPr>
      </p:pic>
    </p:spTree>
    <p:extLst>
      <p:ext uri="{BB962C8B-B14F-4D97-AF65-F5344CB8AC3E}">
        <p14:creationId xmlns:p14="http://schemas.microsoft.com/office/powerpoint/2010/main" val="6976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Experimental results (Test-3)</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Test-3: Proposed normative changes with further encoder optimizations</a:t>
            </a:r>
          </a:p>
          <a:p>
            <a:pPr marL="800100" lvl="1"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0CEEC976-7B0D-4E13-800F-B9E1ADFAFE4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62660" y="1912545"/>
            <a:ext cx="5486400" cy="4572000"/>
          </a:xfrm>
          <a:prstGeom prst="rect">
            <a:avLst/>
          </a:prstGeom>
          <a:noFill/>
          <a:ln>
            <a:noFill/>
          </a:ln>
        </p:spPr>
      </p:pic>
    </p:spTree>
    <p:extLst>
      <p:ext uri="{BB962C8B-B14F-4D97-AF65-F5344CB8AC3E}">
        <p14:creationId xmlns:p14="http://schemas.microsoft.com/office/powerpoint/2010/main" val="2203302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1132232"/>
            <a:ext cx="11202619" cy="3566768"/>
          </a:xfrm>
        </p:spPr>
        <p:txBody>
          <a:bodyPr/>
          <a:lstStyle/>
          <a:p>
            <a:pPr marL="342900" indent="-342900" algn="just">
              <a:buFont typeface="Arial" panose="020B0604020202020204" pitchFamily="34" charset="0"/>
              <a:buChar char="•"/>
            </a:pPr>
            <a:r>
              <a:rPr lang="en-US" dirty="0"/>
              <a:t>Test-1: Encoder only changes</a:t>
            </a:r>
          </a:p>
          <a:p>
            <a:pPr marL="800100" lvl="1" indent="-342900" algn="just">
              <a:buFont typeface="Arial" panose="020B0604020202020204" pitchFamily="34" charset="0"/>
              <a:buChar char="•"/>
            </a:pPr>
            <a:r>
              <a:rPr lang="en-US" dirty="0"/>
              <a:t>AI: 0.09% loss with 7% </a:t>
            </a:r>
            <a:r>
              <a:rPr lang="en-US" dirty="0" err="1"/>
              <a:t>EncT</a:t>
            </a:r>
            <a:r>
              <a:rPr lang="en-US" dirty="0"/>
              <a:t> reduction </a:t>
            </a:r>
          </a:p>
          <a:p>
            <a:pPr marL="800100" lvl="1" indent="-342900" algn="just">
              <a:buFont typeface="Arial" panose="020B0604020202020204" pitchFamily="34" charset="0"/>
              <a:buChar char="•"/>
            </a:pPr>
            <a:r>
              <a:rPr lang="en-US" dirty="0"/>
              <a:t>RA: 0.07% loss with 2% </a:t>
            </a:r>
            <a:r>
              <a:rPr lang="en-US" dirty="0" err="1"/>
              <a:t>EncT</a:t>
            </a:r>
            <a:r>
              <a:rPr lang="en-US" dirty="0"/>
              <a:t> </a:t>
            </a:r>
            <a:r>
              <a:rPr lang="en-US" dirty="0" err="1"/>
              <a:t>recution</a:t>
            </a:r>
            <a:endParaRPr lang="en-US" dirty="0"/>
          </a:p>
          <a:p>
            <a:pPr marL="342900" indent="-342900" algn="just">
              <a:buFont typeface="Arial" panose="020B0604020202020204" pitchFamily="34" charset="0"/>
              <a:buChar char="•"/>
            </a:pPr>
            <a:r>
              <a:rPr lang="en-US" dirty="0"/>
              <a:t>Test-2: Encoder only changes</a:t>
            </a:r>
          </a:p>
          <a:p>
            <a:pPr marL="800100" lvl="1" indent="-342900" algn="just">
              <a:buFont typeface="Arial" panose="020B0604020202020204" pitchFamily="34" charset="0"/>
              <a:buChar char="•"/>
            </a:pPr>
            <a:r>
              <a:rPr lang="en-US" dirty="0"/>
              <a:t>AI: 0.07% loss with 7% </a:t>
            </a:r>
            <a:r>
              <a:rPr lang="en-US" dirty="0" err="1"/>
              <a:t>EncT</a:t>
            </a:r>
            <a:r>
              <a:rPr lang="en-US" dirty="0"/>
              <a:t> reduction </a:t>
            </a:r>
          </a:p>
          <a:p>
            <a:pPr marL="800100" lvl="1" indent="-342900" algn="just">
              <a:buFont typeface="Arial" panose="020B0604020202020204" pitchFamily="34" charset="0"/>
              <a:buChar char="•"/>
            </a:pPr>
            <a:r>
              <a:rPr lang="en-US" dirty="0"/>
              <a:t>RA: </a:t>
            </a:r>
            <a:r>
              <a:rPr lang="en-US" dirty="0">
                <a:solidFill>
                  <a:srgbClr val="FF0000"/>
                </a:solidFill>
              </a:rPr>
              <a:t>0.04% gain </a:t>
            </a:r>
            <a:r>
              <a:rPr lang="en-US" dirty="0"/>
              <a:t>with 2% </a:t>
            </a:r>
            <a:r>
              <a:rPr lang="en-US" dirty="0" err="1"/>
              <a:t>EncT</a:t>
            </a:r>
            <a:r>
              <a:rPr lang="en-US" dirty="0"/>
              <a:t> </a:t>
            </a:r>
            <a:r>
              <a:rPr lang="en-US" dirty="0" err="1"/>
              <a:t>recution</a:t>
            </a:r>
            <a:endParaRPr lang="en-US" dirty="0"/>
          </a:p>
          <a:p>
            <a:pPr marL="342900" indent="-342900" algn="just">
              <a:buFont typeface="Arial" panose="020B0604020202020204" pitchFamily="34" charset="0"/>
              <a:buChar char="•"/>
            </a:pPr>
            <a:r>
              <a:rPr lang="en-US" dirty="0"/>
              <a:t>Test-3: Encoder only changes</a:t>
            </a:r>
          </a:p>
          <a:p>
            <a:pPr marL="800100" lvl="1" indent="-342900" algn="just">
              <a:buFont typeface="Arial" panose="020B0604020202020204" pitchFamily="34" charset="0"/>
              <a:buChar char="•"/>
            </a:pPr>
            <a:r>
              <a:rPr lang="en-US" dirty="0"/>
              <a:t>AI: </a:t>
            </a:r>
            <a:r>
              <a:rPr lang="en-US" dirty="0">
                <a:solidFill>
                  <a:schemeClr val="tx1"/>
                </a:solidFill>
              </a:rPr>
              <a:t>0.00% loss </a:t>
            </a:r>
            <a:r>
              <a:rPr lang="en-US" dirty="0"/>
              <a:t>with 7% </a:t>
            </a:r>
            <a:r>
              <a:rPr lang="en-US" dirty="0" err="1"/>
              <a:t>EncT</a:t>
            </a:r>
            <a:r>
              <a:rPr lang="en-US" dirty="0"/>
              <a:t> reduction </a:t>
            </a:r>
          </a:p>
          <a:p>
            <a:pPr marL="800100" lvl="1" indent="-342900" algn="just">
              <a:buFont typeface="Arial" panose="020B0604020202020204" pitchFamily="34" charset="0"/>
              <a:buChar char="•"/>
            </a:pPr>
            <a:r>
              <a:rPr lang="en-US" dirty="0"/>
              <a:t>RA: </a:t>
            </a:r>
            <a:r>
              <a:rPr lang="en-US" dirty="0">
                <a:solidFill>
                  <a:srgbClr val="FF0000"/>
                </a:solidFill>
              </a:rPr>
              <a:t>0.05% gain</a:t>
            </a:r>
            <a:r>
              <a:rPr lang="en-US" dirty="0"/>
              <a:t> with 2% </a:t>
            </a:r>
            <a:r>
              <a:rPr lang="en-US" dirty="0" err="1"/>
              <a:t>EncT</a:t>
            </a:r>
            <a:r>
              <a:rPr lang="en-US" dirty="0"/>
              <a:t> reduction</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Recommendation: to adopt proposed normative changes (Test-2 or Test-3) in the next version of VTM.</a:t>
            </a:r>
          </a:p>
          <a:p>
            <a:pPr marL="342900" indent="-342900" algn="just">
              <a:buFont typeface="Arial" panose="020B0604020202020204" pitchFamily="34" charset="0"/>
              <a:buChar char="•"/>
            </a:pPr>
            <a:r>
              <a:rPr lang="en-US" dirty="0"/>
              <a:t>Crosschecker: F. Le </a:t>
            </a:r>
            <a:r>
              <a:rPr lang="en-US" dirty="0" err="1"/>
              <a:t>Léannec</a:t>
            </a:r>
            <a:r>
              <a:rPr lang="en-US" dirty="0"/>
              <a:t> (Interdigital)</a:t>
            </a: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2066</TotalTime>
  <Words>451</Words>
  <Application>Microsoft Office PowerPoint</Application>
  <PresentationFormat>Widescreen</PresentationFormat>
  <Paragraphs>65</Paragraphs>
  <Slides>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Century Gothic</vt:lpstr>
      <vt:lpstr>Microsoft Sans Serif</vt:lpstr>
      <vt:lpstr>Qualcomm</vt:lpstr>
      <vt:lpstr>JVET-O0368  Non-CE6: An MTS-based Restriction for LFNST beyond Transform Skip  </vt:lpstr>
      <vt:lpstr>VTM-5.0 – LFNST design</vt:lpstr>
      <vt:lpstr>VTM-5.0 – Proposed changes </vt:lpstr>
      <vt:lpstr>VTM-5.0 – Experimental results</vt:lpstr>
      <vt:lpstr>VTM-5.0 – Experimental results (Test-1)</vt:lpstr>
      <vt:lpstr>VTM-5.0 – Experimental results (Test-2)</vt:lpstr>
      <vt:lpstr>VTM-5.0 – Experimental results (Test-3)</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210</cp:revision>
  <dcterms:created xsi:type="dcterms:W3CDTF">2018-11-06T17:03:09Z</dcterms:created>
  <dcterms:modified xsi:type="dcterms:W3CDTF">2019-07-06T09:39:04Z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