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  <p:sldMasterId id="2147483674" r:id="rId2"/>
    <p:sldMasterId id="2147483686" r:id="rId3"/>
    <p:sldMasterId id="2147483698" r:id="rId4"/>
    <p:sldMasterId id="2147483712" r:id="rId5"/>
    <p:sldMasterId id="2147483724" r:id="rId6"/>
    <p:sldMasterId id="2147483737" r:id="rId7"/>
  </p:sldMasterIdLst>
  <p:notesMasterIdLst>
    <p:notesMasterId r:id="rId16"/>
  </p:notesMasterIdLst>
  <p:sldIdLst>
    <p:sldId id="370" r:id="rId8"/>
    <p:sldId id="373" r:id="rId9"/>
    <p:sldId id="419" r:id="rId10"/>
    <p:sldId id="413" r:id="rId11"/>
    <p:sldId id="421" r:id="rId12"/>
    <p:sldId id="407" r:id="rId13"/>
    <p:sldId id="417" r:id="rId14"/>
    <p:sldId id="366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D8D8"/>
    <a:srgbClr val="A40000"/>
    <a:srgbClr val="FF8F8F"/>
    <a:srgbClr val="C00000"/>
    <a:srgbClr val="C4261D"/>
    <a:srgbClr val="66FF66"/>
    <a:srgbClr val="CCFF66"/>
    <a:srgbClr val="0099CC"/>
    <a:srgbClr val="FFFF99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7" autoAdjust="0"/>
    <p:restoredTop sz="79181" autoAdjust="0"/>
  </p:normalViewPr>
  <p:slideViewPr>
    <p:cSldViewPr>
      <p:cViewPr varScale="1">
        <p:scale>
          <a:sx n="69" d="100"/>
          <a:sy n="69" d="100"/>
        </p:scale>
        <p:origin x="2078" y="67"/>
      </p:cViewPr>
      <p:guideLst>
        <p:guide orient="horz" pos="197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E14BB-D708-4BDA-BFB2-95048022EDBC}" type="datetimeFigureOut">
              <a:rPr lang="zh-CN" altLang="en-US" smtClean="0"/>
              <a:t>2019/6/27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1369B-E235-4F78-9BDC-681D7E499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154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Hi, </a:t>
            </a:r>
            <a:r>
              <a:rPr lang="en-US" altLang="zh-CN" dirty="0" smtClean="0"/>
              <a:t>everyone.</a:t>
            </a:r>
            <a:r>
              <a:rPr lang="en-US" altLang="zh-CN" baseline="0" dirty="0" smtClean="0"/>
              <a:t> I </a:t>
            </a:r>
            <a:r>
              <a:rPr lang="en-US" altLang="zh-CN" baseline="0" dirty="0" err="1" smtClean="0"/>
              <a:t>amd</a:t>
            </a:r>
            <a:r>
              <a:rPr lang="en-US" altLang="zh-CN" baseline="0" dirty="0" smtClean="0"/>
              <a:t> Xu </a:t>
            </a:r>
            <a:r>
              <a:rPr lang="en-US" altLang="zh-CN" baseline="0" dirty="0" err="1" smtClean="0"/>
              <a:t>Liying</a:t>
            </a:r>
            <a:r>
              <a:rPr lang="en-US" altLang="zh-CN" baseline="0" dirty="0" smtClean="0"/>
              <a:t> from </a:t>
            </a:r>
            <a:r>
              <a:rPr lang="en-US" altLang="zh-CN" baseline="0" dirty="0" err="1" smtClean="0"/>
              <a:t>hikvision</a:t>
            </a:r>
            <a:r>
              <a:rPr lang="en-US" altLang="zh-CN" baseline="0" dirty="0" smtClean="0"/>
              <a:t>. Here, I’d like to introduce you a method to construct merge candidate list under P configuration for merge mode under the configuration of P slice.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780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The PPT</a:t>
            </a:r>
            <a:r>
              <a:rPr lang="en-US" altLang="zh-CN" baseline="0" dirty="0" smtClean="0"/>
              <a:t> would be shown from four aspects. Firstly, introduction. Then, proposed method. Thirdly, experimental results. At last, conclusion.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675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774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150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378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378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37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5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6326144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7F70F61B-A541-4C4A-B19D-6ABEF832F86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55843F25-7868-4B19-9911-2F5EDFB59A2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E87B75F6-D526-4C02-A57D-28A17E6F50BD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9134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9134"/>
            <a:ext cx="2895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8175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5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96944912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0F61B-A541-4C4A-B19D-6ABEF832F86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43F25-7868-4B19-9911-2F5EDFB59A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B75F6-D526-4C02-A57D-28A17E6F50B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70A93-828B-425F-8C10-C9E43ADE6EB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F9768-CF8E-4F4E-B2CC-926AB4D38CD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857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46163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89145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34380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6694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58044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022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4309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07630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86238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87326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801841" y="5065146"/>
            <a:ext cx="5774266" cy="573943"/>
          </a:xfrm>
          <a:prstGeom prst="rect">
            <a:avLst/>
          </a:prstGeom>
        </p:spPr>
        <p:txBody>
          <a:bodyPr/>
          <a:lstStyle>
            <a:lvl1pPr algn="l">
              <a:defRPr sz="2800" b="0" i="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/>
              </a:defRPr>
            </a:lvl1pPr>
          </a:lstStyle>
          <a:p>
            <a:r>
              <a:rPr lang="it-IT" dirty="0" smtClean="0"/>
              <a:t>Fare clic per modificare stile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1556933"/>
      </p:ext>
    </p:extLst>
  </p:cSld>
  <p:clrMapOvr>
    <a:masterClrMapping/>
  </p:clrMapOvr>
  <p:transition spd="slow">
    <p:wip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9820656"/>
      </p:ext>
    </p:extLst>
  </p:cSld>
  <p:clrMapOvr>
    <a:masterClrMapping/>
  </p:clrMapOvr>
  <p:transition spd="slow">
    <p:wip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80811550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6" Type="http://schemas.openxmlformats.org/officeDocument/2006/relationships/image" Target="../media/image4.jpg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8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736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8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52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408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213930" y="33206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68052" y="2613152"/>
            <a:ext cx="8460432" cy="139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2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JVET-O0363</a:t>
            </a:r>
          </a:p>
          <a:p>
            <a:pPr>
              <a:lnSpc>
                <a:spcPct val="120000"/>
              </a:lnSpc>
            </a:pPr>
            <a:r>
              <a:rPr lang="en-US" altLang="zh-CN" sz="3200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Context Reduction for intra MPM related syntax element</a:t>
            </a:r>
            <a:endParaRPr lang="en-US" altLang="zh-CN" sz="3200" kern="0" dirty="0" smtClean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1282279" y="4182256"/>
            <a:ext cx="678288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Hikvision</a:t>
            </a:r>
          </a:p>
          <a:p>
            <a:pPr algn="ctr"/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Liying Xu, Xiaoqiang Cao, Fangdong Chen, Li Wang</a:t>
            </a:r>
            <a:endParaRPr lang="fi-FI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5683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Outline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Introduction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Proposed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Method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Experimental Results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Conclusion</a:t>
            </a:r>
          </a:p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83518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Introduction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syntax </a:t>
            </a:r>
            <a:r>
              <a:rPr lang="en-CA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intra_luma_not_planar_flag</a:t>
            </a:r>
            <a:r>
              <a:rPr lang="en-CA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represents if the intra prediction mode is Planar or not</a:t>
            </a: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current scheme, </a:t>
            </a:r>
            <a:r>
              <a:rPr lang="en-CA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intra_luma_not_planar_flag</a:t>
            </a:r>
            <a:r>
              <a:rPr lang="en-CA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coded by </a:t>
            </a: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CABAC with two context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depending on the coding mode.</a:t>
            </a:r>
            <a:endParaRPr lang="zh-CN" alt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23679"/>
              </p:ext>
            </p:extLst>
          </p:nvPr>
        </p:nvGraphicFramePr>
        <p:xfrm>
          <a:off x="100079" y="3032956"/>
          <a:ext cx="8964494" cy="11985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78857">
                  <a:extLst>
                    <a:ext uri="{9D8B030D-6E8A-4147-A177-3AD203B41FA5}">
                      <a16:colId xmlns:a16="http://schemas.microsoft.com/office/drawing/2014/main" val="3932104020"/>
                    </a:ext>
                  </a:extLst>
                </a:gridCol>
                <a:gridCol w="1928267">
                  <a:extLst>
                    <a:ext uri="{9D8B030D-6E8A-4147-A177-3AD203B41FA5}">
                      <a16:colId xmlns:a16="http://schemas.microsoft.com/office/drawing/2014/main" val="4062664382"/>
                    </a:ext>
                  </a:extLst>
                </a:gridCol>
                <a:gridCol w="951474">
                  <a:extLst>
                    <a:ext uri="{9D8B030D-6E8A-4147-A177-3AD203B41FA5}">
                      <a16:colId xmlns:a16="http://schemas.microsoft.com/office/drawing/2014/main" val="470754076"/>
                    </a:ext>
                  </a:extLst>
                </a:gridCol>
                <a:gridCol w="951474">
                  <a:extLst>
                    <a:ext uri="{9D8B030D-6E8A-4147-A177-3AD203B41FA5}">
                      <a16:colId xmlns:a16="http://schemas.microsoft.com/office/drawing/2014/main" val="2106262691"/>
                    </a:ext>
                  </a:extLst>
                </a:gridCol>
                <a:gridCol w="951474">
                  <a:extLst>
                    <a:ext uri="{9D8B030D-6E8A-4147-A177-3AD203B41FA5}">
                      <a16:colId xmlns:a16="http://schemas.microsoft.com/office/drawing/2014/main" val="1446791629"/>
                    </a:ext>
                  </a:extLst>
                </a:gridCol>
                <a:gridCol w="951474">
                  <a:extLst>
                    <a:ext uri="{9D8B030D-6E8A-4147-A177-3AD203B41FA5}">
                      <a16:colId xmlns:a16="http://schemas.microsoft.com/office/drawing/2014/main" val="4105880190"/>
                    </a:ext>
                  </a:extLst>
                </a:gridCol>
                <a:gridCol w="951474">
                  <a:extLst>
                    <a:ext uri="{9D8B030D-6E8A-4147-A177-3AD203B41FA5}">
                      <a16:colId xmlns:a16="http://schemas.microsoft.com/office/drawing/2014/main" val="3142247472"/>
                    </a:ext>
                  </a:extLst>
                </a:gridCol>
              </a:tblGrid>
              <a:tr h="355458">
                <a:tc rowSpan="2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Syntax element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/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Bin Idx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116288"/>
                  </a:ext>
                </a:extLst>
              </a:tr>
              <a:tr h="3554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229647419"/>
                  </a:ext>
                </a:extLst>
              </a:tr>
              <a:tr h="355458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6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intra_luma_not_planar_flag</a:t>
                      </a:r>
                      <a:r>
                        <a:rPr lang="en-CA" altLang="zh-CN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 ][ ]</a:t>
                      </a:r>
                      <a:endParaRPr lang="zh-CN" alt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altLang="zh-CN" sz="16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intra_subpartitions_mode_flag</a:t>
                      </a:r>
                      <a:endParaRPr lang="zh-CN" altLang="zh-CN" sz="16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42482141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3681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Method1</a:t>
            </a:r>
          </a:p>
          <a:p>
            <a:pPr marL="685800" lvl="1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CA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scheme, </a:t>
            </a:r>
            <a:r>
              <a:rPr lang="en-CA" altLang="zh-CN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intra_luma_not_planar_flag</a:t>
            </a:r>
            <a:r>
              <a:rPr lang="en-CA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coded by CABAC with one context</a:t>
            </a:r>
            <a:r>
              <a:rPr lang="en-CA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16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0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Method2</a:t>
            </a:r>
          </a:p>
          <a:p>
            <a:pPr marL="685800" lvl="1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proposed scheme, </a:t>
            </a:r>
            <a:r>
              <a:rPr lang="en-CA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intra_luma_not_planar_flag</a:t>
            </a:r>
            <a:r>
              <a:rPr lang="en-CA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coded by Bypass.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0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4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577533"/>
              </p:ext>
            </p:extLst>
          </p:nvPr>
        </p:nvGraphicFramePr>
        <p:xfrm>
          <a:off x="107504" y="1781782"/>
          <a:ext cx="8964494" cy="11985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78857">
                  <a:extLst>
                    <a:ext uri="{9D8B030D-6E8A-4147-A177-3AD203B41FA5}">
                      <a16:colId xmlns:a16="http://schemas.microsoft.com/office/drawing/2014/main" val="3932104020"/>
                    </a:ext>
                  </a:extLst>
                </a:gridCol>
                <a:gridCol w="1928267">
                  <a:extLst>
                    <a:ext uri="{9D8B030D-6E8A-4147-A177-3AD203B41FA5}">
                      <a16:colId xmlns:a16="http://schemas.microsoft.com/office/drawing/2014/main" val="4062664382"/>
                    </a:ext>
                  </a:extLst>
                </a:gridCol>
                <a:gridCol w="951474">
                  <a:extLst>
                    <a:ext uri="{9D8B030D-6E8A-4147-A177-3AD203B41FA5}">
                      <a16:colId xmlns:a16="http://schemas.microsoft.com/office/drawing/2014/main" val="470754076"/>
                    </a:ext>
                  </a:extLst>
                </a:gridCol>
                <a:gridCol w="951474">
                  <a:extLst>
                    <a:ext uri="{9D8B030D-6E8A-4147-A177-3AD203B41FA5}">
                      <a16:colId xmlns:a16="http://schemas.microsoft.com/office/drawing/2014/main" val="2106262691"/>
                    </a:ext>
                  </a:extLst>
                </a:gridCol>
                <a:gridCol w="951474">
                  <a:extLst>
                    <a:ext uri="{9D8B030D-6E8A-4147-A177-3AD203B41FA5}">
                      <a16:colId xmlns:a16="http://schemas.microsoft.com/office/drawing/2014/main" val="1446791629"/>
                    </a:ext>
                  </a:extLst>
                </a:gridCol>
                <a:gridCol w="951474">
                  <a:extLst>
                    <a:ext uri="{9D8B030D-6E8A-4147-A177-3AD203B41FA5}">
                      <a16:colId xmlns:a16="http://schemas.microsoft.com/office/drawing/2014/main" val="4105880190"/>
                    </a:ext>
                  </a:extLst>
                </a:gridCol>
                <a:gridCol w="951474">
                  <a:extLst>
                    <a:ext uri="{9D8B030D-6E8A-4147-A177-3AD203B41FA5}">
                      <a16:colId xmlns:a16="http://schemas.microsoft.com/office/drawing/2014/main" val="3142247472"/>
                    </a:ext>
                  </a:extLst>
                </a:gridCol>
              </a:tblGrid>
              <a:tr h="355458">
                <a:tc rowSpan="2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Syntax element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/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Bin Idx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116288"/>
                  </a:ext>
                </a:extLst>
              </a:tr>
              <a:tr h="3554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229647419"/>
                  </a:ext>
                </a:extLst>
              </a:tr>
              <a:tr h="355458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6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intra_luma_not_planar_flag</a:t>
                      </a:r>
                      <a:r>
                        <a:rPr lang="en-CA" altLang="zh-CN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 ][ ]</a:t>
                      </a:r>
                      <a:endParaRPr lang="zh-CN" alt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altLang="zh-CN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altLang="zh-CN" sz="16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4248214153"/>
                  </a:ext>
                </a:extLst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824393"/>
              </p:ext>
            </p:extLst>
          </p:nvPr>
        </p:nvGraphicFramePr>
        <p:xfrm>
          <a:off x="93781" y="4345674"/>
          <a:ext cx="8964494" cy="11985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78857">
                  <a:extLst>
                    <a:ext uri="{9D8B030D-6E8A-4147-A177-3AD203B41FA5}">
                      <a16:colId xmlns:a16="http://schemas.microsoft.com/office/drawing/2014/main" val="3932104020"/>
                    </a:ext>
                  </a:extLst>
                </a:gridCol>
                <a:gridCol w="1928267">
                  <a:extLst>
                    <a:ext uri="{9D8B030D-6E8A-4147-A177-3AD203B41FA5}">
                      <a16:colId xmlns:a16="http://schemas.microsoft.com/office/drawing/2014/main" val="4062664382"/>
                    </a:ext>
                  </a:extLst>
                </a:gridCol>
                <a:gridCol w="951474">
                  <a:extLst>
                    <a:ext uri="{9D8B030D-6E8A-4147-A177-3AD203B41FA5}">
                      <a16:colId xmlns:a16="http://schemas.microsoft.com/office/drawing/2014/main" val="470754076"/>
                    </a:ext>
                  </a:extLst>
                </a:gridCol>
                <a:gridCol w="951474">
                  <a:extLst>
                    <a:ext uri="{9D8B030D-6E8A-4147-A177-3AD203B41FA5}">
                      <a16:colId xmlns:a16="http://schemas.microsoft.com/office/drawing/2014/main" val="2106262691"/>
                    </a:ext>
                  </a:extLst>
                </a:gridCol>
                <a:gridCol w="951474">
                  <a:extLst>
                    <a:ext uri="{9D8B030D-6E8A-4147-A177-3AD203B41FA5}">
                      <a16:colId xmlns:a16="http://schemas.microsoft.com/office/drawing/2014/main" val="1446791629"/>
                    </a:ext>
                  </a:extLst>
                </a:gridCol>
                <a:gridCol w="951474">
                  <a:extLst>
                    <a:ext uri="{9D8B030D-6E8A-4147-A177-3AD203B41FA5}">
                      <a16:colId xmlns:a16="http://schemas.microsoft.com/office/drawing/2014/main" val="4105880190"/>
                    </a:ext>
                  </a:extLst>
                </a:gridCol>
                <a:gridCol w="951474">
                  <a:extLst>
                    <a:ext uri="{9D8B030D-6E8A-4147-A177-3AD203B41FA5}">
                      <a16:colId xmlns:a16="http://schemas.microsoft.com/office/drawing/2014/main" val="3142247472"/>
                    </a:ext>
                  </a:extLst>
                </a:gridCol>
              </a:tblGrid>
              <a:tr h="355458">
                <a:tc rowSpan="2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Syntax element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/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Bin Idx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116288"/>
                  </a:ext>
                </a:extLst>
              </a:tr>
              <a:tr h="3554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229647419"/>
                  </a:ext>
                </a:extLst>
              </a:tr>
              <a:tr h="355458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6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intra_luma_not_planar_flag</a:t>
                      </a:r>
                      <a:r>
                        <a:rPr lang="en-CA" altLang="zh-CN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 ][ ]</a:t>
                      </a:r>
                      <a:endParaRPr lang="zh-CN" alt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bypass</a:t>
                      </a:r>
                      <a:endParaRPr lang="zh-CN" altLang="zh-CN" sz="16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42482141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62347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sz="3200" cap="none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3200" cap="none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-508" y="1016732"/>
            <a:ext cx="4549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Results for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Method1 VS </a:t>
            </a: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VTM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5.0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88875" y="6165304"/>
            <a:ext cx="31662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C00000"/>
              </a:buClr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Thank 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Sharp for the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crosscheck.</a:t>
            </a:r>
          </a:p>
        </p:txBody>
      </p:sp>
      <p:pic>
        <p:nvPicPr>
          <p:cNvPr id="86017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74292"/>
            <a:ext cx="5169123" cy="4528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5391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sz="3200" cap="none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3200" cap="none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74" y="1016732"/>
            <a:ext cx="46070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Results for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 Method2 VS </a:t>
            </a: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VTM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5.0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60021" y="6165304"/>
            <a:ext cx="32239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C00000"/>
              </a:buClr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Thank Sharp 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crosscheck.</a:t>
            </a:r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748" y="1442752"/>
            <a:ext cx="5205127" cy="4559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02179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Conclusion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15" name="内容占位符 2"/>
          <p:cNvSpPr txBox="1">
            <a:spLocks/>
          </p:cNvSpPr>
          <p:nvPr/>
        </p:nvSpPr>
        <p:spPr bwMode="auto">
          <a:xfrm>
            <a:off x="243346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CA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This contribution </a:t>
            </a:r>
            <a:r>
              <a:rPr lang="en-CA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proposes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to reduce the number of CABAC contexts.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modification </a:t>
            </a:r>
            <a:r>
              <a:rPr lang="en-US" altLang="zh-CN" sz="24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almost has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no impact on the coding efficiency, it is recommendable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to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be adopted in the next version of VTM.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405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37295" y="2420888"/>
            <a:ext cx="660969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8000" b="1" dirty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000" b="1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r>
              <a:rPr lang="zh-CN" altLang="en-US" sz="8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8000" b="1" cap="none" spc="0" dirty="0">
              <a:ln w="0"/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3874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HK1</Template>
  <TotalTime>50973</TotalTime>
  <Words>305</Words>
  <Application>Microsoft Office PowerPoint</Application>
  <PresentationFormat>全屏显示(4:3)</PresentationFormat>
  <Paragraphs>91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Wingdings</vt:lpstr>
      <vt:lpstr>HK1</vt:lpstr>
      <vt:lpstr>1_默认设计模板</vt:lpstr>
      <vt:lpstr>自定义设计方案</vt:lpstr>
      <vt:lpstr>1_HK1</vt:lpstr>
      <vt:lpstr>2_默认设计模板</vt:lpstr>
      <vt:lpstr>1_自定义设计方案</vt:lpstr>
      <vt:lpstr>Office 主题​​</vt:lpstr>
      <vt:lpstr>PowerPoint 演示文稿</vt:lpstr>
      <vt:lpstr>Outline</vt:lpstr>
      <vt:lpstr>Introduction</vt:lpstr>
      <vt:lpstr>Proposed</vt:lpstr>
      <vt:lpstr>Experimental Results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周璐璐</dc:creator>
  <cp:lastModifiedBy>徐丽英5</cp:lastModifiedBy>
  <cp:revision>755</cp:revision>
  <cp:lastPrinted>2018-10-05T01:26:16Z</cp:lastPrinted>
  <dcterms:created xsi:type="dcterms:W3CDTF">2015-04-03T00:45:22Z</dcterms:created>
  <dcterms:modified xsi:type="dcterms:W3CDTF">2019-06-27T08:33:52Z</dcterms:modified>
  <cp:contentStatus/>
</cp:coreProperties>
</file>