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7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8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9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0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798" r:id="rId5"/>
    <p:sldMasterId id="2147483812" r:id="rId6"/>
    <p:sldMasterId id="2147483814" r:id="rId7"/>
    <p:sldMasterId id="2147483821" r:id="rId8"/>
    <p:sldMasterId id="2147483832" r:id="rId9"/>
    <p:sldMasterId id="2147483836" r:id="rId10"/>
    <p:sldMasterId id="2147483840" r:id="rId11"/>
    <p:sldMasterId id="2147483853" r:id="rId12"/>
    <p:sldMasterId id="2147483858" r:id="rId13"/>
    <p:sldMasterId id="2147483862" r:id="rId14"/>
    <p:sldMasterId id="2147483866" r:id="rId15"/>
  </p:sldMasterIdLst>
  <p:notesMasterIdLst>
    <p:notesMasterId r:id="rId20"/>
  </p:notesMasterIdLst>
  <p:handoutMasterIdLst>
    <p:handoutMasterId r:id="rId21"/>
  </p:handoutMasterIdLst>
  <p:sldIdLst>
    <p:sldId id="418" r:id="rId16"/>
    <p:sldId id="420" r:id="rId17"/>
    <p:sldId id="441" r:id="rId18"/>
    <p:sldId id="442" r:id="rId19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FFD7"/>
    <a:srgbClr val="000000"/>
    <a:srgbClr val="B2FF61"/>
    <a:srgbClr val="F6FAFA"/>
    <a:srgbClr val="EEFFF5"/>
    <a:srgbClr val="ECFFFE"/>
    <a:srgbClr val="92D050"/>
    <a:srgbClr val="00B050"/>
    <a:srgbClr val="124191"/>
    <a:srgbClr val="7B4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12" autoAdjust="0"/>
    <p:restoredTop sz="95500" autoAdjust="0"/>
  </p:normalViewPr>
  <p:slideViewPr>
    <p:cSldViewPr snapToGrid="0">
      <p:cViewPr varScale="1">
        <p:scale>
          <a:sx n="176" d="100"/>
          <a:sy n="176" d="100"/>
        </p:scale>
        <p:origin x="208" y="8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7/1/19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7/1/19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3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4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7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8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8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9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0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1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2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3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4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5.bin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7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8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9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0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0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1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2.bin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3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4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5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6.bin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7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1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8.bin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7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 userDrawn="1"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FFFFFF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76985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417513" y="1089025"/>
            <a:ext cx="8229600" cy="3444875"/>
          </a:xfrm>
        </p:spPr>
        <p:txBody>
          <a:bodyPr/>
          <a:lstStyle>
            <a:lvl1pPr>
              <a:defRPr>
                <a:latin typeface="Nokia Pure Text Light" pitchFamily="34" charset="0"/>
              </a:defRPr>
            </a:lvl1pPr>
            <a:lvl2pPr>
              <a:buClr>
                <a:schemeClr val="bg2"/>
              </a:buClr>
              <a:defRPr>
                <a:latin typeface="Nokia Pure Text Light" pitchFamily="34" charset="0"/>
              </a:defRPr>
            </a:lvl2pPr>
            <a:lvl3pPr>
              <a:defRPr>
                <a:latin typeface="Nokia Pure Text Light" pitchFamily="34" charset="0"/>
              </a:defRPr>
            </a:lvl3pPr>
            <a:lvl4pPr>
              <a:defRPr>
                <a:latin typeface="Nokia Pure Text Light" pitchFamily="34" charset="0"/>
              </a:defRPr>
            </a:lvl4pPr>
            <a:lvl5pPr>
              <a:defRPr>
                <a:latin typeface="Nokia Pure Text Ligh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1115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682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5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0960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4388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9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8475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5377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1930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6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071944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11903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391287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84406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5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3326853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8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506910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0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20555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556009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5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4925036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5528342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6816761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01828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8584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253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980070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95078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842387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08948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1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1737268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3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192877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220745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8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7826197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0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8483972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3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176646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9576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5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6520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80376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704000" y="349200"/>
            <a:ext cx="102716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900">
                <a:solidFill>
                  <a:srgbClr val="FFFFFF"/>
                </a:solidFill>
                <a:latin typeface="Nokia Pure Text Light"/>
              </a:rPr>
              <a:t>Nokia Technologies</a:t>
            </a:r>
          </a:p>
        </p:txBody>
      </p:sp>
    </p:spTree>
    <p:extLst>
      <p:ext uri="{BB962C8B-B14F-4D97-AF65-F5344CB8AC3E}">
        <p14:creationId xmlns:p14="http://schemas.microsoft.com/office/powerpoint/2010/main" val="34458784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8140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8866125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316824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94036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2066001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562054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0179184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0403323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317356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 sz="24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0567261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4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899769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524076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1460723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286246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75899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.png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1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1.png"/><Relationship Id="rId4" Type="http://schemas.openxmlformats.org/officeDocument/2006/relationships/theme" Target="../theme/theme1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1.xml"/><Relationship Id="rId3" Type="http://schemas.openxmlformats.org/officeDocument/2006/relationships/slideLayout" Target="../slideLayouts/slideLayout1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6.emf"/><Relationship Id="rId4" Type="http://schemas.openxmlformats.org/officeDocument/2006/relationships/slideLayout" Target="../slideLayouts/slideLayout14.xml"/><Relationship Id="rId9" Type="http://schemas.openxmlformats.org/officeDocument/2006/relationships/oleObject" Target="../embeddings/oleObject1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oleObject" Target="../embeddings/oleObject6.bin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ags" Target="../tags/tag6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vmlDrawing" Target="../drawings/vmlDrawing6.v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8.png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6.emf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heme" Target="../theme/theme8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6.emf"/><Relationship Id="rId2" Type="http://schemas.openxmlformats.org/officeDocument/2006/relationships/slideLayout" Target="../slideLayouts/slideLayout32.xml"/><Relationship Id="rId16" Type="http://schemas.openxmlformats.org/officeDocument/2006/relationships/oleObject" Target="../embeddings/oleObject16.bin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ags" Target="../tags/tag16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vmlDrawing" Target="../drawings/vmlDrawing16.v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2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71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32430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Nokia Pure Headline Light"/>
              <a:ea typeface="+mn-ea"/>
              <a:cs typeface="+mn-cs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6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9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4" y="4749800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 defTabSz="457189"/>
            <a:r>
              <a:rPr lang="en-US">
                <a:solidFill>
                  <a:srgbClr val="68717A"/>
                </a:solidFill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5096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lang="en-US" sz="2400" b="1" kern="1200" baseline="0" dirty="0" smtClean="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3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77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196" indent="-225419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791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2972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14373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Object 29" hidden="1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4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Box 7"/>
          <p:cNvSpPr txBox="1"/>
          <p:nvPr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DC6E00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  <p:pic>
        <p:nvPicPr>
          <p:cNvPr id="13" name="Picture 1"/>
          <p:cNvPicPr>
            <a:picLocks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5"/>
          <p:cNvSpPr txBox="1">
            <a:spLocks/>
          </p:cNvSpPr>
          <p:nvPr/>
        </p:nvSpPr>
        <p:spPr>
          <a:xfrm>
            <a:off x="417513" y="4646247"/>
            <a:ext cx="144462" cy="138112"/>
          </a:xfrm>
          <a:prstGeom prst="rect">
            <a:avLst/>
          </a:prstGeom>
        </p:spPr>
        <p:txBody>
          <a:bodyPr wrap="none"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000000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29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Nokia Pure Headline Light" pitchFamily="34" charset="0"/>
          <a:ea typeface="Nokia Pure Headline Light" pitchFamily="34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0" indent="0" algn="l" defTabSz="457189" rtl="0" eaLnBrk="1" fontAlgn="base" hangingPunct="1">
        <a:spcBef>
          <a:spcPct val="0"/>
        </a:spcBef>
        <a:spcAft>
          <a:spcPts val="384"/>
        </a:spcAft>
        <a:buFont typeface="Arial" charset="0"/>
        <a:buNone/>
        <a:defRPr sz="1600" b="1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1pPr>
      <a:lvl2pPr marL="230394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•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2pPr>
      <a:lvl3pPr marL="460789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3pPr>
      <a:lvl4pPr marL="691183" indent="-2285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4pPr>
      <a:lvl5pPr marL="921577" indent="-230183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38" name="think-cell Slide" r:id="rId13" imgW="270" imgH="270" progId="TCLayout.ActiveDocument.1">
                  <p:embed/>
                </p:oleObj>
              </mc:Choice>
              <mc:Fallback>
                <p:oleObj name="think-cell Slide" r:id="rId13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03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16146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758575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5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17"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52050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70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13E09F-E4CC-3D47-9D40-53AA8BDB71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2363" y="978678"/>
            <a:ext cx="8244000" cy="2928303"/>
          </a:xfrm>
        </p:spPr>
        <p:txBody>
          <a:bodyPr/>
          <a:lstStyle/>
          <a:p>
            <a:pPr algn="ctr"/>
            <a:endParaRPr lang="fi-FI" sz="4000" dirty="0"/>
          </a:p>
          <a:p>
            <a:pPr algn="ctr"/>
            <a:r>
              <a:rPr lang="fi-FI" sz="4000" dirty="0"/>
              <a:t>CE6-related: LFNST </a:t>
            </a:r>
            <a:r>
              <a:rPr lang="fi-FI" sz="4000" dirty="0" err="1"/>
              <a:t>with</a:t>
            </a:r>
            <a:r>
              <a:rPr lang="fi-FI" sz="4000" dirty="0"/>
              <a:t> </a:t>
            </a:r>
            <a:r>
              <a:rPr lang="fi-FI" sz="4000" dirty="0" err="1"/>
              <a:t>one</a:t>
            </a:r>
            <a:r>
              <a:rPr lang="fi-FI" sz="4000" dirty="0"/>
              <a:t> </a:t>
            </a:r>
            <a:r>
              <a:rPr lang="fi-FI" sz="4000" dirty="0" err="1"/>
              <a:t>mode</a:t>
            </a:r>
            <a:endParaRPr lang="fi-FI" sz="4000" dirty="0"/>
          </a:p>
          <a:p>
            <a:pPr algn="ctr"/>
            <a:r>
              <a:rPr lang="en-US" sz="4000" dirty="0"/>
              <a:t>JVET-O0350</a:t>
            </a:r>
          </a:p>
          <a:p>
            <a:pPr algn="ctr"/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465520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5"/>
            <a:ext cx="8061470" cy="3913899"/>
          </a:xfrm>
        </p:spPr>
        <p:txBody>
          <a:bodyPr/>
          <a:lstStyle/>
          <a:p>
            <a:r>
              <a:rPr lang="en" sz="2400" dirty="0"/>
              <a:t>LFNST maps each intra prediction mode to one of four classes</a:t>
            </a:r>
          </a:p>
          <a:p>
            <a:r>
              <a:rPr lang="en" sz="2400" dirty="0"/>
              <a:t>Each class has two alternative transforms</a:t>
            </a:r>
            <a:endParaRPr lang="en-US" sz="2400" dirty="0"/>
          </a:p>
          <a:p>
            <a:pPr lvl="1"/>
            <a:r>
              <a:rPr lang="en-US" sz="2000" dirty="0"/>
              <a:t>Encoder selects which one to use (if LFNST is active for the CU)</a:t>
            </a:r>
          </a:p>
          <a:p>
            <a:pPr lvl="1"/>
            <a:r>
              <a:rPr lang="en-US" sz="2000" dirty="0"/>
              <a:t>1 bit flag signaled in the bitstream </a:t>
            </a:r>
          </a:p>
          <a:p>
            <a:r>
              <a:rPr lang="en-US" sz="2400" dirty="0"/>
              <a:t>Proposal</a:t>
            </a:r>
          </a:p>
          <a:p>
            <a:pPr lvl="1"/>
            <a:r>
              <a:rPr lang="en-US" sz="2000" dirty="0"/>
              <a:t>Don’t send the flag, but alternate the transform selection for consecutive intra prediction modes</a:t>
            </a:r>
          </a:p>
          <a:p>
            <a:pPr lvl="1"/>
            <a:r>
              <a:rPr lang="en-US" sz="2000" dirty="0"/>
              <a:t>“Hides” the flag in the parity of the intra prediction mode</a:t>
            </a:r>
          </a:p>
          <a:p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JVET-O0350 / LFNST </a:t>
            </a:r>
            <a:r>
              <a:rPr lang="fi-FI" dirty="0" err="1"/>
              <a:t>with</a:t>
            </a:r>
            <a:r>
              <a:rPr lang="fi-FI" dirty="0"/>
              <a:t> </a:t>
            </a:r>
            <a:r>
              <a:rPr lang="fi-FI" dirty="0" err="1"/>
              <a:t>one</a:t>
            </a:r>
            <a:r>
              <a:rPr lang="fi-FI" dirty="0"/>
              <a:t> </a:t>
            </a:r>
            <a:r>
              <a:rPr lang="fi-FI" dirty="0" err="1"/>
              <a:t>mode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911386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5"/>
            <a:ext cx="8061470" cy="3913899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CA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8.7.4.3	Low frequency non-separable transformation matrix derivation process</a:t>
            </a:r>
            <a:endParaRPr lang="fi-FI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CA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Inputs to this process are:</a:t>
            </a:r>
            <a:endParaRPr lang="fi-FI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54000" algn="l"/>
                <a:tab pos="756285" algn="l"/>
                <a:tab pos="1008380" algn="l"/>
                <a:tab pos="1260475" algn="l"/>
              </a:tabLst>
            </a:pPr>
            <a:r>
              <a:rPr lang="en-CA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variable </a:t>
            </a:r>
            <a:r>
              <a:rPr lang="en-US" sz="1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nTrS</a:t>
            </a:r>
            <a:r>
              <a:rPr lang="en-US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specifying the transform output length,</a:t>
            </a:r>
            <a:endParaRPr lang="fi-FI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756285" algn="l"/>
                <a:tab pos="1008380" algn="l"/>
                <a:tab pos="1260475" algn="l"/>
              </a:tabLst>
            </a:pPr>
            <a:r>
              <a:rPr lang="en-CA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variable </a:t>
            </a:r>
            <a:r>
              <a:rPr lang="en-CA" sz="1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predModeIntra</a:t>
            </a:r>
            <a:r>
              <a:rPr lang="en-CA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specifying the intra prediction mode for LFNST set selection,</a:t>
            </a:r>
            <a:endParaRPr lang="fi-FI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756285" algn="l"/>
                <a:tab pos="1008380" algn="l"/>
                <a:tab pos="1260475" algn="l"/>
              </a:tabLst>
            </a:pPr>
            <a:r>
              <a:rPr lang="en-CA" sz="1800" strike="sngStrike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 variable </a:t>
            </a:r>
            <a:r>
              <a:rPr lang="en-CA" sz="1800" strike="sngStrike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lfnstIdx</a:t>
            </a:r>
            <a:r>
              <a:rPr lang="en-CA" sz="1800" strike="sngStrike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specifying the LFNST index for transform selection in the selected LFNST set.</a:t>
            </a:r>
            <a:endParaRPr lang="fi-FI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CA" sz="1800" dirty="0">
                <a:solidFill>
                  <a:srgbClr val="385623"/>
                </a:solidFill>
                <a:highlight>
                  <a:srgbClr val="D0FFD7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The variable </a:t>
            </a:r>
            <a:r>
              <a:rPr lang="en-CA" sz="1800" dirty="0" err="1">
                <a:solidFill>
                  <a:srgbClr val="385623"/>
                </a:solidFill>
                <a:highlight>
                  <a:srgbClr val="D0FFD7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lfnstIdx</a:t>
            </a:r>
            <a:r>
              <a:rPr lang="en-CA" sz="1800" dirty="0">
                <a:solidFill>
                  <a:srgbClr val="385623"/>
                </a:solidFill>
                <a:highlight>
                  <a:srgbClr val="D0FFD7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specifying the LFNST index for transform selection in the selected LFNST set is specified as follows:</a:t>
            </a:r>
            <a:endParaRPr lang="fi-FI" sz="1800" dirty="0">
              <a:highlight>
                <a:srgbClr val="D0FFD7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CA" sz="1800" dirty="0">
                <a:solidFill>
                  <a:srgbClr val="385623"/>
                </a:solidFill>
                <a:highlight>
                  <a:srgbClr val="D0FFD7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en-CA" sz="1800" dirty="0" err="1">
                <a:solidFill>
                  <a:srgbClr val="385623"/>
                </a:solidFill>
                <a:highlight>
                  <a:srgbClr val="D0FFD7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lfnstIdx</a:t>
            </a:r>
            <a:r>
              <a:rPr lang="en-CA" sz="1800" dirty="0">
                <a:solidFill>
                  <a:srgbClr val="385623"/>
                </a:solidFill>
                <a:highlight>
                  <a:srgbClr val="D0FFD7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= </a:t>
            </a:r>
            <a:r>
              <a:rPr lang="en-CA" sz="1800" dirty="0" err="1">
                <a:solidFill>
                  <a:srgbClr val="385623"/>
                </a:solidFill>
                <a:highlight>
                  <a:srgbClr val="D0FFD7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predModeIntra</a:t>
            </a:r>
            <a:r>
              <a:rPr lang="en-CA" sz="1800" dirty="0">
                <a:solidFill>
                  <a:srgbClr val="385623"/>
                </a:solidFill>
                <a:highlight>
                  <a:srgbClr val="D0FFD7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% 2</a:t>
            </a:r>
            <a:endParaRPr lang="fi-FI" sz="1800" dirty="0">
              <a:highlight>
                <a:srgbClr val="D0FFD7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JVET-O0350 / LFNST </a:t>
            </a:r>
            <a:r>
              <a:rPr lang="fi-FI" dirty="0" err="1"/>
              <a:t>with</a:t>
            </a:r>
            <a:r>
              <a:rPr lang="fi-FI" dirty="0"/>
              <a:t> </a:t>
            </a:r>
            <a:r>
              <a:rPr lang="fi-FI" dirty="0" err="1"/>
              <a:t>one</a:t>
            </a:r>
            <a:r>
              <a:rPr lang="fi-FI" dirty="0"/>
              <a:t> </a:t>
            </a:r>
            <a:r>
              <a:rPr lang="fi-FI" dirty="0" err="1"/>
              <a:t>mode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Effective specification change</a:t>
            </a:r>
          </a:p>
        </p:txBody>
      </p:sp>
    </p:spTree>
    <p:extLst>
      <p:ext uri="{BB962C8B-B14F-4D97-AF65-F5344CB8AC3E}">
        <p14:creationId xmlns:p14="http://schemas.microsoft.com/office/powerpoint/2010/main" val="2052424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JVET-O0350 / LFNST </a:t>
            </a:r>
            <a:r>
              <a:rPr lang="fi-FI" dirty="0" err="1"/>
              <a:t>with</a:t>
            </a:r>
            <a:r>
              <a:rPr lang="fi-FI" dirty="0"/>
              <a:t> </a:t>
            </a:r>
            <a:r>
              <a:rPr lang="fi-FI" dirty="0" err="1"/>
              <a:t>one</a:t>
            </a:r>
            <a:r>
              <a:rPr lang="fi-FI" dirty="0"/>
              <a:t> </a:t>
            </a:r>
            <a:r>
              <a:rPr lang="fi-FI" dirty="0" err="1"/>
              <a:t>mode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88EB3BA-1ABD-4448-AE3F-520ABE11BC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582239"/>
              </p:ext>
            </p:extLst>
          </p:nvPr>
        </p:nvGraphicFramePr>
        <p:xfrm>
          <a:off x="3190330" y="406035"/>
          <a:ext cx="4240984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985019">
                  <a:extLst>
                    <a:ext uri="{9D8B030D-6E8A-4147-A177-3AD203B41FA5}">
                      <a16:colId xmlns:a16="http://schemas.microsoft.com/office/drawing/2014/main" val="640092124"/>
                    </a:ext>
                  </a:extLst>
                </a:gridCol>
                <a:gridCol w="636658">
                  <a:extLst>
                    <a:ext uri="{9D8B030D-6E8A-4147-A177-3AD203B41FA5}">
                      <a16:colId xmlns:a16="http://schemas.microsoft.com/office/drawing/2014/main" val="1539269347"/>
                    </a:ext>
                  </a:extLst>
                </a:gridCol>
                <a:gridCol w="636658">
                  <a:extLst>
                    <a:ext uri="{9D8B030D-6E8A-4147-A177-3AD203B41FA5}">
                      <a16:colId xmlns:a16="http://schemas.microsoft.com/office/drawing/2014/main" val="859812513"/>
                    </a:ext>
                  </a:extLst>
                </a:gridCol>
                <a:gridCol w="709333">
                  <a:extLst>
                    <a:ext uri="{9D8B030D-6E8A-4147-A177-3AD203B41FA5}">
                      <a16:colId xmlns:a16="http://schemas.microsoft.com/office/drawing/2014/main" val="3733894418"/>
                    </a:ext>
                  </a:extLst>
                </a:gridCol>
                <a:gridCol w="636658">
                  <a:extLst>
                    <a:ext uri="{9D8B030D-6E8A-4147-A177-3AD203B41FA5}">
                      <a16:colId xmlns:a16="http://schemas.microsoft.com/office/drawing/2014/main" val="4067477173"/>
                    </a:ext>
                  </a:extLst>
                </a:gridCol>
                <a:gridCol w="636658">
                  <a:extLst>
                    <a:ext uri="{9D8B030D-6E8A-4147-A177-3AD203B41FA5}">
                      <a16:colId xmlns:a16="http://schemas.microsoft.com/office/drawing/2014/main" val="27857581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i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AI Main10 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6215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i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98974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9394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0.56 %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0.56 %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02321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0.76 %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0.95 %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79652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81390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0374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562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9005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3444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D2DC83F9-9E22-1C44-8D9F-5FEF5AA933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951873"/>
              </p:ext>
            </p:extLst>
          </p:nvPr>
        </p:nvGraphicFramePr>
        <p:xfrm>
          <a:off x="3190331" y="2661048"/>
          <a:ext cx="4240983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985018">
                  <a:extLst>
                    <a:ext uri="{9D8B030D-6E8A-4147-A177-3AD203B41FA5}">
                      <a16:colId xmlns:a16="http://schemas.microsoft.com/office/drawing/2014/main" val="343177452"/>
                    </a:ext>
                  </a:extLst>
                </a:gridCol>
                <a:gridCol w="636658">
                  <a:extLst>
                    <a:ext uri="{9D8B030D-6E8A-4147-A177-3AD203B41FA5}">
                      <a16:colId xmlns:a16="http://schemas.microsoft.com/office/drawing/2014/main" val="2698792833"/>
                    </a:ext>
                  </a:extLst>
                </a:gridCol>
                <a:gridCol w="636658">
                  <a:extLst>
                    <a:ext uri="{9D8B030D-6E8A-4147-A177-3AD203B41FA5}">
                      <a16:colId xmlns:a16="http://schemas.microsoft.com/office/drawing/2014/main" val="1993298429"/>
                    </a:ext>
                  </a:extLst>
                </a:gridCol>
                <a:gridCol w="709333">
                  <a:extLst>
                    <a:ext uri="{9D8B030D-6E8A-4147-A177-3AD203B41FA5}">
                      <a16:colId xmlns:a16="http://schemas.microsoft.com/office/drawing/2014/main" val="829273133"/>
                    </a:ext>
                  </a:extLst>
                </a:gridCol>
                <a:gridCol w="636658">
                  <a:extLst>
                    <a:ext uri="{9D8B030D-6E8A-4147-A177-3AD203B41FA5}">
                      <a16:colId xmlns:a16="http://schemas.microsoft.com/office/drawing/2014/main" val="512251825"/>
                    </a:ext>
                  </a:extLst>
                </a:gridCol>
                <a:gridCol w="636658">
                  <a:extLst>
                    <a:ext uri="{9D8B030D-6E8A-4147-A177-3AD203B41FA5}">
                      <a16:colId xmlns:a16="http://schemas.microsoft.com/office/drawing/2014/main" val="413102861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i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 Main10 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5652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i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3260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0.36 %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6796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0909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6941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81641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i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15442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25493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0.56 %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79432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0.46 %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FF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34493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80822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0.xml><?xml version="1.0" encoding="utf-8"?>
<a:theme xmlns:a="http://schemas.openxmlformats.org/drawingml/2006/main" name="30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1.xml><?xml version="1.0" encoding="utf-8"?>
<a:theme xmlns:a="http://schemas.openxmlformats.org/drawingml/2006/main" name="4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2.xml><?xml version="1.0" encoding="utf-8"?>
<a:theme xmlns:a="http://schemas.openxmlformats.org/drawingml/2006/main" name="5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F98D9A7D-425F-43A3-BBD9-9EA3E3983E8E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96ED95D0-674F-4793-B85D-F8B2CF8CDE38}"/>
    </a:ext>
  </a:extLst>
</a:theme>
</file>

<file path=ppt/theme/theme4.xml><?xml version="1.0" encoding="utf-8"?>
<a:theme xmlns:a="http://schemas.openxmlformats.org/drawingml/2006/main" name="1_blank">
  <a:themeElements>
    <a:clrScheme name="Custom 30">
      <a:dk1>
        <a:srgbClr val="124191"/>
      </a:dk1>
      <a:lt1>
        <a:srgbClr val="FFFFFF"/>
      </a:lt1>
      <a:dk2>
        <a:srgbClr val="124191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/>
      <a:lstStyle>
        <a:defPPr algn="ctr">
          <a:defRPr sz="1400" dirty="0" err="1" smtClean="0">
            <a:solidFill>
              <a:schemeClr val="bg1"/>
            </a:solidFill>
            <a:latin typeface="Nokia Pure Text Light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mpd="sng">
          <a:solidFill>
            <a:schemeClr val="accent4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err="1" smtClean="0">
            <a:solidFill>
              <a:srgbClr val="000000"/>
            </a:solidFill>
            <a:latin typeface="Nokia Pure Text Light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17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20FA3CCC-7F09-4380-B4ED-B540B5701BF8}" vid="{8C1DE882-E356-4A09-9613-B06642F731B0}"/>
    </a:ext>
  </a:extLst>
</a:theme>
</file>

<file path=ppt/theme/theme6.xml><?xml version="1.0" encoding="utf-8"?>
<a:theme xmlns:a="http://schemas.openxmlformats.org/drawingml/2006/main" name="1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7.xml><?xml version="1.0" encoding="utf-8"?>
<a:theme xmlns:a="http://schemas.openxmlformats.org/drawingml/2006/main" name="2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8.xml><?xml version="1.0" encoding="utf-8"?>
<a:theme xmlns:a="http://schemas.openxmlformats.org/drawingml/2006/main" name="5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TECH_V3.potx" id="{14433743-52F9-4774-A990-D82D154ABD07}" vid="{30D45774-10E7-4C9D-8A93-6CE8CCA0D7C1}"/>
    </a:ext>
  </a:extLst>
</a:theme>
</file>

<file path=ppt/theme/theme9.xml><?xml version="1.0" encoding="utf-8"?>
<a:theme xmlns:a="http://schemas.openxmlformats.org/drawingml/2006/main" name="3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5235CA1D26B942BB982780B04B9513" ma:contentTypeVersion="0" ma:contentTypeDescription="Create a new document." ma:contentTypeScope="" ma:versionID="1ebdc36ef2474cc3b22a79f49e3fc38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EE7B180-15F7-4252-82C7-C97F62F4E0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BC89982-2CA0-4886-8245-1F266FA3D7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F34B1E5-ED30-4A1C-8B09-D7EF7FB7FEC3}">
  <ds:schemaRefs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TECH_PPT_Temp_Nokia_Pure_Macro_Free_v54</Template>
  <TotalTime>0</TotalTime>
  <Words>294</Words>
  <Application>Microsoft Macintosh PowerPoint</Application>
  <PresentationFormat>On-screen Show (16:9)</PresentationFormat>
  <Paragraphs>138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24" baseType="lpstr">
      <vt:lpstr>Arial</vt:lpstr>
      <vt:lpstr>Calibri</vt:lpstr>
      <vt:lpstr>Lucida Grande</vt:lpstr>
      <vt:lpstr>Nokia Pure Headline Light</vt:lpstr>
      <vt:lpstr>Nokia Pure Headline Ultra Light</vt:lpstr>
      <vt:lpstr>Nokia Pure Text Light</vt:lpstr>
      <vt:lpstr>Times New Roman</vt:lpstr>
      <vt:lpstr>TECH_PPT_Temp_Nokia_Pure_Macro_Free_v54</vt:lpstr>
      <vt:lpstr>Nokia Master Blue Background</vt:lpstr>
      <vt:lpstr>Final Slide</vt:lpstr>
      <vt:lpstr>1_blank</vt:lpstr>
      <vt:lpstr>17_TECH_PPT_Temp_Pure_V31</vt:lpstr>
      <vt:lpstr>1_TECH_PPT_Temp_Nokia_Pure_Macro_Free_v54</vt:lpstr>
      <vt:lpstr>2_TECH_PPT_Temp_Nokia_Pure_Macro_Free_v54</vt:lpstr>
      <vt:lpstr>5_TECH_PPT_Temp_Pure_V31</vt:lpstr>
      <vt:lpstr>3_TECH_PPT_Temp_Nokia_Pure_Macro_Free_v54</vt:lpstr>
      <vt:lpstr>30_TECH_PPT_Temp_Nokia_Pure_Macro_Free_v54</vt:lpstr>
      <vt:lpstr>4_TECH_PPT_Temp_Nokia_Pure_Macro_Free_v54</vt:lpstr>
      <vt:lpstr>5_TECH_PPT_Temp_Nokia_Pure_Macro_Free_v54</vt:lpstr>
      <vt:lpstr>think-cell Slide</vt:lpstr>
      <vt:lpstr>PowerPoint Presentation</vt:lpstr>
      <vt:lpstr>JVET-O0350 / LFNST with one mode</vt:lpstr>
      <vt:lpstr>JVET-O0350 / LFNST with one mode</vt:lpstr>
      <vt:lpstr>JVET-O0350 / LFNST with one mode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2017-02-03T08:03:41Z</dcterms:created>
  <dcterms:modified xsi:type="dcterms:W3CDTF">2019-07-01T08:57:37Z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0x010100495235CA1D26B942BB982780B04B9513</vt:lpwstr>
  </property>
</Properties>
</file>