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5177" r:id="rId1"/>
  </p:sldMasterIdLst>
  <p:notesMasterIdLst>
    <p:notesMasterId r:id="rId12"/>
  </p:notesMasterIdLst>
  <p:handoutMasterIdLst>
    <p:handoutMasterId r:id="rId13"/>
  </p:handoutMasterIdLst>
  <p:sldIdLst>
    <p:sldId id="256" r:id="rId2"/>
    <p:sldId id="665" r:id="rId3"/>
    <p:sldId id="674" r:id="rId4"/>
    <p:sldId id="673" r:id="rId5"/>
    <p:sldId id="675" r:id="rId6"/>
    <p:sldId id="678" r:id="rId7"/>
    <p:sldId id="676" r:id="rId8"/>
    <p:sldId id="677" r:id="rId9"/>
    <p:sldId id="659" r:id="rId10"/>
    <p:sldId id="622" r:id="rId11"/>
  </p:sldIdLst>
  <p:sldSz cx="9144000" cy="6858000" type="screen4x3"/>
  <p:notesSz cx="6797675" cy="9928225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>
          <p15:clr>
            <a:srgbClr val="A4A3A4"/>
          </p15:clr>
        </p15:guide>
        <p15:guide id="2" pos="288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2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昌皜 姚" initials="昌皜" lastIdx="1" clrIdx="0">
    <p:extLst>
      <p:ext uri="{19B8F6BF-5375-455C-9EA6-DF929625EA0E}">
        <p15:presenceInfo xmlns:p15="http://schemas.microsoft.com/office/powerpoint/2012/main" userId="716a9fb3490f570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1F8EBB"/>
    <a:srgbClr val="F8F8F8"/>
    <a:srgbClr val="154D9F"/>
    <a:srgbClr val="008000"/>
    <a:srgbClr val="28AECF"/>
    <a:srgbClr val="249D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無樣式、無格線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55" autoAdjust="0"/>
    <p:restoredTop sz="90426" autoAdjust="0"/>
  </p:normalViewPr>
  <p:slideViewPr>
    <p:cSldViewPr snapToGrid="0" showGuides="1">
      <p:cViewPr varScale="1">
        <p:scale>
          <a:sx n="100" d="100"/>
          <a:sy n="100" d="100"/>
        </p:scale>
        <p:origin x="2058" y="90"/>
      </p:cViewPr>
      <p:guideLst>
        <p:guide orient="horz" pos="2115"/>
        <p:guide pos="2881"/>
      </p:guideLst>
    </p:cSldViewPr>
  </p:slideViewPr>
  <p:outlineViewPr>
    <p:cViewPr>
      <p:scale>
        <a:sx n="20" d="100"/>
        <a:sy n="2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47" d="100"/>
          <a:sy n="47" d="100"/>
        </p:scale>
        <p:origin x="2792" y="64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>
            <a:lvl1pPr algn="l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 bwMode="auto">
          <a:xfrm>
            <a:off x="3850294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>
            <a:lvl1pPr algn="r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fld id="{D424C761-3D04-44A5-B18F-DD5BF02629FF}" type="datetimeFigureOut">
              <a:rPr lang="zh-TW" altLang="en-US"/>
              <a:pPr>
                <a:defRPr/>
              </a:pPr>
              <a:t>2019/7/3</a:t>
            </a:fld>
            <a:endParaRPr lang="en-US" altLang="zh-TW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 bwMode="auto">
          <a:xfrm>
            <a:off x="0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b" anchorCtr="0" compatLnSpc="1">
            <a:prstTxWarp prst="textNoShape">
              <a:avLst/>
            </a:prstTxWarp>
          </a:bodyPr>
          <a:lstStyle>
            <a:lvl1pPr algn="l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 bwMode="auto">
          <a:xfrm>
            <a:off x="3850294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b" anchorCtr="0" compatLnSpc="1">
            <a:prstTxWarp prst="textNoShape">
              <a:avLst/>
            </a:prstTxWarp>
          </a:bodyPr>
          <a:lstStyle>
            <a:lvl1pPr algn="r" defTabSz="917536" eaLnBrk="1" hangingPunct="1">
              <a:defRPr sz="1200"/>
            </a:lvl1pPr>
          </a:lstStyle>
          <a:p>
            <a:pPr>
              <a:defRPr/>
            </a:pPr>
            <a:fld id="{AC0045CC-BCB6-47C4-9C04-3E0C6F3104C4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5915208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>
            <a:lvl1pPr algn="l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850294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>
            <a:lvl1pPr algn="r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fld id="{80BC22A9-0249-47D1-B80D-6FE00BB5BFE4}" type="datetimeFigureOut">
              <a:rPr lang="zh-TW" altLang="en-US"/>
              <a:pPr>
                <a:defRPr/>
              </a:pPr>
              <a:t>2019/7/3</a:t>
            </a:fld>
            <a:endParaRPr lang="en-US" altLang="zh-TW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8230" tIns="44115" rIns="88230" bIns="44115" rtlCol="0" anchor="ctr"/>
          <a:lstStyle/>
          <a:p>
            <a:pPr lvl="0"/>
            <a:endParaRPr lang="zh-TW" alt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79464" y="4715407"/>
            <a:ext cx="5438748" cy="4469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noProof="0"/>
              <a:t>Click to edit Master text styles</a:t>
            </a:r>
          </a:p>
          <a:p>
            <a:pPr lvl="0"/>
            <a:r>
              <a:rPr lang="en-US" altLang="zh-TW" noProof="0"/>
              <a:t>Second level</a:t>
            </a:r>
          </a:p>
          <a:p>
            <a:pPr lvl="0"/>
            <a:r>
              <a:rPr lang="en-US" altLang="zh-TW" noProof="0"/>
              <a:t>Third level</a:t>
            </a:r>
          </a:p>
          <a:p>
            <a:pPr lvl="0"/>
            <a:r>
              <a:rPr lang="en-US" altLang="zh-TW" noProof="0"/>
              <a:t>Fourth level</a:t>
            </a:r>
          </a:p>
          <a:p>
            <a:pPr lvl="0"/>
            <a:r>
              <a:rPr lang="en-US" altLang="zh-TW" noProof="0"/>
              <a:t>Fifth level</a:t>
            </a:r>
            <a:endParaRPr lang="zh-TW" alt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b" anchorCtr="0" compatLnSpc="1">
            <a:prstTxWarp prst="textNoShape">
              <a:avLst/>
            </a:prstTxWarp>
          </a:bodyPr>
          <a:lstStyle>
            <a:lvl1pPr algn="l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850294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b" anchorCtr="0" compatLnSpc="1">
            <a:prstTxWarp prst="textNoShape">
              <a:avLst/>
            </a:prstTxWarp>
          </a:bodyPr>
          <a:lstStyle>
            <a:lvl1pPr algn="r" defTabSz="917536" eaLnBrk="1" hangingPunct="1">
              <a:defRPr sz="1200"/>
            </a:lvl1pPr>
          </a:lstStyle>
          <a:p>
            <a:pPr>
              <a:defRPr/>
            </a:pPr>
            <a:fld id="{982509DB-6945-4DF6-87A6-EF194D524380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979627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1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892665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10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5510556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sz="28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2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1875708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sz="28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3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6471112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TW" sz="28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4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0880735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sz="28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5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6099934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sz="28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6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4679672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TW" sz="28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7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2193376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TW" sz="28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8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051860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sz="28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9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01420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 txBox="1">
            <a:spLocks/>
          </p:cNvSpPr>
          <p:nvPr userDrawn="1"/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fld id="{48C3B264-A979-4D7A-AA51-2737199811A6}" type="slidenum">
              <a:rPr lang="zh-TW" altLang="en-US" sz="1200" smtClean="0">
                <a:solidFill>
                  <a:srgbClr val="898989"/>
                </a:solidFill>
              </a:rPr>
              <a:pPr algn="r" eaLnBrk="1" hangingPunct="1">
                <a:defRPr/>
              </a:pPr>
              <a:t>‹#›</a:t>
            </a:fld>
            <a:endParaRPr lang="zh-TW" altLang="en-US" sz="1200">
              <a:solidFill>
                <a:srgbClr val="898989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Click to edit Master title style</a:t>
            </a:r>
            <a:endParaRPr lang="zh-TW" altLang="en-US" dirty="0"/>
          </a:p>
        </p:txBody>
      </p:sp>
      <p:sp>
        <p:nvSpPr>
          <p:cNvPr id="6" name="內容版面配置區 2"/>
          <p:cNvSpPr>
            <a:spLocks noGrp="1"/>
          </p:cNvSpPr>
          <p:nvPr>
            <p:ph idx="13"/>
          </p:nvPr>
        </p:nvSpPr>
        <p:spPr>
          <a:xfrm>
            <a:off x="457200" y="1701800"/>
            <a:ext cx="8229600" cy="4708525"/>
          </a:xfrm>
        </p:spPr>
        <p:txBody>
          <a:bodyPr/>
          <a:lstStyle>
            <a:lvl2pPr>
              <a:defRPr sz="2800"/>
            </a:lvl2pPr>
            <a:lvl3pPr>
              <a:defRPr sz="2400"/>
            </a:lvl3pPr>
            <a:lvl4pPr>
              <a:defRPr sz="1800"/>
            </a:lvl4pPr>
            <a:lvl5pPr>
              <a:defRPr sz="1600"/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D87FD-DC78-4E40-985C-A65395BA1DC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286418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 txBox="1">
            <a:spLocks/>
          </p:cNvSpPr>
          <p:nvPr userDrawn="1"/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fld id="{0773841D-8D5E-47E6-9EF1-866E9019DB7E}" type="slidenum">
              <a:rPr lang="zh-TW" altLang="en-US" sz="1200" smtClean="0">
                <a:solidFill>
                  <a:srgbClr val="898989"/>
                </a:solidFill>
              </a:rPr>
              <a:pPr algn="r" eaLnBrk="1" hangingPunct="1">
                <a:defRPr/>
              </a:pPr>
              <a:t>‹#›</a:t>
            </a:fld>
            <a:endParaRPr lang="zh-TW" altLang="en-US" sz="1200">
              <a:solidFill>
                <a:srgbClr val="898989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A423D4-7A27-4E3C-A5D5-3A0114509D8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4729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 txBox="1">
            <a:spLocks/>
          </p:cNvSpPr>
          <p:nvPr userDrawn="1"/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fld id="{0D5F4460-6B17-4670-B271-CE1C0AFE577E}" type="slidenum">
              <a:rPr lang="zh-TW" altLang="en-US" sz="1200" smtClean="0">
                <a:solidFill>
                  <a:srgbClr val="898989"/>
                </a:solidFill>
              </a:rPr>
              <a:pPr algn="r" eaLnBrk="1" hangingPunct="1">
                <a:defRPr/>
              </a:pPr>
              <a:t>‹#›</a:t>
            </a:fld>
            <a:endParaRPr lang="zh-TW" altLang="en-US" sz="1200">
              <a:solidFill>
                <a:srgbClr val="898989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D43FF-E1B0-4D0B-9AB1-253CD242FC8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26973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/>
              <a:t>按一下以編輯母片副標題樣式</a:t>
            </a:r>
          </a:p>
        </p:txBody>
      </p:sp>
      <p:sp>
        <p:nvSpPr>
          <p:cNvPr id="10" name="內容版面配置區 9"/>
          <p:cNvSpPr>
            <a:spLocks noGrp="1"/>
          </p:cNvSpPr>
          <p:nvPr>
            <p:ph sz="quarter" idx="10"/>
          </p:nvPr>
        </p:nvSpPr>
        <p:spPr>
          <a:xfrm>
            <a:off x="3133725" y="5895975"/>
            <a:ext cx="2867025" cy="552450"/>
          </a:xfrm>
        </p:spPr>
        <p:txBody>
          <a:bodyPr/>
          <a:lstStyle>
            <a:lvl1pPr>
              <a:buNone/>
              <a:defRPr sz="2000"/>
            </a:lvl1pPr>
          </a:lstStyle>
          <a:p>
            <a:pPr lvl="0"/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70806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 txBox="1">
            <a:spLocks/>
          </p:cNvSpPr>
          <p:nvPr userDrawn="1"/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fld id="{376E82F3-45B2-4D09-83C3-E85B83CD2857}" type="slidenum">
              <a:rPr lang="zh-TW" altLang="en-US" sz="1200" smtClean="0">
                <a:solidFill>
                  <a:srgbClr val="898989"/>
                </a:solidFill>
              </a:rPr>
              <a:pPr algn="r" eaLnBrk="1" hangingPunct="1">
                <a:defRPr/>
              </a:pPr>
              <a:t>‹#›</a:t>
            </a:fld>
            <a:endParaRPr lang="zh-TW" altLang="en-US" sz="1200">
              <a:solidFill>
                <a:srgbClr val="898989"/>
              </a:solidFill>
            </a:endParaRPr>
          </a:p>
        </p:txBody>
      </p:sp>
      <p:sp>
        <p:nvSpPr>
          <p:cNvPr id="3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5299D6-372A-406A-B5D2-33E5D23B47D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98029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95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3DE313F-F22A-43C4-B5CA-B3EED09E8D6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  <p:pic>
        <p:nvPicPr>
          <p:cNvPr id="1029" name="Picture 9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7650" y="6492875"/>
            <a:ext cx="903288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786" r:id="rId1"/>
    <p:sldLayoutId id="2147485787" r:id="rId2"/>
    <p:sldLayoutId id="2147485788" r:id="rId3"/>
    <p:sldLayoutId id="2147485789" r:id="rId4"/>
    <p:sldLayoutId id="2147485790" r:id="rId5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154DA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54DA9"/>
          </a:solidFill>
          <a:latin typeface="Arial" charset="0"/>
          <a:ea typeface="新細明體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54DA9"/>
          </a:solidFill>
          <a:latin typeface="Arial" charset="0"/>
          <a:ea typeface="新細明體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54DA9"/>
          </a:solidFill>
          <a:latin typeface="Arial" charset="0"/>
          <a:ea typeface="新細明體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54DA9"/>
          </a:solidFill>
          <a:latin typeface="Arial" charset="0"/>
          <a:ea typeface="新細明體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685800" y="1526743"/>
            <a:ext cx="7772400" cy="1470025"/>
          </a:xfrm>
        </p:spPr>
        <p:txBody>
          <a:bodyPr/>
          <a:lstStyle/>
          <a:p>
            <a:r>
              <a:rPr lang="en-US" altLang="zh-TW" b="1" dirty="0">
                <a:ea typeface="新細明體" panose="02020500000000000000" pitchFamily="18" charset="-120"/>
              </a:rPr>
              <a:t>JVET-O0345:</a:t>
            </a:r>
            <a:r>
              <a:rPr lang="en-US" altLang="zh-TW" dirty="0">
                <a:ea typeface="新細明體" panose="02020500000000000000" pitchFamily="18" charset="-120"/>
              </a:rPr>
              <a:t/>
            </a:r>
            <a:br>
              <a:rPr lang="en-US" altLang="zh-TW" dirty="0">
                <a:ea typeface="新細明體" panose="02020500000000000000" pitchFamily="18" charset="-120"/>
              </a:rPr>
            </a:br>
            <a:r>
              <a:rPr lang="en-US" altLang="zh-TW" b="1" dirty="0"/>
              <a:t>Non-CE3: MIP simplification</a:t>
            </a:r>
            <a:endParaRPr lang="zh-TW" altLang="en-US" dirty="0"/>
          </a:p>
        </p:txBody>
      </p:sp>
      <p:sp>
        <p:nvSpPr>
          <p:cNvPr id="5" name="副標題 4"/>
          <p:cNvSpPr>
            <a:spLocks noGrp="1"/>
          </p:cNvSpPr>
          <p:nvPr>
            <p:ph type="subTitle" idx="1"/>
          </p:nvPr>
        </p:nvSpPr>
        <p:spPr>
          <a:xfrm>
            <a:off x="1371600" y="3787346"/>
            <a:ext cx="6400800" cy="1406091"/>
          </a:xfrm>
        </p:spPr>
        <p:txBody>
          <a:bodyPr/>
          <a:lstStyle/>
          <a:p>
            <a:r>
              <a:rPr lang="en-US" altLang="zh-TW" b="1" dirty="0">
                <a:solidFill>
                  <a:srgbClr val="28AECF"/>
                </a:solidFill>
                <a:ea typeface="新細明體" panose="02020500000000000000" pitchFamily="18" charset="-120"/>
              </a:rPr>
              <a:t>Chang-Hao </a:t>
            </a:r>
            <a:r>
              <a:rPr lang="en-US" altLang="zh-TW" b="1" dirty="0" err="1">
                <a:solidFill>
                  <a:srgbClr val="28AECF"/>
                </a:solidFill>
                <a:ea typeface="新細明體" panose="02020500000000000000" pitchFamily="18" charset="-120"/>
              </a:rPr>
              <a:t>Yau</a:t>
            </a:r>
            <a:r>
              <a:rPr lang="en-US" altLang="zh-TW" b="1" dirty="0">
                <a:solidFill>
                  <a:srgbClr val="28AECF"/>
                </a:solidFill>
                <a:ea typeface="新細明體" panose="02020500000000000000" pitchFamily="18" charset="-120"/>
              </a:rPr>
              <a:t>, </a:t>
            </a:r>
            <a:br>
              <a:rPr lang="en-US" altLang="zh-TW" b="1" dirty="0">
                <a:solidFill>
                  <a:srgbClr val="28AECF"/>
                </a:solidFill>
                <a:ea typeface="新細明體" panose="02020500000000000000" pitchFamily="18" charset="-120"/>
              </a:rPr>
            </a:br>
            <a:r>
              <a:rPr lang="en-US" altLang="zh-TW" b="1" u="sng" dirty="0" err="1">
                <a:solidFill>
                  <a:srgbClr val="28AECF"/>
                </a:solidFill>
                <a:ea typeface="新細明體" panose="02020500000000000000" pitchFamily="18" charset="-120"/>
              </a:rPr>
              <a:t>Ching-Chieh</a:t>
            </a:r>
            <a:r>
              <a:rPr lang="en-US" altLang="zh-TW" b="1" u="sng" dirty="0">
                <a:solidFill>
                  <a:srgbClr val="28AECF"/>
                </a:solidFill>
                <a:ea typeface="新細明體" panose="02020500000000000000" pitchFamily="18" charset="-120"/>
              </a:rPr>
              <a:t> Lin</a:t>
            </a:r>
            <a:r>
              <a:rPr lang="en-US" altLang="zh-TW" b="1" dirty="0">
                <a:solidFill>
                  <a:srgbClr val="28AECF"/>
                </a:solidFill>
                <a:ea typeface="新細明體" panose="02020500000000000000" pitchFamily="18" charset="-120"/>
              </a:rPr>
              <a:t>, </a:t>
            </a:r>
            <a:r>
              <a:rPr lang="en-US" altLang="zh-TW" b="1" dirty="0" smtClean="0">
                <a:solidFill>
                  <a:srgbClr val="28AECF"/>
                </a:solidFill>
                <a:ea typeface="新細明體" panose="02020500000000000000" pitchFamily="18" charset="-120"/>
              </a:rPr>
              <a:t>Chun-Lung </a:t>
            </a:r>
            <a:r>
              <a:rPr lang="en-US" altLang="zh-TW" b="1" dirty="0">
                <a:solidFill>
                  <a:srgbClr val="28AECF"/>
                </a:solidFill>
                <a:ea typeface="新細明體" panose="02020500000000000000" pitchFamily="18" charset="-120"/>
              </a:rPr>
              <a:t>Lin</a:t>
            </a:r>
            <a:endParaRPr lang="zh-TW" altLang="en-US" dirty="0">
              <a:solidFill>
                <a:srgbClr val="28AECF"/>
              </a:solidFill>
              <a:ea typeface="新細明體" panose="02020500000000000000" pitchFamily="18" charset="-120"/>
            </a:endParaRP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10"/>
          </p:nvPr>
        </p:nvSpPr>
        <p:spPr>
          <a:xfrm>
            <a:off x="2860490" y="5707790"/>
            <a:ext cx="3460750" cy="552450"/>
          </a:xfrm>
        </p:spPr>
        <p:txBody>
          <a:bodyPr/>
          <a:lstStyle/>
          <a:p>
            <a:pPr algn="ctr"/>
            <a:r>
              <a:rPr lang="en-CA" altLang="zh-TW" dirty="0"/>
              <a:t>Gothenburg</a:t>
            </a:r>
            <a:r>
              <a:rPr lang="en-US" altLang="zh-TW" dirty="0" smtClean="0">
                <a:ea typeface="新細明體" panose="02020500000000000000" pitchFamily="18" charset="-120"/>
              </a:rPr>
              <a:t>, </a:t>
            </a:r>
            <a:r>
              <a:rPr lang="en-CA" altLang="zh-TW" dirty="0"/>
              <a:t>SE</a:t>
            </a:r>
            <a:endParaRPr lang="en-US" altLang="zh-TW" dirty="0">
              <a:ea typeface="新細明體" panose="02020500000000000000" pitchFamily="18" charset="-120"/>
            </a:endParaRPr>
          </a:p>
          <a:p>
            <a:pPr algn="ctr"/>
            <a:r>
              <a:rPr lang="en-US" altLang="zh-TW" dirty="0" smtClean="0"/>
              <a:t>Jul</a:t>
            </a:r>
            <a:r>
              <a:rPr lang="en-US" altLang="zh-TW" dirty="0" smtClean="0">
                <a:ea typeface="新細明體" panose="02020500000000000000" pitchFamily="18" charset="-120"/>
              </a:rPr>
              <a:t> 2019</a:t>
            </a:r>
            <a:endParaRPr lang="zh-TW" altLang="en-US" dirty="0"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57937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368300" y="2705928"/>
            <a:ext cx="8229600" cy="840259"/>
          </a:xfrm>
        </p:spPr>
        <p:txBody>
          <a:bodyPr/>
          <a:lstStyle/>
          <a:p>
            <a:r>
              <a:rPr lang="en-US" altLang="zh-TW" sz="7200"/>
              <a:t>Thank Y</a:t>
            </a:r>
            <a:r>
              <a:rPr lang="en-US" altLang="zh-TW" sz="7200" smtClean="0"/>
              <a:t>ou</a:t>
            </a:r>
            <a:endParaRPr lang="zh-TW" altLang="en-US" sz="72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369074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內容版面配置區 4"/>
          <p:cNvSpPr>
            <a:spLocks noGrp="1"/>
          </p:cNvSpPr>
          <p:nvPr>
            <p:ph idx="13"/>
          </p:nvPr>
        </p:nvSpPr>
        <p:spPr>
          <a:xfrm>
            <a:off x="457200" y="1635369"/>
            <a:ext cx="8229600" cy="4572000"/>
          </a:xfrm>
        </p:spPr>
        <p:txBody>
          <a:bodyPr/>
          <a:lstStyle/>
          <a:p>
            <a:r>
              <a:rPr lang="en-CA" altLang="zh-TW" dirty="0"/>
              <a:t>There are three stages in the current MIP</a:t>
            </a:r>
            <a:r>
              <a:rPr lang="en-CA" altLang="zh-TW" dirty="0" smtClean="0"/>
              <a:t>.</a:t>
            </a:r>
          </a:p>
          <a:p>
            <a:pPr lvl="1"/>
            <a:r>
              <a:rPr lang="en-CA" altLang="zh-TW" dirty="0" smtClean="0"/>
              <a:t>Downsampling</a:t>
            </a:r>
          </a:p>
          <a:p>
            <a:pPr lvl="1"/>
            <a:r>
              <a:rPr lang="en-CA" altLang="zh-TW" dirty="0"/>
              <a:t>M</a:t>
            </a:r>
            <a:r>
              <a:rPr lang="en-CA" altLang="zh-TW" dirty="0" smtClean="0"/>
              <a:t>atrix-vector multiplication</a:t>
            </a:r>
          </a:p>
          <a:p>
            <a:pPr lvl="1"/>
            <a:r>
              <a:rPr lang="en-CA" altLang="zh-TW" dirty="0"/>
              <a:t>U</a:t>
            </a:r>
            <a:r>
              <a:rPr lang="en-CA" altLang="zh-TW" dirty="0" smtClean="0"/>
              <a:t>psampling </a:t>
            </a:r>
            <a:endParaRPr lang="en-US" altLang="zh-TW" sz="2400" dirty="0"/>
          </a:p>
        </p:txBody>
      </p:sp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8700"/>
          </a:xfrm>
        </p:spPr>
        <p:txBody>
          <a:bodyPr/>
          <a:lstStyle/>
          <a:p>
            <a:r>
              <a:rPr lang="en-US" altLang="zh-TW" dirty="0"/>
              <a:t>Introduction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2</a:t>
            </a:fld>
            <a:endParaRPr lang="zh-TW" altLang="en-US"/>
          </a:p>
        </p:txBody>
      </p:sp>
      <p:pic>
        <p:nvPicPr>
          <p:cNvPr id="6" name="圖片 5"/>
          <p:cNvPicPr/>
          <p:nvPr/>
        </p:nvPicPr>
        <p:blipFill rotWithShape="1">
          <a:blip r:embed="rId3"/>
          <a:srcRect b="19221"/>
          <a:stretch/>
        </p:blipFill>
        <p:spPr bwMode="auto">
          <a:xfrm>
            <a:off x="847413" y="4015231"/>
            <a:ext cx="7975912" cy="261416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499510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內容版面配置區 4"/>
          <p:cNvSpPr>
            <a:spLocks noGrp="1"/>
          </p:cNvSpPr>
          <p:nvPr>
            <p:ph idx="13"/>
          </p:nvPr>
        </p:nvSpPr>
        <p:spPr>
          <a:xfrm>
            <a:off x="457200" y="1635369"/>
            <a:ext cx="8229600" cy="4572000"/>
          </a:xfrm>
        </p:spPr>
        <p:txBody>
          <a:bodyPr/>
          <a:lstStyle/>
          <a:p>
            <a:r>
              <a:rPr lang="en-US" altLang="zh-TW" sz="2800" dirty="0"/>
              <a:t>The </a:t>
            </a:r>
            <a:r>
              <a:rPr lang="en-US" altLang="zh-TW" sz="2800" dirty="0" smtClean="0"/>
              <a:t>size </a:t>
            </a:r>
            <a:r>
              <a:rPr lang="en-US" altLang="zh-TW" sz="2800" dirty="0"/>
              <a:t>for </a:t>
            </a:r>
            <a:r>
              <a:rPr lang="en-US" altLang="zh-TW" sz="2800" dirty="0" smtClean="0"/>
              <a:t>storing MIP parameters is large </a:t>
            </a:r>
          </a:p>
          <a:p>
            <a:pPr lvl="1"/>
            <a:r>
              <a:rPr lang="en-US" altLang="zh-TW" dirty="0" smtClean="0"/>
              <a:t>Total </a:t>
            </a:r>
            <a:r>
              <a:rPr lang="en-CA" altLang="zh-TW" dirty="0" smtClean="0"/>
              <a:t>7.92 Kilobyte</a:t>
            </a:r>
          </a:p>
          <a:p>
            <a:pPr lvl="2"/>
            <a:r>
              <a:rPr lang="en-CA" altLang="zh-TW" dirty="0" smtClean="0"/>
              <a:t>S</a:t>
            </a:r>
            <a:r>
              <a:rPr lang="en-CA" altLang="zh-TW" baseline="-25000" dirty="0" smtClean="0"/>
              <a:t>0</a:t>
            </a:r>
            <a:r>
              <a:rPr lang="en-CA" altLang="zh-TW" dirty="0" smtClean="0"/>
              <a:t> for 4x4 block</a:t>
            </a:r>
            <a:endParaRPr lang="en-CA" altLang="zh-TW" baseline="-25000" dirty="0" smtClean="0"/>
          </a:p>
          <a:p>
            <a:pPr lvl="2"/>
            <a:r>
              <a:rPr lang="en-CA" altLang="zh-TW" dirty="0" smtClean="0"/>
              <a:t>S</a:t>
            </a:r>
            <a:r>
              <a:rPr lang="en-CA" altLang="zh-TW" baseline="-25000" dirty="0" smtClean="0"/>
              <a:t>1</a:t>
            </a:r>
            <a:r>
              <a:rPr lang="en-CA" altLang="zh-TW" dirty="0" smtClean="0"/>
              <a:t> for 4x8, 8x4 and 8x8 blocks</a:t>
            </a:r>
            <a:endParaRPr lang="en-CA" altLang="zh-TW" baseline="-25000" dirty="0" smtClean="0"/>
          </a:p>
          <a:p>
            <a:pPr lvl="2"/>
            <a:r>
              <a:rPr lang="en-CA" altLang="zh-TW" dirty="0" smtClean="0"/>
              <a:t>S</a:t>
            </a:r>
            <a:r>
              <a:rPr lang="en-CA" altLang="zh-TW" baseline="-25000" dirty="0" smtClean="0"/>
              <a:t>2</a:t>
            </a:r>
            <a:r>
              <a:rPr lang="en-CA" altLang="zh-TW" dirty="0" smtClean="0"/>
              <a:t> for the rest blocks</a:t>
            </a:r>
            <a:endParaRPr lang="en-CA" altLang="zh-TW" baseline="-25000" dirty="0" smtClean="0"/>
          </a:p>
          <a:p>
            <a:endParaRPr lang="en-US" altLang="zh-TW" sz="2800" dirty="0"/>
          </a:p>
        </p:txBody>
      </p:sp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8700"/>
          </a:xfrm>
        </p:spPr>
        <p:txBody>
          <a:bodyPr/>
          <a:lstStyle/>
          <a:p>
            <a:r>
              <a:rPr lang="en-US" altLang="zh-TW" dirty="0" smtClean="0"/>
              <a:t>Observation 1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3</a:t>
            </a:fld>
            <a:endParaRPr lang="zh-TW" altLang="en-US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3879842"/>
              </p:ext>
            </p:extLst>
          </p:nvPr>
        </p:nvGraphicFramePr>
        <p:xfrm>
          <a:off x="568259" y="4521322"/>
          <a:ext cx="8007482" cy="1828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18027">
                  <a:extLst>
                    <a:ext uri="{9D8B030D-6E8A-4147-A177-3AD203B41FA5}">
                      <a16:colId xmlns:a16="http://schemas.microsoft.com/office/drawing/2014/main" val="3208170274"/>
                    </a:ext>
                  </a:extLst>
                </a:gridCol>
                <a:gridCol w="2296485">
                  <a:extLst>
                    <a:ext uri="{9D8B030D-6E8A-4147-A177-3AD203B41FA5}">
                      <a16:colId xmlns:a16="http://schemas.microsoft.com/office/drawing/2014/main" val="109961619"/>
                    </a:ext>
                  </a:extLst>
                </a:gridCol>
                <a:gridCol w="2296485">
                  <a:extLst>
                    <a:ext uri="{9D8B030D-6E8A-4147-A177-3AD203B41FA5}">
                      <a16:colId xmlns:a16="http://schemas.microsoft.com/office/drawing/2014/main" val="2549878409"/>
                    </a:ext>
                  </a:extLst>
                </a:gridCol>
                <a:gridCol w="2296485">
                  <a:extLst>
                    <a:ext uri="{9D8B030D-6E8A-4147-A177-3AD203B41FA5}">
                      <a16:colId xmlns:a16="http://schemas.microsoft.com/office/drawing/2014/main" val="180738088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Sets</a:t>
                      </a:r>
                      <a:endParaRPr lang="zh-TW" sz="20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Numbers of parameters</a:t>
                      </a:r>
                      <a:endParaRPr lang="zh-TW" sz="20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Memory size (Kilobyte)</a:t>
                      </a:r>
                      <a:endParaRPr lang="zh-TW" sz="20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Percentage</a:t>
                      </a:r>
                      <a:endParaRPr lang="zh-TW" sz="20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462421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S</a:t>
                      </a:r>
                      <a:r>
                        <a:rPr lang="en-CA" sz="2000" baseline="-25000">
                          <a:effectLst/>
                        </a:rPr>
                        <a:t>0</a:t>
                      </a:r>
                      <a:endParaRPr lang="zh-TW" sz="20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1440</a:t>
                      </a:r>
                      <a:endParaRPr lang="zh-TW" sz="20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1.80</a:t>
                      </a:r>
                      <a:endParaRPr lang="zh-TW" sz="20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22.73</a:t>
                      </a:r>
                      <a:endParaRPr lang="zh-TW" sz="20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687386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S</a:t>
                      </a:r>
                      <a:r>
                        <a:rPr lang="en-CA" sz="2000" baseline="-25000">
                          <a:effectLst/>
                        </a:rPr>
                        <a:t>1</a:t>
                      </a:r>
                      <a:endParaRPr lang="zh-TW" sz="20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1440</a:t>
                      </a:r>
                      <a:endParaRPr lang="zh-TW" sz="20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1.80</a:t>
                      </a:r>
                      <a:endParaRPr lang="zh-TW" sz="20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22.73</a:t>
                      </a:r>
                      <a:endParaRPr lang="zh-TW" sz="20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538017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S</a:t>
                      </a:r>
                      <a:r>
                        <a:rPr lang="en-CA" sz="2000" baseline="-25000">
                          <a:effectLst/>
                        </a:rPr>
                        <a:t>2</a:t>
                      </a:r>
                      <a:endParaRPr lang="zh-TW" sz="20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3456</a:t>
                      </a:r>
                      <a:endParaRPr lang="zh-TW" sz="20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4.32</a:t>
                      </a:r>
                      <a:endParaRPr lang="zh-TW" sz="20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54.55</a:t>
                      </a:r>
                      <a:endParaRPr lang="zh-TW" sz="20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75448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Total</a:t>
                      </a:r>
                      <a:endParaRPr lang="zh-TW" sz="20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6336</a:t>
                      </a:r>
                      <a:endParaRPr lang="zh-TW" sz="20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7.92</a:t>
                      </a:r>
                      <a:endParaRPr lang="zh-TW" sz="20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 </a:t>
                      </a:r>
                      <a:endParaRPr lang="zh-TW" sz="20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851605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8591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Proposed Method 1</a:t>
            </a:r>
            <a:endParaRPr lang="zh-TW" altLang="en-US" dirty="0"/>
          </a:p>
        </p:txBody>
      </p:sp>
      <p:sp>
        <p:nvSpPr>
          <p:cNvPr id="6" name="內容版面配置區 5"/>
          <p:cNvSpPr>
            <a:spLocks noGrp="1"/>
          </p:cNvSpPr>
          <p:nvPr>
            <p:ph idx="13"/>
          </p:nvPr>
        </p:nvSpPr>
        <p:spPr>
          <a:xfrm>
            <a:off x="457200" y="1417638"/>
            <a:ext cx="8229600" cy="4992687"/>
          </a:xfrm>
        </p:spPr>
        <p:txBody>
          <a:bodyPr/>
          <a:lstStyle/>
          <a:p>
            <a:r>
              <a:rPr lang="en-US" altLang="zh-TW" sz="2800" dirty="0"/>
              <a:t>Removal of MIP </a:t>
            </a:r>
            <a:r>
              <a:rPr lang="en-US" altLang="zh-TW" sz="2800" dirty="0" smtClean="0"/>
              <a:t>on </a:t>
            </a:r>
            <a:r>
              <a:rPr lang="en-US" altLang="zh-TW" sz="2800" dirty="0"/>
              <a:t>4X4 </a:t>
            </a:r>
            <a:r>
              <a:rPr lang="en-US" altLang="zh-TW" sz="2800" dirty="0" smtClean="0"/>
              <a:t>block</a:t>
            </a:r>
          </a:p>
          <a:p>
            <a:pPr lvl="1"/>
            <a:r>
              <a:rPr lang="en-US" altLang="zh-TW" sz="2400" dirty="0" smtClean="0"/>
              <a:t>Save 22.73% storage</a:t>
            </a:r>
          </a:p>
          <a:p>
            <a:pPr lvl="1"/>
            <a:r>
              <a:rPr lang="en-US" altLang="zh-TW" sz="2400" dirty="0" smtClean="0"/>
              <a:t>0.02% </a:t>
            </a:r>
            <a:r>
              <a:rPr lang="en-US" altLang="zh-TW" sz="2400" dirty="0" err="1"/>
              <a:t>luma</a:t>
            </a:r>
            <a:r>
              <a:rPr lang="en-US" altLang="zh-TW" sz="2400" dirty="0"/>
              <a:t> </a:t>
            </a:r>
            <a:r>
              <a:rPr lang="en-US" altLang="zh-TW" sz="2400" dirty="0" smtClean="0"/>
              <a:t>loss</a:t>
            </a:r>
            <a:endParaRPr lang="en-US" altLang="zh-TW" sz="2400" dirty="0"/>
          </a:p>
          <a:p>
            <a:pPr lvl="1"/>
            <a:r>
              <a:rPr lang="en-US" altLang="zh-TW" sz="2400" dirty="0" smtClean="0"/>
              <a:t>0.02% </a:t>
            </a:r>
            <a:r>
              <a:rPr lang="en-US" altLang="zh-TW" sz="2400" dirty="0"/>
              <a:t>and </a:t>
            </a:r>
            <a:r>
              <a:rPr lang="en-US" altLang="zh-TW" sz="2400" dirty="0" smtClean="0"/>
              <a:t>0.01% </a:t>
            </a:r>
            <a:r>
              <a:rPr lang="en-US" altLang="zh-TW" sz="2400" dirty="0" err="1"/>
              <a:t>chroma</a:t>
            </a:r>
            <a:r>
              <a:rPr lang="en-US" altLang="zh-TW" sz="2400" dirty="0"/>
              <a:t> </a:t>
            </a:r>
            <a:r>
              <a:rPr lang="en-US" altLang="zh-TW" sz="2400" dirty="0" smtClean="0"/>
              <a:t>gain</a:t>
            </a:r>
            <a:endParaRPr lang="zh-TW" altLang="en-US" sz="24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4</a:t>
            </a:fld>
            <a:endParaRPr lang="zh-TW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4636673"/>
              </p:ext>
            </p:extLst>
          </p:nvPr>
        </p:nvGraphicFramePr>
        <p:xfrm>
          <a:off x="980866" y="3343276"/>
          <a:ext cx="7182268" cy="325857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690979">
                  <a:extLst>
                    <a:ext uri="{9D8B030D-6E8A-4147-A177-3AD203B41FA5}">
                      <a16:colId xmlns:a16="http://schemas.microsoft.com/office/drawing/2014/main" val="4115299575"/>
                    </a:ext>
                  </a:extLst>
                </a:gridCol>
                <a:gridCol w="1184783">
                  <a:extLst>
                    <a:ext uri="{9D8B030D-6E8A-4147-A177-3AD203B41FA5}">
                      <a16:colId xmlns:a16="http://schemas.microsoft.com/office/drawing/2014/main" val="1481556360"/>
                    </a:ext>
                  </a:extLst>
                </a:gridCol>
                <a:gridCol w="1184783">
                  <a:extLst>
                    <a:ext uri="{9D8B030D-6E8A-4147-A177-3AD203B41FA5}">
                      <a16:colId xmlns:a16="http://schemas.microsoft.com/office/drawing/2014/main" val="3888656232"/>
                    </a:ext>
                  </a:extLst>
                </a:gridCol>
                <a:gridCol w="1184783">
                  <a:extLst>
                    <a:ext uri="{9D8B030D-6E8A-4147-A177-3AD203B41FA5}">
                      <a16:colId xmlns:a16="http://schemas.microsoft.com/office/drawing/2014/main" val="2400540943"/>
                    </a:ext>
                  </a:extLst>
                </a:gridCol>
                <a:gridCol w="968470">
                  <a:extLst>
                    <a:ext uri="{9D8B030D-6E8A-4147-A177-3AD203B41FA5}">
                      <a16:colId xmlns:a16="http://schemas.microsoft.com/office/drawing/2014/main" val="1664397235"/>
                    </a:ext>
                  </a:extLst>
                </a:gridCol>
                <a:gridCol w="968470">
                  <a:extLst>
                    <a:ext uri="{9D8B030D-6E8A-4147-A177-3AD203B41FA5}">
                      <a16:colId xmlns:a16="http://schemas.microsoft.com/office/drawing/2014/main" val="252421972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zh-TW" sz="17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0745" marR="30745" marT="0" marB="0" anchor="ctr"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dirty="0">
                          <a:effectLst/>
                        </a:rPr>
                        <a:t>All Intra Main10 </a:t>
                      </a:r>
                      <a:endParaRPr lang="zh-TW" sz="19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1708889"/>
                  </a:ext>
                </a:extLst>
              </a:tr>
              <a:tr h="279999">
                <a:tc>
                  <a:txBody>
                    <a:bodyPr/>
                    <a:lstStyle/>
                    <a:p>
                      <a:endParaRPr lang="zh-TW" sz="17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0745" marR="30745" marT="0" marB="0" anchor="ctr"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dirty="0">
                          <a:effectLst/>
                        </a:rPr>
                        <a:t>Over VTM-5.0</a:t>
                      </a:r>
                      <a:endParaRPr lang="zh-TW" sz="19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2256098"/>
                  </a:ext>
                </a:extLst>
              </a:tr>
              <a:tr h="279999">
                <a:tc>
                  <a:txBody>
                    <a:bodyPr/>
                    <a:lstStyle/>
                    <a:p>
                      <a:endParaRPr lang="zh-TW" sz="17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0745" marR="30745" marT="0" marB="0" anchor="ctr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dirty="0">
                          <a:effectLst/>
                        </a:rPr>
                        <a:t>Y</a:t>
                      </a:r>
                      <a:endParaRPr lang="zh-TW" sz="19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effectLst/>
                        </a:rPr>
                        <a:t>U</a:t>
                      </a:r>
                      <a:endParaRPr lang="zh-TW" sz="19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dirty="0">
                          <a:effectLst/>
                        </a:rPr>
                        <a:t>V</a:t>
                      </a:r>
                      <a:endParaRPr lang="zh-TW" sz="19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effectLst/>
                        </a:rPr>
                        <a:t>EncT</a:t>
                      </a:r>
                      <a:endParaRPr lang="zh-TW" sz="19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effectLst/>
                        </a:rPr>
                        <a:t>DecT</a:t>
                      </a:r>
                      <a:endParaRPr lang="zh-TW" sz="19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extLst>
                  <a:ext uri="{0D108BD9-81ED-4DB2-BD59-A6C34878D82A}">
                    <a16:rowId xmlns:a16="http://schemas.microsoft.com/office/drawing/2014/main" val="3765722302"/>
                  </a:ext>
                </a:extLst>
              </a:tr>
              <a:tr h="2799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dirty="0">
                          <a:effectLst/>
                        </a:rPr>
                        <a:t>Class A1</a:t>
                      </a:r>
                      <a:endParaRPr lang="zh-TW" sz="19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dirty="0">
                          <a:effectLst/>
                        </a:rPr>
                        <a:t>-0.01%</a:t>
                      </a:r>
                      <a:endParaRPr lang="zh-TW" sz="19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effectLst/>
                        </a:rPr>
                        <a:t>-0.04%</a:t>
                      </a:r>
                      <a:endParaRPr lang="zh-TW" sz="19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effectLst/>
                        </a:rPr>
                        <a:t>-0.01%</a:t>
                      </a:r>
                      <a:endParaRPr lang="zh-TW" sz="19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zh-TW" sz="19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zh-TW" sz="19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extLst>
                  <a:ext uri="{0D108BD9-81ED-4DB2-BD59-A6C34878D82A}">
                    <a16:rowId xmlns:a16="http://schemas.microsoft.com/office/drawing/2014/main" val="3411809052"/>
                  </a:ext>
                </a:extLst>
              </a:tr>
              <a:tr h="2799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dirty="0">
                          <a:effectLst/>
                        </a:rPr>
                        <a:t>Class A2</a:t>
                      </a:r>
                      <a:endParaRPr lang="zh-TW" sz="19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dirty="0">
                          <a:effectLst/>
                        </a:rPr>
                        <a:t>0.00%</a:t>
                      </a:r>
                      <a:endParaRPr lang="zh-TW" sz="19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dirty="0">
                          <a:effectLst/>
                        </a:rPr>
                        <a:t>0.01%</a:t>
                      </a:r>
                      <a:endParaRPr lang="zh-TW" sz="19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effectLst/>
                        </a:rPr>
                        <a:t>-0.01%</a:t>
                      </a:r>
                      <a:endParaRPr lang="zh-TW" sz="19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effectLst/>
                        </a:rPr>
                        <a:t>99%</a:t>
                      </a:r>
                      <a:endParaRPr lang="zh-TW" sz="19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zh-TW" sz="19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extLst>
                  <a:ext uri="{0D108BD9-81ED-4DB2-BD59-A6C34878D82A}">
                    <a16:rowId xmlns:a16="http://schemas.microsoft.com/office/drawing/2014/main" val="1862482227"/>
                  </a:ext>
                </a:extLst>
              </a:tr>
              <a:tr h="2799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dirty="0">
                          <a:effectLst/>
                        </a:rPr>
                        <a:t>Class B</a:t>
                      </a:r>
                      <a:endParaRPr lang="zh-TW" sz="19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dirty="0">
                          <a:effectLst/>
                        </a:rPr>
                        <a:t>0.01%</a:t>
                      </a:r>
                      <a:endParaRPr lang="zh-TW" sz="19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dirty="0">
                          <a:effectLst/>
                        </a:rPr>
                        <a:t>0.00%</a:t>
                      </a:r>
                      <a:endParaRPr lang="zh-TW" sz="19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effectLst/>
                        </a:rPr>
                        <a:t>0.04%</a:t>
                      </a:r>
                      <a:endParaRPr lang="zh-TW" sz="19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zh-TW" sz="19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zh-TW" sz="19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extLst>
                  <a:ext uri="{0D108BD9-81ED-4DB2-BD59-A6C34878D82A}">
                    <a16:rowId xmlns:a16="http://schemas.microsoft.com/office/drawing/2014/main" val="1459016960"/>
                  </a:ext>
                </a:extLst>
              </a:tr>
              <a:tr h="2799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dirty="0">
                          <a:effectLst/>
                        </a:rPr>
                        <a:t>Class C</a:t>
                      </a:r>
                      <a:endParaRPr lang="zh-TW" sz="19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effectLst/>
                        </a:rPr>
                        <a:t>0.06%</a:t>
                      </a:r>
                      <a:endParaRPr lang="zh-TW" sz="19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dirty="0">
                          <a:effectLst/>
                        </a:rPr>
                        <a:t>0.02%</a:t>
                      </a:r>
                      <a:endParaRPr lang="zh-TW" sz="19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dirty="0">
                          <a:effectLst/>
                        </a:rPr>
                        <a:t>-0.01%</a:t>
                      </a:r>
                      <a:endParaRPr lang="zh-TW" sz="19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zh-TW" sz="19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zh-TW" sz="19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extLst>
                  <a:ext uri="{0D108BD9-81ED-4DB2-BD59-A6C34878D82A}">
                    <a16:rowId xmlns:a16="http://schemas.microsoft.com/office/drawing/2014/main" val="2108841094"/>
                  </a:ext>
                </a:extLst>
              </a:tr>
              <a:tr h="2799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dirty="0">
                          <a:effectLst/>
                        </a:rPr>
                        <a:t>Class E</a:t>
                      </a:r>
                      <a:endParaRPr lang="zh-TW" sz="19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effectLst/>
                        </a:rPr>
                        <a:t>0.03%</a:t>
                      </a:r>
                      <a:endParaRPr lang="zh-TW" sz="19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effectLst/>
                        </a:rPr>
                        <a:t>-0.10%</a:t>
                      </a:r>
                      <a:endParaRPr lang="zh-TW" sz="19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dirty="0">
                          <a:effectLst/>
                        </a:rPr>
                        <a:t>-0.08%</a:t>
                      </a:r>
                      <a:endParaRPr lang="zh-TW" sz="19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dirty="0">
                          <a:effectLst/>
                        </a:rPr>
                        <a:t>100%</a:t>
                      </a:r>
                      <a:endParaRPr lang="zh-TW" sz="19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dirty="0">
                          <a:effectLst/>
                        </a:rPr>
                        <a:t>100%</a:t>
                      </a:r>
                      <a:endParaRPr lang="zh-TW" sz="19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extLst>
                  <a:ext uri="{0D108BD9-81ED-4DB2-BD59-A6C34878D82A}">
                    <a16:rowId xmlns:a16="http://schemas.microsoft.com/office/drawing/2014/main" val="1058189076"/>
                  </a:ext>
                </a:extLst>
              </a:tr>
              <a:tr h="2799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Overall </a:t>
                      </a:r>
                      <a:endParaRPr lang="zh-TW" sz="19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0.02%</a:t>
                      </a:r>
                      <a:endParaRPr lang="zh-TW" sz="19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-0.02%</a:t>
                      </a:r>
                      <a:endParaRPr lang="zh-TW" sz="19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-0.01%</a:t>
                      </a:r>
                      <a:endParaRPr lang="zh-TW" sz="19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100%</a:t>
                      </a:r>
                      <a:endParaRPr lang="zh-TW" sz="19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100%</a:t>
                      </a:r>
                      <a:endParaRPr lang="zh-TW" sz="19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1618411"/>
                  </a:ext>
                </a:extLst>
              </a:tr>
              <a:tr h="2799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dirty="0">
                          <a:effectLst/>
                        </a:rPr>
                        <a:t>Class D</a:t>
                      </a:r>
                      <a:endParaRPr lang="zh-TW" sz="19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dirty="0">
                          <a:effectLst/>
                        </a:rPr>
                        <a:t>0.11%</a:t>
                      </a:r>
                      <a:endParaRPr lang="zh-TW" sz="19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dirty="0">
                          <a:effectLst/>
                        </a:rPr>
                        <a:t>0.25%</a:t>
                      </a:r>
                      <a:endParaRPr lang="zh-TW" sz="19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dirty="0">
                          <a:effectLst/>
                        </a:rPr>
                        <a:t>0.00%</a:t>
                      </a:r>
                      <a:endParaRPr lang="zh-TW" sz="19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dirty="0">
                          <a:effectLst/>
                        </a:rPr>
                        <a:t>100%</a:t>
                      </a:r>
                      <a:endParaRPr lang="zh-TW" sz="19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dirty="0">
                          <a:effectLst/>
                        </a:rPr>
                        <a:t>99%</a:t>
                      </a:r>
                      <a:endParaRPr lang="zh-TW" sz="19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extLst>
                  <a:ext uri="{0D108BD9-81ED-4DB2-BD59-A6C34878D82A}">
                    <a16:rowId xmlns:a16="http://schemas.microsoft.com/office/drawing/2014/main" val="1982213187"/>
                  </a:ext>
                </a:extLst>
              </a:tr>
              <a:tr h="47950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dirty="0">
                          <a:effectLst/>
                        </a:rPr>
                        <a:t>Class F (optional)</a:t>
                      </a:r>
                      <a:endParaRPr lang="zh-TW" sz="19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dirty="0">
                          <a:effectLst/>
                        </a:rPr>
                        <a:t>0.04%</a:t>
                      </a:r>
                      <a:endParaRPr lang="zh-TW" sz="19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effectLst/>
                        </a:rPr>
                        <a:t>0.04%</a:t>
                      </a:r>
                      <a:endParaRPr lang="zh-TW" sz="19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effectLst/>
                        </a:rPr>
                        <a:t>0.21%</a:t>
                      </a:r>
                      <a:endParaRPr lang="zh-TW" sz="19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dirty="0">
                          <a:effectLst/>
                        </a:rPr>
                        <a:t>99%</a:t>
                      </a:r>
                      <a:endParaRPr lang="zh-TW" sz="19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dirty="0">
                          <a:effectLst/>
                        </a:rPr>
                        <a:t>100%</a:t>
                      </a:r>
                      <a:endParaRPr lang="zh-TW" sz="19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extLst>
                  <a:ext uri="{0D108BD9-81ED-4DB2-BD59-A6C34878D82A}">
                    <a16:rowId xmlns:a16="http://schemas.microsoft.com/office/drawing/2014/main" val="14939786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3597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內容版面配置區 4"/>
          <p:cNvSpPr>
            <a:spLocks noGrp="1"/>
          </p:cNvSpPr>
          <p:nvPr>
            <p:ph idx="13"/>
          </p:nvPr>
        </p:nvSpPr>
        <p:spPr>
          <a:xfrm>
            <a:off x="457200" y="1587062"/>
            <a:ext cx="8229600" cy="4620307"/>
          </a:xfrm>
        </p:spPr>
        <p:txBody>
          <a:bodyPr/>
          <a:lstStyle/>
          <a:p>
            <a:r>
              <a:rPr lang="en-US" altLang="zh-TW" sz="2800" dirty="0" smtClean="0"/>
              <a:t>The top and left </a:t>
            </a:r>
            <a:r>
              <a:rPr lang="en-US" altLang="zh-TW" sz="2800" dirty="0"/>
              <a:t>boundary of the block </a:t>
            </a:r>
            <a:r>
              <a:rPr lang="en-US" altLang="zh-TW" sz="2800" dirty="0" smtClean="0"/>
              <a:t>have </a:t>
            </a:r>
            <a:r>
              <a:rPr lang="en-US" altLang="zh-TW" sz="2800" dirty="0"/>
              <a:t>different downsampling processes</a:t>
            </a:r>
            <a:r>
              <a:rPr lang="en-US" altLang="zh-TW" sz="2800" dirty="0" smtClean="0"/>
              <a:t>.</a:t>
            </a:r>
          </a:p>
          <a:p>
            <a:pPr lvl="1"/>
            <a:r>
              <a:rPr lang="en-US" altLang="zh-TW" dirty="0" smtClean="0"/>
              <a:t>One </a:t>
            </a:r>
            <a:r>
              <a:rPr lang="en-US" altLang="zh-TW" dirty="0"/>
              <a:t>of the boundaries needs to </a:t>
            </a:r>
            <a:r>
              <a:rPr lang="en-US" altLang="zh-TW" dirty="0" err="1"/>
              <a:t>downsample</a:t>
            </a:r>
            <a:r>
              <a:rPr lang="en-US" altLang="zh-TW" dirty="0"/>
              <a:t> </a:t>
            </a:r>
            <a:r>
              <a:rPr lang="en-US" altLang="zh-TW" dirty="0" smtClean="0"/>
              <a:t>twice for </a:t>
            </a:r>
            <a:r>
              <a:rPr lang="en-CA" altLang="zh-TW" dirty="0"/>
              <a:t>S</a:t>
            </a:r>
            <a:r>
              <a:rPr lang="en-CA" altLang="zh-TW" baseline="-25000" dirty="0"/>
              <a:t>2</a:t>
            </a:r>
            <a:r>
              <a:rPr lang="en-CA" altLang="zh-TW" dirty="0"/>
              <a:t> </a:t>
            </a:r>
            <a:endParaRPr lang="en-CA" altLang="zh-TW" dirty="0" smtClean="0"/>
          </a:p>
        </p:txBody>
      </p:sp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8700"/>
          </a:xfrm>
        </p:spPr>
        <p:txBody>
          <a:bodyPr/>
          <a:lstStyle/>
          <a:p>
            <a:r>
              <a:rPr lang="en-US" altLang="zh-TW" dirty="0" smtClean="0"/>
              <a:t>Observation 2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5</a:t>
            </a:fld>
            <a:endParaRPr lang="zh-TW" altLang="en-US"/>
          </a:p>
        </p:txBody>
      </p:sp>
      <p:pic>
        <p:nvPicPr>
          <p:cNvPr id="10" name="圖片 9"/>
          <p:cNvPicPr/>
          <p:nvPr/>
        </p:nvPicPr>
        <p:blipFill rotWithShape="1">
          <a:blip r:embed="rId3"/>
          <a:srcRect b="19221"/>
          <a:stretch/>
        </p:blipFill>
        <p:spPr bwMode="auto">
          <a:xfrm>
            <a:off x="847413" y="4015231"/>
            <a:ext cx="7975912" cy="261416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矩形 10"/>
          <p:cNvSpPr/>
          <p:nvPr/>
        </p:nvSpPr>
        <p:spPr>
          <a:xfrm>
            <a:off x="744381" y="6499123"/>
            <a:ext cx="712326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TW" sz="1600" b="1" dirty="0" smtClean="0">
                <a:latin typeface="Times New Roman" panose="02020603050405020304" pitchFamily="18" charset="0"/>
              </a:rPr>
              <a:t>An </a:t>
            </a:r>
            <a:r>
              <a:rPr lang="en-CA" altLang="zh-TW" sz="1600" b="1" dirty="0">
                <a:latin typeface="Times New Roman" panose="02020603050405020304" pitchFamily="18" charset="0"/>
              </a:rPr>
              <a:t>example of MIP processing for a 16X16 block in the current design</a:t>
            </a:r>
            <a:endParaRPr lang="zh-TW" altLang="zh-TW" sz="16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747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Proposed M</a:t>
            </a:r>
            <a:r>
              <a:rPr lang="en-US" altLang="zh-TW" dirty="0" smtClean="0"/>
              <a:t>ethod 2</a:t>
            </a:r>
            <a:endParaRPr lang="zh-TW" altLang="en-US" dirty="0"/>
          </a:p>
        </p:txBody>
      </p:sp>
      <p:sp>
        <p:nvSpPr>
          <p:cNvPr id="6" name="內容版面配置區 5"/>
          <p:cNvSpPr>
            <a:spLocks noGrp="1"/>
          </p:cNvSpPr>
          <p:nvPr>
            <p:ph idx="13"/>
          </p:nvPr>
        </p:nvSpPr>
        <p:spPr>
          <a:xfrm>
            <a:off x="457200" y="1313970"/>
            <a:ext cx="8229600" cy="5096355"/>
          </a:xfrm>
        </p:spPr>
        <p:txBody>
          <a:bodyPr/>
          <a:lstStyle/>
          <a:p>
            <a:r>
              <a:rPr lang="en-US" altLang="zh-TW" sz="2800" dirty="0" smtClean="0"/>
              <a:t>Unification </a:t>
            </a:r>
            <a:r>
              <a:rPr lang="en-CA" altLang="zh-TW" sz="2800" dirty="0"/>
              <a:t>of the </a:t>
            </a:r>
            <a:r>
              <a:rPr lang="en-CA" altLang="zh-TW" sz="2800" dirty="0" err="1"/>
              <a:t>downsampling</a:t>
            </a:r>
            <a:r>
              <a:rPr lang="en-CA" altLang="zh-TW" sz="2800" dirty="0"/>
              <a:t> </a:t>
            </a:r>
            <a:r>
              <a:rPr lang="en-CA" altLang="zh-TW" sz="2800" dirty="0" smtClean="0"/>
              <a:t>process</a:t>
            </a:r>
          </a:p>
          <a:p>
            <a:pPr lvl="1"/>
            <a:r>
              <a:rPr lang="en-CA" altLang="zh-TW" sz="2400" dirty="0"/>
              <a:t>The reference samples for </a:t>
            </a:r>
            <a:r>
              <a:rPr lang="en-CA" altLang="zh-TW" sz="2400" dirty="0" err="1"/>
              <a:t>upsampling</a:t>
            </a:r>
            <a:r>
              <a:rPr lang="en-CA" altLang="zh-TW" sz="2400" dirty="0"/>
              <a:t> use the original reference samples</a:t>
            </a:r>
            <a:r>
              <a:rPr lang="en-CA" altLang="zh-TW" sz="2400" dirty="0" smtClean="0"/>
              <a:t>.</a:t>
            </a:r>
          </a:p>
          <a:p>
            <a:pPr lvl="1"/>
            <a:r>
              <a:rPr lang="en-US" altLang="zh-TW" sz="2400" dirty="0" smtClean="0"/>
              <a:t>The </a:t>
            </a:r>
            <a:r>
              <a:rPr lang="en-US" altLang="zh-TW" sz="2400" dirty="0"/>
              <a:t>reference samples for matrix-vector multiplication </a:t>
            </a:r>
            <a:r>
              <a:rPr lang="en-US" altLang="zh-TW" sz="2400" dirty="0" smtClean="0"/>
              <a:t>are </a:t>
            </a:r>
            <a:r>
              <a:rPr lang="en-US" altLang="zh-TW" sz="2400" dirty="0"/>
              <a:t>using </a:t>
            </a:r>
            <a:r>
              <a:rPr lang="en-US" altLang="zh-TW" sz="2400" dirty="0" smtClean="0"/>
              <a:t>the outputs of one-step </a:t>
            </a:r>
            <a:r>
              <a:rPr lang="en-US" altLang="zh-TW" sz="2400" dirty="0" err="1"/>
              <a:t>downsampling</a:t>
            </a:r>
            <a:r>
              <a:rPr lang="en-US" altLang="zh-TW" sz="2400" dirty="0"/>
              <a:t> </a:t>
            </a:r>
            <a:r>
              <a:rPr lang="en-US" altLang="zh-TW" sz="2400" dirty="0" smtClean="0"/>
              <a:t>processes.</a:t>
            </a:r>
            <a:endParaRPr lang="en-CA" altLang="zh-TW" sz="2400" dirty="0" smtClean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6</a:t>
            </a:fld>
            <a:endParaRPr lang="zh-TW" altLang="en-US"/>
          </a:p>
        </p:txBody>
      </p:sp>
      <p:sp>
        <p:nvSpPr>
          <p:cNvPr id="9" name="矩形 8"/>
          <p:cNvSpPr/>
          <p:nvPr/>
        </p:nvSpPr>
        <p:spPr>
          <a:xfrm>
            <a:off x="744381" y="6499123"/>
            <a:ext cx="712326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TW" sz="1600" b="1" dirty="0" smtClean="0">
                <a:latin typeface="Times New Roman" panose="02020603050405020304" pitchFamily="18" charset="0"/>
              </a:rPr>
              <a:t>An </a:t>
            </a:r>
            <a:r>
              <a:rPr lang="en-US" altLang="zh-TW" sz="1600" b="1" dirty="0">
                <a:latin typeface="Times New Roman" panose="02020603050405020304" pitchFamily="18" charset="0"/>
              </a:rPr>
              <a:t>example of MIP processing for a 16X16 block in the </a:t>
            </a:r>
            <a:r>
              <a:rPr lang="en-US" altLang="zh-TW" sz="1600" b="1" dirty="0" smtClean="0">
                <a:latin typeface="Times New Roman" panose="02020603050405020304" pitchFamily="18" charset="0"/>
              </a:rPr>
              <a:t>proposed method </a:t>
            </a:r>
            <a:r>
              <a:rPr lang="en-US" altLang="zh-TW" sz="1600" b="1" dirty="0">
                <a:latin typeface="Times New Roman" panose="02020603050405020304" pitchFamily="18" charset="0"/>
              </a:rPr>
              <a:t>2</a:t>
            </a:r>
            <a:endParaRPr lang="zh-TW" altLang="zh-TW" sz="1600" dirty="0">
              <a:latin typeface="Times New Roman" panose="02020603050405020304" pitchFamily="18" charset="0"/>
            </a:endParaRPr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413" y="4015232"/>
            <a:ext cx="8001710" cy="2477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10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en-US" altLang="zh-TW" dirty="0" smtClean="0"/>
              <a:t>Results of Method 2</a:t>
            </a:r>
            <a:endParaRPr lang="zh-TW" altLang="en-US" dirty="0"/>
          </a:p>
        </p:txBody>
      </p:sp>
      <p:sp>
        <p:nvSpPr>
          <p:cNvPr id="6" name="內容版面配置區 5"/>
          <p:cNvSpPr>
            <a:spLocks noGrp="1"/>
          </p:cNvSpPr>
          <p:nvPr>
            <p:ph idx="13"/>
          </p:nvPr>
        </p:nvSpPr>
        <p:spPr>
          <a:xfrm>
            <a:off x="457200" y="1592494"/>
            <a:ext cx="8229600" cy="4817831"/>
          </a:xfrm>
        </p:spPr>
        <p:txBody>
          <a:bodyPr/>
          <a:lstStyle/>
          <a:p>
            <a:r>
              <a:rPr lang="en-US" altLang="zh-TW" sz="2800" dirty="0"/>
              <a:t>0.01% </a:t>
            </a:r>
            <a:r>
              <a:rPr lang="en-US" altLang="zh-TW" sz="2800" dirty="0" err="1"/>
              <a:t>luma</a:t>
            </a:r>
            <a:r>
              <a:rPr lang="en-US" altLang="zh-TW" sz="2800" dirty="0"/>
              <a:t> gain</a:t>
            </a:r>
          </a:p>
          <a:p>
            <a:r>
              <a:rPr lang="en-US" altLang="zh-TW" sz="2800" dirty="0" smtClean="0"/>
              <a:t>0.09% </a:t>
            </a:r>
            <a:r>
              <a:rPr lang="en-US" altLang="zh-TW" sz="2800" dirty="0" err="1" smtClean="0"/>
              <a:t>chroma</a:t>
            </a:r>
            <a:r>
              <a:rPr lang="en-US" altLang="zh-TW" sz="2800" dirty="0" smtClean="0"/>
              <a:t> gain</a:t>
            </a:r>
            <a:endParaRPr lang="zh-TW" altLang="en-US" sz="28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7</a:t>
            </a:fld>
            <a:endParaRPr lang="zh-TW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6718042"/>
              </p:ext>
            </p:extLst>
          </p:nvPr>
        </p:nvGraphicFramePr>
        <p:xfrm>
          <a:off x="856932" y="2808329"/>
          <a:ext cx="7182268" cy="327949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690979">
                  <a:extLst>
                    <a:ext uri="{9D8B030D-6E8A-4147-A177-3AD203B41FA5}">
                      <a16:colId xmlns:a16="http://schemas.microsoft.com/office/drawing/2014/main" val="4115299575"/>
                    </a:ext>
                  </a:extLst>
                </a:gridCol>
                <a:gridCol w="1184783">
                  <a:extLst>
                    <a:ext uri="{9D8B030D-6E8A-4147-A177-3AD203B41FA5}">
                      <a16:colId xmlns:a16="http://schemas.microsoft.com/office/drawing/2014/main" val="1481556360"/>
                    </a:ext>
                  </a:extLst>
                </a:gridCol>
                <a:gridCol w="1184783">
                  <a:extLst>
                    <a:ext uri="{9D8B030D-6E8A-4147-A177-3AD203B41FA5}">
                      <a16:colId xmlns:a16="http://schemas.microsoft.com/office/drawing/2014/main" val="3888656232"/>
                    </a:ext>
                  </a:extLst>
                </a:gridCol>
                <a:gridCol w="1184783">
                  <a:extLst>
                    <a:ext uri="{9D8B030D-6E8A-4147-A177-3AD203B41FA5}">
                      <a16:colId xmlns:a16="http://schemas.microsoft.com/office/drawing/2014/main" val="2400540943"/>
                    </a:ext>
                  </a:extLst>
                </a:gridCol>
                <a:gridCol w="968470">
                  <a:extLst>
                    <a:ext uri="{9D8B030D-6E8A-4147-A177-3AD203B41FA5}">
                      <a16:colId xmlns:a16="http://schemas.microsoft.com/office/drawing/2014/main" val="1664397235"/>
                    </a:ext>
                  </a:extLst>
                </a:gridCol>
                <a:gridCol w="968470">
                  <a:extLst>
                    <a:ext uri="{9D8B030D-6E8A-4147-A177-3AD203B41FA5}">
                      <a16:colId xmlns:a16="http://schemas.microsoft.com/office/drawing/2014/main" val="2524219727"/>
                    </a:ext>
                  </a:extLst>
                </a:gridCol>
              </a:tblGrid>
              <a:tr h="279999">
                <a:tc>
                  <a:txBody>
                    <a:bodyPr/>
                    <a:lstStyle/>
                    <a:p>
                      <a:endParaRPr lang="zh-TW" sz="17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0745" marR="30745" marT="0" marB="0" anchor="ctr"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dirty="0">
                          <a:effectLst/>
                        </a:rPr>
                        <a:t>All Intra Main10 </a:t>
                      </a:r>
                      <a:endParaRPr lang="zh-TW" sz="19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1708889"/>
                  </a:ext>
                </a:extLst>
              </a:tr>
              <a:tr h="279999">
                <a:tc>
                  <a:txBody>
                    <a:bodyPr/>
                    <a:lstStyle/>
                    <a:p>
                      <a:endParaRPr lang="zh-TW" sz="17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0745" marR="30745" marT="0" marB="0" anchor="ctr"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dirty="0">
                          <a:effectLst/>
                        </a:rPr>
                        <a:t>Over VTM-5.0</a:t>
                      </a:r>
                      <a:endParaRPr lang="zh-TW" sz="19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2256098"/>
                  </a:ext>
                </a:extLst>
              </a:tr>
              <a:tr h="279999">
                <a:tc>
                  <a:txBody>
                    <a:bodyPr/>
                    <a:lstStyle/>
                    <a:p>
                      <a:endParaRPr lang="zh-TW" sz="17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0745" marR="30745" marT="0" marB="0" anchor="ctr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dirty="0">
                          <a:effectLst/>
                        </a:rPr>
                        <a:t>Y</a:t>
                      </a:r>
                      <a:endParaRPr lang="zh-TW" sz="19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effectLst/>
                        </a:rPr>
                        <a:t>U</a:t>
                      </a:r>
                      <a:endParaRPr lang="zh-TW" sz="19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effectLst/>
                        </a:rPr>
                        <a:t>V</a:t>
                      </a:r>
                      <a:endParaRPr lang="zh-TW" sz="19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effectLst/>
                        </a:rPr>
                        <a:t>EncT</a:t>
                      </a:r>
                      <a:endParaRPr lang="zh-TW" sz="19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effectLst/>
                        </a:rPr>
                        <a:t>DecT</a:t>
                      </a:r>
                      <a:endParaRPr lang="zh-TW" sz="19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extLst>
                  <a:ext uri="{0D108BD9-81ED-4DB2-BD59-A6C34878D82A}">
                    <a16:rowId xmlns:a16="http://schemas.microsoft.com/office/drawing/2014/main" val="3765722302"/>
                  </a:ext>
                </a:extLst>
              </a:tr>
              <a:tr h="2799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effectLst/>
                        </a:rPr>
                        <a:t>Class A1</a:t>
                      </a:r>
                      <a:endParaRPr lang="zh-TW" sz="19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-0.04%</a:t>
                      </a:r>
                      <a:endParaRPr lang="zh-TW" sz="16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-0.11%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-0.07%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95%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3411809052"/>
                  </a:ext>
                </a:extLst>
              </a:tr>
              <a:tr h="2799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dirty="0">
                          <a:effectLst/>
                        </a:rPr>
                        <a:t>Class A2</a:t>
                      </a:r>
                      <a:endParaRPr lang="zh-TW" sz="19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-0.01%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-0.09%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-0.11%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98%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862482227"/>
                  </a:ext>
                </a:extLst>
              </a:tr>
              <a:tr h="2799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effectLst/>
                        </a:rPr>
                        <a:t>Class B</a:t>
                      </a:r>
                      <a:endParaRPr lang="zh-TW" sz="19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-0.02%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-0.08%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0.03%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101%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96%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459016960"/>
                  </a:ext>
                </a:extLst>
              </a:tr>
              <a:tr h="2799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effectLst/>
                        </a:rPr>
                        <a:t>Class C</a:t>
                      </a:r>
                      <a:endParaRPr lang="zh-TW" sz="19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-0.08%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0.10%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97%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2108841094"/>
                  </a:ext>
                </a:extLst>
              </a:tr>
              <a:tr h="2799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effectLst/>
                        </a:rPr>
                        <a:t>Class E</a:t>
                      </a:r>
                      <a:endParaRPr lang="zh-TW" sz="19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-0.01%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-0.07%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-0.03%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101%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96%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058189076"/>
                  </a:ext>
                </a:extLst>
              </a:tr>
              <a:tr h="2799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Overall </a:t>
                      </a:r>
                      <a:endParaRPr lang="zh-TW" sz="19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-0.01%</a:t>
                      </a:r>
                      <a:endParaRPr lang="zh-TW" sz="16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-0.09%</a:t>
                      </a:r>
                      <a:endParaRPr lang="zh-TW" sz="16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  <a:endParaRPr lang="zh-TW" sz="16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101%</a:t>
                      </a:r>
                      <a:endParaRPr lang="zh-TW" sz="16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96%</a:t>
                      </a:r>
                      <a:endParaRPr lang="zh-TW" sz="16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1618411"/>
                  </a:ext>
                </a:extLst>
              </a:tr>
              <a:tr h="2799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effectLst/>
                        </a:rPr>
                        <a:t>Class D</a:t>
                      </a:r>
                      <a:endParaRPr lang="zh-TW" sz="19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0.01%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0.12%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-0.20%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102%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101%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982213187"/>
                  </a:ext>
                </a:extLst>
              </a:tr>
              <a:tr h="47950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effectLst/>
                        </a:rPr>
                        <a:t>Class F (optional)</a:t>
                      </a:r>
                      <a:endParaRPr lang="zh-TW" sz="19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0.05%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0.04%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101%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97%</a:t>
                      </a:r>
                      <a:endParaRPr lang="zh-TW" sz="16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4939786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377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Combination of </a:t>
            </a:r>
            <a:br>
              <a:rPr lang="en-US" altLang="zh-TW" dirty="0" smtClean="0"/>
            </a:br>
            <a:r>
              <a:rPr lang="en-US" altLang="zh-TW" dirty="0" smtClean="0"/>
              <a:t>Method 1 + Method 2</a:t>
            </a:r>
            <a:endParaRPr lang="zh-TW" altLang="en-US" dirty="0"/>
          </a:p>
        </p:txBody>
      </p:sp>
      <p:sp>
        <p:nvSpPr>
          <p:cNvPr id="6" name="內容版面配置區 5"/>
          <p:cNvSpPr>
            <a:spLocks noGrp="1"/>
          </p:cNvSpPr>
          <p:nvPr>
            <p:ph idx="13"/>
          </p:nvPr>
        </p:nvSpPr>
        <p:spPr>
          <a:xfrm>
            <a:off x="457200" y="1592494"/>
            <a:ext cx="8229600" cy="4817831"/>
          </a:xfrm>
        </p:spPr>
        <p:txBody>
          <a:bodyPr/>
          <a:lstStyle/>
          <a:p>
            <a:r>
              <a:rPr lang="en-US" altLang="zh-TW" sz="2800" dirty="0" smtClean="0"/>
              <a:t>Without </a:t>
            </a:r>
            <a:r>
              <a:rPr lang="en-US" altLang="zh-TW" sz="2800" dirty="0" err="1"/>
              <a:t>luma</a:t>
            </a:r>
            <a:r>
              <a:rPr lang="en-US" altLang="zh-TW" sz="2800" dirty="0"/>
              <a:t> </a:t>
            </a:r>
            <a:r>
              <a:rPr lang="en-US" altLang="zh-TW" sz="2800" dirty="0" smtClean="0"/>
              <a:t>change of BD-rate</a:t>
            </a:r>
            <a:endParaRPr lang="en-US" altLang="zh-TW" sz="2800" dirty="0"/>
          </a:p>
          <a:p>
            <a:r>
              <a:rPr lang="en-US" altLang="zh-TW" sz="2800" dirty="0" smtClean="0"/>
              <a:t>0.07% </a:t>
            </a:r>
            <a:r>
              <a:rPr lang="en-US" altLang="zh-TW" sz="2800" dirty="0"/>
              <a:t>and </a:t>
            </a:r>
            <a:r>
              <a:rPr lang="en-US" altLang="zh-TW" sz="2800" dirty="0" smtClean="0"/>
              <a:t>0.05% </a:t>
            </a:r>
            <a:r>
              <a:rPr lang="en-US" altLang="zh-TW" sz="2800" dirty="0" err="1"/>
              <a:t>chroma</a:t>
            </a:r>
            <a:r>
              <a:rPr lang="en-US" altLang="zh-TW" sz="2800" dirty="0"/>
              <a:t> </a:t>
            </a:r>
            <a:r>
              <a:rPr lang="en-US" altLang="zh-TW" sz="2800" dirty="0" smtClean="0"/>
              <a:t>gain</a:t>
            </a:r>
            <a:endParaRPr lang="zh-TW" altLang="en-US" sz="28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8</a:t>
            </a:fld>
            <a:endParaRPr lang="zh-TW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2212310"/>
              </p:ext>
            </p:extLst>
          </p:nvPr>
        </p:nvGraphicFramePr>
        <p:xfrm>
          <a:off x="856932" y="2808329"/>
          <a:ext cx="7182268" cy="327949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690979">
                  <a:extLst>
                    <a:ext uri="{9D8B030D-6E8A-4147-A177-3AD203B41FA5}">
                      <a16:colId xmlns:a16="http://schemas.microsoft.com/office/drawing/2014/main" val="4115299575"/>
                    </a:ext>
                  </a:extLst>
                </a:gridCol>
                <a:gridCol w="1184783">
                  <a:extLst>
                    <a:ext uri="{9D8B030D-6E8A-4147-A177-3AD203B41FA5}">
                      <a16:colId xmlns:a16="http://schemas.microsoft.com/office/drawing/2014/main" val="1481556360"/>
                    </a:ext>
                  </a:extLst>
                </a:gridCol>
                <a:gridCol w="1184783">
                  <a:extLst>
                    <a:ext uri="{9D8B030D-6E8A-4147-A177-3AD203B41FA5}">
                      <a16:colId xmlns:a16="http://schemas.microsoft.com/office/drawing/2014/main" val="3888656232"/>
                    </a:ext>
                  </a:extLst>
                </a:gridCol>
                <a:gridCol w="1184783">
                  <a:extLst>
                    <a:ext uri="{9D8B030D-6E8A-4147-A177-3AD203B41FA5}">
                      <a16:colId xmlns:a16="http://schemas.microsoft.com/office/drawing/2014/main" val="2400540943"/>
                    </a:ext>
                  </a:extLst>
                </a:gridCol>
                <a:gridCol w="968470">
                  <a:extLst>
                    <a:ext uri="{9D8B030D-6E8A-4147-A177-3AD203B41FA5}">
                      <a16:colId xmlns:a16="http://schemas.microsoft.com/office/drawing/2014/main" val="1664397235"/>
                    </a:ext>
                  </a:extLst>
                </a:gridCol>
                <a:gridCol w="968470">
                  <a:extLst>
                    <a:ext uri="{9D8B030D-6E8A-4147-A177-3AD203B41FA5}">
                      <a16:colId xmlns:a16="http://schemas.microsoft.com/office/drawing/2014/main" val="2524219727"/>
                    </a:ext>
                  </a:extLst>
                </a:gridCol>
              </a:tblGrid>
              <a:tr h="279999">
                <a:tc>
                  <a:txBody>
                    <a:bodyPr/>
                    <a:lstStyle/>
                    <a:p>
                      <a:endParaRPr lang="zh-TW" sz="17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0745" marR="30745" marT="0" marB="0" anchor="ctr"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dirty="0">
                          <a:effectLst/>
                        </a:rPr>
                        <a:t>All Intra Main10 </a:t>
                      </a:r>
                      <a:endParaRPr lang="zh-TW" sz="19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1708889"/>
                  </a:ext>
                </a:extLst>
              </a:tr>
              <a:tr h="279999">
                <a:tc>
                  <a:txBody>
                    <a:bodyPr/>
                    <a:lstStyle/>
                    <a:p>
                      <a:endParaRPr lang="zh-TW" sz="17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0745" marR="30745" marT="0" marB="0" anchor="ctr"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dirty="0">
                          <a:effectLst/>
                        </a:rPr>
                        <a:t>Over VTM-5.0</a:t>
                      </a:r>
                      <a:endParaRPr lang="zh-TW" sz="19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2256098"/>
                  </a:ext>
                </a:extLst>
              </a:tr>
              <a:tr h="279999">
                <a:tc>
                  <a:txBody>
                    <a:bodyPr/>
                    <a:lstStyle/>
                    <a:p>
                      <a:endParaRPr lang="zh-TW" sz="17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0745" marR="30745" marT="0" marB="0" anchor="ctr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dirty="0">
                          <a:effectLst/>
                        </a:rPr>
                        <a:t>Y</a:t>
                      </a:r>
                      <a:endParaRPr lang="zh-TW" sz="19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effectLst/>
                        </a:rPr>
                        <a:t>U</a:t>
                      </a:r>
                      <a:endParaRPr lang="zh-TW" sz="19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effectLst/>
                        </a:rPr>
                        <a:t>V</a:t>
                      </a:r>
                      <a:endParaRPr lang="zh-TW" sz="19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effectLst/>
                        </a:rPr>
                        <a:t>EncT</a:t>
                      </a:r>
                      <a:endParaRPr lang="zh-TW" sz="19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effectLst/>
                        </a:rPr>
                        <a:t>DecT</a:t>
                      </a:r>
                      <a:endParaRPr lang="zh-TW" sz="19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extLst>
                  <a:ext uri="{0D108BD9-81ED-4DB2-BD59-A6C34878D82A}">
                    <a16:rowId xmlns:a16="http://schemas.microsoft.com/office/drawing/2014/main" val="3765722302"/>
                  </a:ext>
                </a:extLst>
              </a:tr>
              <a:tr h="2799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effectLst/>
                        </a:rPr>
                        <a:t>Class A1</a:t>
                      </a:r>
                      <a:endParaRPr lang="zh-TW" sz="19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-0.03%</a:t>
                      </a:r>
                      <a:endParaRPr lang="zh-TW" sz="16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-0.08%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-0.07%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3411809052"/>
                  </a:ext>
                </a:extLst>
              </a:tr>
              <a:tr h="2799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dirty="0">
                          <a:effectLst/>
                        </a:rPr>
                        <a:t>Class A2</a:t>
                      </a:r>
                      <a:endParaRPr lang="zh-TW" sz="19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-0.02%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-0.10%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-0.05%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862482227"/>
                  </a:ext>
                </a:extLst>
              </a:tr>
              <a:tr h="2799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effectLst/>
                        </a:rPr>
                        <a:t>Class B</a:t>
                      </a:r>
                      <a:endParaRPr lang="zh-TW" sz="19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-0.01%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-0.08%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-0.10%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459016960"/>
                  </a:ext>
                </a:extLst>
              </a:tr>
              <a:tr h="2799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effectLst/>
                        </a:rPr>
                        <a:t>Class C</a:t>
                      </a:r>
                      <a:endParaRPr lang="zh-TW" sz="19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0.05%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-0.05%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0.03%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2108841094"/>
                  </a:ext>
                </a:extLst>
              </a:tr>
              <a:tr h="2799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effectLst/>
                        </a:rPr>
                        <a:t>Class E</a:t>
                      </a:r>
                      <a:endParaRPr lang="zh-TW" sz="19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0.01%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-0.03%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-0.06%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058189076"/>
                  </a:ext>
                </a:extLst>
              </a:tr>
              <a:tr h="2799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Overall </a:t>
                      </a:r>
                      <a:endParaRPr lang="zh-TW" sz="19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  <a:endParaRPr lang="zh-TW" sz="16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-0.07%</a:t>
                      </a:r>
                      <a:endParaRPr lang="zh-TW" sz="16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-0.05%</a:t>
                      </a:r>
                      <a:endParaRPr lang="zh-TW" sz="16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  <a:endParaRPr lang="zh-TW" sz="16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  <a:endParaRPr lang="zh-TW" sz="1600" b="1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1618411"/>
                  </a:ext>
                </a:extLst>
              </a:tr>
              <a:tr h="2799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effectLst/>
                        </a:rPr>
                        <a:t>Class D</a:t>
                      </a:r>
                      <a:endParaRPr lang="zh-TW" sz="19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0.12%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0.14%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0.15%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982213187"/>
                  </a:ext>
                </a:extLst>
              </a:tr>
              <a:tr h="47950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effectLst/>
                        </a:rPr>
                        <a:t>Class F (optional)</a:t>
                      </a:r>
                      <a:endParaRPr lang="zh-TW" sz="19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30745" marR="3074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0.02%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0.09%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0.20%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  <a:endParaRPr lang="zh-TW" sz="16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4939786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85420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Conclusions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3"/>
          </p:nvPr>
        </p:nvSpPr>
        <p:spPr>
          <a:xfrm>
            <a:off x="457200" y="1266826"/>
            <a:ext cx="8229600" cy="5143500"/>
          </a:xfrm>
        </p:spPr>
        <p:txBody>
          <a:bodyPr/>
          <a:lstStyle/>
          <a:p>
            <a:r>
              <a:rPr lang="en-US" altLang="zh-TW" sz="2800" dirty="0" smtClean="0"/>
              <a:t>Two methods are proposed for MIP simplification</a:t>
            </a:r>
          </a:p>
          <a:p>
            <a:pPr lvl="1"/>
            <a:r>
              <a:rPr lang="en-US" altLang="zh-TW" sz="2400" dirty="0" smtClean="0"/>
              <a:t>Method </a:t>
            </a:r>
            <a:r>
              <a:rPr lang="en-US" altLang="zh-TW" sz="2400" dirty="0"/>
              <a:t>1: removal of MIP </a:t>
            </a:r>
            <a:r>
              <a:rPr lang="en-US" altLang="zh-TW" sz="2400" dirty="0" smtClean="0"/>
              <a:t>on </a:t>
            </a:r>
            <a:r>
              <a:rPr lang="en-US" altLang="zh-TW" sz="2400" dirty="0"/>
              <a:t>4X4 </a:t>
            </a:r>
            <a:r>
              <a:rPr lang="en-US" altLang="zh-TW" sz="2400" dirty="0" smtClean="0"/>
              <a:t>block</a:t>
            </a:r>
          </a:p>
          <a:p>
            <a:pPr lvl="2"/>
            <a:r>
              <a:rPr lang="en-US" altLang="zh-TW" sz="2000" dirty="0" smtClean="0"/>
              <a:t>Save 22.73% storage</a:t>
            </a:r>
          </a:p>
          <a:p>
            <a:pPr lvl="2"/>
            <a:r>
              <a:rPr lang="en-US" altLang="zh-TW" sz="2000" dirty="0"/>
              <a:t>0.02% </a:t>
            </a:r>
            <a:r>
              <a:rPr lang="en-US" altLang="zh-TW" sz="2000" dirty="0" err="1"/>
              <a:t>luma</a:t>
            </a:r>
            <a:r>
              <a:rPr lang="en-US" altLang="zh-TW" sz="2000" dirty="0"/>
              <a:t> </a:t>
            </a:r>
            <a:r>
              <a:rPr lang="en-US" altLang="zh-TW" sz="2000" dirty="0" smtClean="0"/>
              <a:t>loss, 0.02</a:t>
            </a:r>
            <a:r>
              <a:rPr lang="en-US" altLang="zh-TW" sz="2000" dirty="0"/>
              <a:t>% and 0.01% </a:t>
            </a:r>
            <a:r>
              <a:rPr lang="en-US" altLang="zh-TW" sz="2000" dirty="0" err="1"/>
              <a:t>chroma</a:t>
            </a:r>
            <a:r>
              <a:rPr lang="en-US" altLang="zh-TW" sz="2000" dirty="0"/>
              <a:t> gain</a:t>
            </a:r>
            <a:endParaRPr lang="zh-TW" altLang="en-US" sz="2000" dirty="0"/>
          </a:p>
          <a:p>
            <a:pPr lvl="1"/>
            <a:r>
              <a:rPr lang="en-US" altLang="zh-TW" sz="2400" dirty="0" smtClean="0"/>
              <a:t>Method </a:t>
            </a:r>
            <a:r>
              <a:rPr lang="en-US" altLang="zh-TW" sz="2400" dirty="0"/>
              <a:t>2: unification </a:t>
            </a:r>
            <a:r>
              <a:rPr lang="en-CA" altLang="zh-TW" sz="2400" dirty="0"/>
              <a:t>of the downsampling </a:t>
            </a:r>
            <a:r>
              <a:rPr lang="en-CA" altLang="zh-TW" sz="2400" dirty="0" smtClean="0"/>
              <a:t>process</a:t>
            </a:r>
          </a:p>
          <a:p>
            <a:pPr lvl="2"/>
            <a:r>
              <a:rPr lang="en-US" altLang="zh-TW" sz="2000" dirty="0"/>
              <a:t>Use one-step </a:t>
            </a:r>
            <a:r>
              <a:rPr lang="en-US" altLang="zh-TW" sz="2000" dirty="0" err="1" smtClean="0"/>
              <a:t>downsampling</a:t>
            </a:r>
            <a:r>
              <a:rPr lang="en-US" altLang="zh-TW" sz="2000" dirty="0" smtClean="0"/>
              <a:t> and reduce </a:t>
            </a:r>
            <a:r>
              <a:rPr lang="en-CA" altLang="zh-TW" sz="2000" dirty="0" smtClean="0"/>
              <a:t>the </a:t>
            </a:r>
            <a:r>
              <a:rPr lang="en-CA" altLang="zh-TW" sz="2000" dirty="0"/>
              <a:t>number of conditional </a:t>
            </a:r>
            <a:r>
              <a:rPr lang="en-CA" altLang="zh-TW" sz="2000" dirty="0" smtClean="0"/>
              <a:t>checks</a:t>
            </a:r>
          </a:p>
          <a:p>
            <a:pPr lvl="2"/>
            <a:r>
              <a:rPr lang="en-US" altLang="zh-TW" sz="2000" dirty="0"/>
              <a:t>0.01% </a:t>
            </a:r>
            <a:r>
              <a:rPr lang="en-US" altLang="zh-TW" sz="2000" dirty="0" err="1"/>
              <a:t>luma</a:t>
            </a:r>
            <a:r>
              <a:rPr lang="en-US" altLang="zh-TW" sz="2000" dirty="0"/>
              <a:t> </a:t>
            </a:r>
            <a:r>
              <a:rPr lang="en-US" altLang="zh-TW" sz="2000" dirty="0" smtClean="0"/>
              <a:t>gain, 0.09% and 0.00% </a:t>
            </a:r>
            <a:r>
              <a:rPr lang="en-US" altLang="zh-TW" sz="2000" dirty="0" err="1"/>
              <a:t>chroma</a:t>
            </a:r>
            <a:r>
              <a:rPr lang="en-US" altLang="zh-TW" sz="2000" dirty="0"/>
              <a:t> gain</a:t>
            </a:r>
            <a:endParaRPr lang="zh-TW" altLang="en-US" sz="2000" dirty="0"/>
          </a:p>
          <a:p>
            <a:pPr lvl="1"/>
            <a:r>
              <a:rPr lang="en-US" altLang="zh-TW" sz="2400" dirty="0" smtClean="0"/>
              <a:t>Combination of method 1 and 2</a:t>
            </a:r>
          </a:p>
          <a:p>
            <a:pPr lvl="2"/>
            <a:r>
              <a:rPr lang="en-US" altLang="zh-TW" sz="2000" dirty="0" smtClean="0"/>
              <a:t>0.00% </a:t>
            </a:r>
            <a:r>
              <a:rPr lang="en-US" altLang="zh-TW" sz="2000" dirty="0" err="1"/>
              <a:t>luma</a:t>
            </a:r>
            <a:r>
              <a:rPr lang="en-US" altLang="zh-TW" sz="2000" dirty="0"/>
              <a:t> gain, </a:t>
            </a:r>
            <a:r>
              <a:rPr lang="en-US" altLang="zh-TW" sz="2000" dirty="0" smtClean="0"/>
              <a:t>0.07</a:t>
            </a:r>
            <a:r>
              <a:rPr lang="en-US" altLang="zh-TW" sz="2000" dirty="0"/>
              <a:t>% and 0.05</a:t>
            </a:r>
            <a:r>
              <a:rPr lang="en-US" altLang="zh-TW" sz="2000" dirty="0" smtClean="0"/>
              <a:t>% </a:t>
            </a:r>
            <a:r>
              <a:rPr lang="en-US" altLang="zh-TW" sz="2000" dirty="0" err="1"/>
              <a:t>chroma</a:t>
            </a:r>
            <a:r>
              <a:rPr lang="en-US" altLang="zh-TW" sz="2000" dirty="0"/>
              <a:t> gain</a:t>
            </a:r>
            <a:endParaRPr lang="zh-TW" altLang="en-US" sz="2000" dirty="0"/>
          </a:p>
          <a:p>
            <a:r>
              <a:rPr lang="en-US" altLang="zh-TW" sz="2800" dirty="0" smtClean="0"/>
              <a:t>It </a:t>
            </a:r>
            <a:r>
              <a:rPr lang="en-US" altLang="zh-TW" sz="2800" dirty="0"/>
              <a:t>is </a:t>
            </a:r>
            <a:r>
              <a:rPr lang="en-US" altLang="zh-TW" sz="2800" dirty="0" smtClean="0"/>
              <a:t>recommended to </a:t>
            </a:r>
            <a:r>
              <a:rPr lang="en-US" altLang="zh-TW" sz="2800" dirty="0"/>
              <a:t>adopt the proposed methods into VTM 6.0</a:t>
            </a:r>
            <a:r>
              <a:rPr lang="en-US" altLang="zh-TW" sz="2800" dirty="0" smtClean="0"/>
              <a:t>.</a:t>
            </a:r>
          </a:p>
          <a:p>
            <a:r>
              <a:rPr lang="en-US" altLang="zh-TW" sz="2800" dirty="0" smtClean="0"/>
              <a:t>Thanks </a:t>
            </a:r>
            <a:r>
              <a:rPr lang="en-US" altLang="zh-TW" sz="2800" dirty="0" err="1" smtClean="0"/>
              <a:t>MediaTek</a:t>
            </a:r>
            <a:r>
              <a:rPr lang="en-US" altLang="zh-TW" sz="2800" dirty="0" smtClean="0"/>
              <a:t> for cross-checking</a:t>
            </a:r>
            <a:endParaRPr lang="en-CA" altLang="zh-TW" sz="2800" dirty="0" smtClean="0"/>
          </a:p>
          <a:p>
            <a:endParaRPr lang="en-CA" altLang="zh-TW" sz="24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71849288"/>
      </p:ext>
    </p:extLst>
  </p:cSld>
  <p:clrMapOvr>
    <a:masterClrMapping/>
  </p:clrMapOvr>
</p:sld>
</file>

<file path=ppt/theme/theme1.xml><?xml version="1.0" encoding="utf-8"?>
<a:theme xmlns:a="http://schemas.openxmlformats.org/drawingml/2006/main" name="1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62445</TotalTime>
  <Pages>0</Pages>
  <Words>695</Words>
  <Characters>0</Characters>
  <Application>Microsoft Office PowerPoint</Application>
  <DocSecurity>0</DocSecurity>
  <PresentationFormat>如螢幕大小 (4:3)</PresentationFormat>
  <Lines>0</Lines>
  <Paragraphs>252</Paragraphs>
  <Slides>10</Slides>
  <Notes>10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10</vt:i4>
      </vt:variant>
    </vt:vector>
  </HeadingPairs>
  <TitlesOfParts>
    <vt:vector size="15" baseType="lpstr">
      <vt:lpstr>新細明體</vt:lpstr>
      <vt:lpstr>Arial</vt:lpstr>
      <vt:lpstr>Calibri</vt:lpstr>
      <vt:lpstr>Times New Roman</vt:lpstr>
      <vt:lpstr>11_Custom Design</vt:lpstr>
      <vt:lpstr>JVET-O0345: Non-CE3: MIP simplification</vt:lpstr>
      <vt:lpstr>Introduction</vt:lpstr>
      <vt:lpstr>Observation 1</vt:lpstr>
      <vt:lpstr>Proposed Method 1</vt:lpstr>
      <vt:lpstr>Observation 2</vt:lpstr>
      <vt:lpstr>Proposed Method 2</vt:lpstr>
      <vt:lpstr>Results of Method 2</vt:lpstr>
      <vt:lpstr>Combination of  Method 1 + Method 2</vt:lpstr>
      <vt:lpstr>Conclusions</vt:lpstr>
      <vt:lpstr>Thank You</vt:lpstr>
    </vt:vector>
  </TitlesOfParts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3D-HEVC</dc:title>
  <dc:creator>john</dc:creator>
  <cp:lastModifiedBy>姚昌皜</cp:lastModifiedBy>
  <cp:revision>2211</cp:revision>
  <cp:lastPrinted>2015-06-05T01:53:20Z</cp:lastPrinted>
  <dcterms:created xsi:type="dcterms:W3CDTF">2009-04-27T03:22:15Z</dcterms:created>
  <dcterms:modified xsi:type="dcterms:W3CDTF">2019-07-03T09:50:54Z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1033-8.1.0.3385</vt:lpwstr>
  </property>
</Properties>
</file>