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6" r:id="rId2"/>
    <p:sldId id="461" r:id="rId3"/>
    <p:sldId id="501" r:id="rId4"/>
    <p:sldId id="488" r:id="rId5"/>
  </p:sldIdLst>
  <p:sldSz cx="9144000" cy="6858000" type="screen4x3"/>
  <p:notesSz cx="7099300" cy="102346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>
          <p15:clr>
            <a:srgbClr val="A4A3A4"/>
          </p15:clr>
        </p15:guide>
        <p15:guide id="2" pos="223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7371"/>
    <a:srgbClr val="0000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799B23B-EC83-4686-B30A-512413B5E67A}" styleName="밝은 스타일 3 - 강조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99" autoAdjust="0"/>
    <p:restoredTop sz="92145" autoAdjust="0"/>
  </p:normalViewPr>
  <p:slideViewPr>
    <p:cSldViewPr>
      <p:cViewPr varScale="1">
        <p:scale>
          <a:sx n="155" d="100"/>
          <a:sy n="155" d="100"/>
        </p:scale>
        <p:origin x="1080" y="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9" d="100"/>
          <a:sy n="99" d="100"/>
        </p:scale>
        <p:origin x="3821" y="77"/>
      </p:cViewPr>
      <p:guideLst>
        <p:guide orient="horz" pos="3224"/>
        <p:guide pos="223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6" y="3"/>
            <a:ext cx="3075630" cy="512222"/>
          </a:xfrm>
          <a:prstGeom prst="rect">
            <a:avLst/>
          </a:prstGeom>
        </p:spPr>
        <p:txBody>
          <a:bodyPr vert="horz" lIns="96350" tIns="48175" rIns="96350" bIns="48175" rtlCol="0"/>
          <a:lstStyle>
            <a:lvl1pPr algn="l">
              <a:defRPr sz="14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4021984" y="3"/>
            <a:ext cx="3075630" cy="512222"/>
          </a:xfrm>
          <a:prstGeom prst="rect">
            <a:avLst/>
          </a:prstGeom>
        </p:spPr>
        <p:txBody>
          <a:bodyPr vert="horz" lIns="96350" tIns="48175" rIns="96350" bIns="48175" rtlCol="0"/>
          <a:lstStyle>
            <a:lvl1pPr algn="r">
              <a:defRPr sz="1400"/>
            </a:lvl1pPr>
          </a:lstStyle>
          <a:p>
            <a:fld id="{483D063B-326E-4C56-BA25-B3E91C54F341}" type="datetimeFigureOut">
              <a:rPr lang="ko-KR" altLang="en-US" smtClean="0"/>
              <a:pPr/>
              <a:t>2019-06-27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6" y="9720758"/>
            <a:ext cx="3075630" cy="512222"/>
          </a:xfrm>
          <a:prstGeom prst="rect">
            <a:avLst/>
          </a:prstGeom>
        </p:spPr>
        <p:txBody>
          <a:bodyPr vert="horz" lIns="96350" tIns="48175" rIns="96350" bIns="48175" rtlCol="0" anchor="b"/>
          <a:lstStyle>
            <a:lvl1pPr algn="l">
              <a:defRPr sz="14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4021984" y="9720758"/>
            <a:ext cx="3075630" cy="512222"/>
          </a:xfrm>
          <a:prstGeom prst="rect">
            <a:avLst/>
          </a:prstGeom>
        </p:spPr>
        <p:txBody>
          <a:bodyPr vert="horz" lIns="96350" tIns="48175" rIns="96350" bIns="48175" rtlCol="0" anchor="b"/>
          <a:lstStyle>
            <a:lvl1pPr algn="r">
              <a:defRPr sz="1400"/>
            </a:lvl1pPr>
          </a:lstStyle>
          <a:p>
            <a:fld id="{596D8382-BE77-475A-9FB4-1B87064C142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566403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5"/>
            <a:ext cx="3076363" cy="511730"/>
          </a:xfrm>
          <a:prstGeom prst="rect">
            <a:avLst/>
          </a:prstGeom>
        </p:spPr>
        <p:txBody>
          <a:bodyPr vert="horz" lIns="96350" tIns="48175" rIns="96350" bIns="48175" rtlCol="0"/>
          <a:lstStyle>
            <a:lvl1pPr algn="l">
              <a:defRPr sz="1400"/>
            </a:lvl1pPr>
          </a:lstStyle>
          <a:p>
            <a:endParaRPr lang="en-GB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4021295" y="5"/>
            <a:ext cx="3076363" cy="511730"/>
          </a:xfrm>
          <a:prstGeom prst="rect">
            <a:avLst/>
          </a:prstGeom>
        </p:spPr>
        <p:txBody>
          <a:bodyPr vert="horz" lIns="96350" tIns="48175" rIns="96350" bIns="48175" rtlCol="0"/>
          <a:lstStyle>
            <a:lvl1pPr algn="r">
              <a:defRPr sz="1400"/>
            </a:lvl1pPr>
          </a:lstStyle>
          <a:p>
            <a:fld id="{FB7E1CCD-6A3E-474E-A128-6FDB36CE5CD2}" type="datetimeFigureOut">
              <a:rPr lang="en-US" smtClean="0"/>
              <a:pPr/>
              <a:t>6/27/2019</a:t>
            </a:fld>
            <a:endParaRPr lang="en-GB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90600" y="766763"/>
            <a:ext cx="5118100" cy="3838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350" tIns="48175" rIns="96350" bIns="48175" rtlCol="0" anchor="ctr"/>
          <a:lstStyle/>
          <a:p>
            <a:endParaRPr lang="en-GB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709930" y="4861445"/>
            <a:ext cx="5679440" cy="4605578"/>
          </a:xfrm>
          <a:prstGeom prst="rect">
            <a:avLst/>
          </a:prstGeom>
        </p:spPr>
        <p:txBody>
          <a:bodyPr vert="horz" lIns="96350" tIns="48175" rIns="96350" bIns="48175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GB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721110"/>
            <a:ext cx="3076363" cy="511730"/>
          </a:xfrm>
          <a:prstGeom prst="rect">
            <a:avLst/>
          </a:prstGeom>
        </p:spPr>
        <p:txBody>
          <a:bodyPr vert="horz" lIns="96350" tIns="48175" rIns="96350" bIns="48175" rtlCol="0" anchor="b"/>
          <a:lstStyle>
            <a:lvl1pPr algn="l">
              <a:defRPr sz="1400"/>
            </a:lvl1pPr>
          </a:lstStyle>
          <a:p>
            <a:endParaRPr lang="en-GB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4021295" y="9721110"/>
            <a:ext cx="3076363" cy="511730"/>
          </a:xfrm>
          <a:prstGeom prst="rect">
            <a:avLst/>
          </a:prstGeom>
        </p:spPr>
        <p:txBody>
          <a:bodyPr vert="horz" lIns="96350" tIns="48175" rIns="96350" bIns="48175" rtlCol="0" anchor="b"/>
          <a:lstStyle>
            <a:lvl1pPr algn="r">
              <a:defRPr sz="1400"/>
            </a:lvl1pPr>
          </a:lstStyle>
          <a:p>
            <a:fld id="{E89ED402-0501-4C2B-B163-21A42B9387F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7423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9ED402-0501-4C2B-B163-21A42B9387FC}" type="slidenum">
              <a:rPr lang="en-GB" smtClean="0"/>
              <a:pPr/>
              <a:t>1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9ED402-0501-4C2B-B163-21A42B9387FC}" type="slidenum">
              <a:rPr lang="en-GB" smtClean="0"/>
              <a:pPr/>
              <a:t>2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9ED402-0501-4C2B-B163-21A42B9387FC}" type="slidenum">
              <a:rPr lang="en-GB" smtClean="0"/>
              <a:pPr/>
              <a:t>3</a:t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9ED402-0501-4C2B-B163-21A42B9387FC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93251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57290" y="3786190"/>
            <a:ext cx="6400800" cy="2000264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ctr" defTabSz="914400" rtl="0" eaLnBrk="1" fontAlgn="auto" latinLnBrk="1" hangingPunct="1">
              <a:lnSpc>
                <a:spcPts val="12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itchFamily="18" charset="-127"/>
                <a:ea typeface="HY헤드라인M" pitchFamily="18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en-GB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400288" cy="365125"/>
          </a:xfrm>
          <a:prstGeom prst="rect">
            <a:avLst/>
          </a:prstGeom>
        </p:spPr>
        <p:txBody>
          <a:bodyPr/>
          <a:lstStyle>
            <a:lvl1pPr algn="ctr">
              <a:defRPr sz="1600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600"/>
            </a:lvl1pPr>
          </a:lstStyle>
          <a:p>
            <a:endParaRPr lang="en-GB" dirty="0"/>
          </a:p>
        </p:txBody>
      </p:sp>
      <p:graphicFrame>
        <p:nvGraphicFramePr>
          <p:cNvPr id="7" name="Object 2"/>
          <p:cNvGraphicFramePr>
            <a:graphicFrameLocks noChangeAspect="1"/>
          </p:cNvGraphicFramePr>
          <p:nvPr userDrawn="1"/>
        </p:nvGraphicFramePr>
        <p:xfrm>
          <a:off x="611188" y="1643050"/>
          <a:ext cx="8532812" cy="15716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01" name="Image" r:id="rId3" imgW="7619048" imgH="1460317" progId="">
                  <p:embed/>
                </p:oleObj>
              </mc:Choice>
              <mc:Fallback>
                <p:oleObj name="Image" r:id="rId3" imgW="7619048" imgH="1460317" progId="">
                  <p:embed/>
                  <p:pic>
                    <p:nvPicPr>
                      <p:cNvPr id="0" name="Picture 8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1643050"/>
                        <a:ext cx="8532812" cy="157163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11" descr="Untitled-5 copy"/>
          <p:cNvPicPr>
            <a:picLocks noChangeAspect="1" noChangeArrowheads="1"/>
          </p:cNvPicPr>
          <p:nvPr userDrawn="1"/>
        </p:nvPicPr>
        <p:blipFill>
          <a:blip r:embed="rId5" cstate="print"/>
          <a:srcRect l="88594"/>
          <a:stretch>
            <a:fillRect/>
          </a:stretch>
        </p:blipFill>
        <p:spPr bwMode="auto">
          <a:xfrm>
            <a:off x="0" y="1643050"/>
            <a:ext cx="611188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678910"/>
            <a:ext cx="7772400" cy="1470025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4000" b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itchFamily="18" charset="-127"/>
                <a:ea typeface="HY헤드라인M" pitchFamily="18" charset="-127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GB" dirty="0"/>
          </a:p>
        </p:txBody>
      </p:sp>
      <p:pic>
        <p:nvPicPr>
          <p:cNvPr id="9" name="Picture 9" descr="워드마크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86182" y="6357958"/>
            <a:ext cx="1571636" cy="325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5720" y="1000108"/>
            <a:ext cx="8572560" cy="550072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Font typeface="Wingdings" pitchFamily="2" charset="2"/>
              <a:buChar char="q"/>
              <a:defRPr sz="2400" b="1">
                <a:latin typeface="Cambria" pitchFamily="18" charset="0"/>
              </a:defRPr>
            </a:lvl1pPr>
            <a:lvl2pPr>
              <a:buFont typeface="Wingdings" pitchFamily="2" charset="2"/>
              <a:buChar char="v"/>
              <a:defRPr sz="2000" b="0">
                <a:latin typeface="Cambria" pitchFamily="18" charset="0"/>
              </a:defRPr>
            </a:lvl2pPr>
            <a:lvl3pPr>
              <a:buFont typeface="Wingdings" pitchFamily="2" charset="2"/>
              <a:buChar char="Ø"/>
              <a:defRPr sz="1800" b="0">
                <a:latin typeface="Cambria" pitchFamily="18" charset="0"/>
              </a:defRPr>
            </a:lvl3pPr>
            <a:lvl4pPr>
              <a:buFont typeface="Courier New" pitchFamily="49" charset="0"/>
              <a:buChar char="o"/>
              <a:defRPr sz="1600" b="0">
                <a:latin typeface="Cambria" pitchFamily="18" charset="0"/>
              </a:defRPr>
            </a:lvl4pPr>
            <a:lvl5pPr>
              <a:defRPr sz="1400" b="0">
                <a:latin typeface="Cambria" pitchFamily="18" charset="0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  <a:endParaRPr lang="en-GB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072330" y="6536694"/>
            <a:ext cx="1785950" cy="292079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E6402424-2B17-451F-8092-69F2D56BACDE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0" name="Picture 3" descr="Untitled-3 copy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65170" y="6536694"/>
            <a:ext cx="1579549" cy="287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9" descr="워드마크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6595109"/>
            <a:ext cx="736574" cy="152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제목 1"/>
          <p:cNvSpPr>
            <a:spLocks noGrp="1"/>
          </p:cNvSpPr>
          <p:nvPr>
            <p:ph type="ctrTitle"/>
          </p:nvPr>
        </p:nvSpPr>
        <p:spPr>
          <a:xfrm>
            <a:off x="285720" y="106993"/>
            <a:ext cx="8572560" cy="7143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anchor="ctr">
            <a:normAutofit/>
          </a:bodyPr>
          <a:lstStyle>
            <a:lvl1pPr>
              <a:defRPr sz="4000" b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HY헤드라인M" pitchFamily="18" charset="-127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GB" dirty="0"/>
          </a:p>
        </p:txBody>
      </p:sp>
      <p:cxnSp>
        <p:nvCxnSpPr>
          <p:cNvPr id="14" name="직선 연결선 13"/>
          <p:cNvCxnSpPr/>
          <p:nvPr userDrawn="1"/>
        </p:nvCxnSpPr>
        <p:spPr>
          <a:xfrm>
            <a:off x="285720" y="840140"/>
            <a:ext cx="8572560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Untitled-5 copy"/>
          <p:cNvPicPr>
            <a:picLocks noChangeArrowheads="1"/>
          </p:cNvPicPr>
          <p:nvPr userDrawn="1"/>
        </p:nvPicPr>
        <p:blipFill>
          <a:blip r:embed="rId2" cstate="print">
            <a:lum bright="10000"/>
          </a:blip>
          <a:srcRect l="88594"/>
          <a:stretch>
            <a:fillRect/>
          </a:stretch>
        </p:blipFill>
        <p:spPr bwMode="auto">
          <a:xfrm>
            <a:off x="714348" y="2027135"/>
            <a:ext cx="7786742" cy="21431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2214554"/>
            <a:ext cx="7772400" cy="13620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anchor="ctr"/>
          <a:lstStyle>
            <a:lvl1pPr marL="857250" indent="-857250" algn="ctr">
              <a:buFontTx/>
              <a:buNone/>
              <a:defRPr sz="4000" b="0" cap="small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itchFamily="18" charset="-127"/>
                <a:ea typeface="HY헤드라인M" pitchFamily="18" charset="-127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GB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 hasCustomPrompt="1"/>
          </p:nvPr>
        </p:nvSpPr>
        <p:spPr>
          <a:xfrm>
            <a:off x="1643042" y="3571887"/>
            <a:ext cx="6215106" cy="1571625"/>
          </a:xfrm>
          <a:prstGeom prst="rect">
            <a:avLst/>
          </a:prstGeom>
        </p:spPr>
        <p:txBody>
          <a:bodyPr anchor="b"/>
          <a:lstStyle>
            <a:lvl1pPr marL="0" indent="0">
              <a:buFont typeface="Wingdings" pitchFamily="2" charset="2"/>
              <a:buChar char="Ø"/>
              <a:defRPr sz="20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dirty="0"/>
              <a:t> 마스터 텍스트 스타일을 편집합니다</a:t>
            </a:r>
          </a:p>
        </p:txBody>
      </p:sp>
      <p:sp>
        <p:nvSpPr>
          <p:cNvPr id="14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072330" y="6536694"/>
            <a:ext cx="1785950" cy="292079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E6402424-2B17-451F-8092-69F2D56BACDE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5" name="Picture 3" descr="Untitled-3 copy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65170" y="6536694"/>
            <a:ext cx="1579549" cy="287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9" descr="워드마크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6595109"/>
            <a:ext cx="736574" cy="152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536694"/>
            <a:ext cx="3233750" cy="292079"/>
          </a:xfrm>
          <a:prstGeom prst="rect">
            <a:avLst/>
          </a:prstGeom>
        </p:spPr>
        <p:txBody>
          <a:bodyPr/>
          <a:lstStyle>
            <a:lvl1pPr algn="ctr">
              <a:defRPr sz="1200"/>
            </a:lvl1pPr>
          </a:lstStyle>
          <a:p>
            <a:r>
              <a:rPr lang="en-GB" dirty="0"/>
              <a:t>JVET-L0152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hykim5@etri.re.kr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14362" y="1673223"/>
            <a:ext cx="8350126" cy="1470025"/>
          </a:xfrm>
        </p:spPr>
        <p:txBody>
          <a:bodyPr>
            <a:normAutofit/>
          </a:bodyPr>
          <a:lstStyle/>
          <a:p>
            <a:r>
              <a:rPr lang="en-CA" altLang="ko-KR" b="1" dirty="0">
                <a:effectLst/>
              </a:rPr>
              <a:t>Non-CE3: Unification of intra interpolation filter </a:t>
            </a:r>
            <a:r>
              <a:rPr lang="en-CA" altLang="ko-KR" b="1" dirty="0" smtClean="0">
                <a:effectLst/>
              </a:rPr>
              <a:t>selection</a:t>
            </a:r>
            <a:endParaRPr lang="en-GB" b="1" dirty="0">
              <a:effectLst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57290" y="4214818"/>
            <a:ext cx="6400800" cy="2000264"/>
          </a:xfrm>
        </p:spPr>
        <p:txBody>
          <a:bodyPr>
            <a:normAutofit/>
          </a:bodyPr>
          <a:lstStyle/>
          <a:p>
            <a:r>
              <a:rPr lang="en-US" altLang="ko-KR" sz="2800" b="1" dirty="0" err="1">
                <a:solidFill>
                  <a:schemeClr val="tx1"/>
                </a:solidFill>
                <a:effectLst/>
                <a:latin typeface="Cambria" pitchFamily="18" charset="0"/>
              </a:rPr>
              <a:t>Jinho</a:t>
            </a:r>
            <a:r>
              <a:rPr lang="en-US" altLang="ko-KR" sz="2800" b="1" dirty="0">
                <a:solidFill>
                  <a:schemeClr val="tx1"/>
                </a:solidFill>
                <a:effectLst/>
                <a:latin typeface="Cambria" pitchFamily="18" charset="0"/>
              </a:rPr>
              <a:t> Lee</a:t>
            </a:r>
            <a:endParaRPr lang="en-US" sz="2800" b="1" dirty="0">
              <a:solidFill>
                <a:schemeClr val="tx1"/>
              </a:solidFill>
              <a:effectLst/>
              <a:latin typeface="Cambria" pitchFamily="18" charset="0"/>
            </a:endParaRPr>
          </a:p>
          <a:p>
            <a:pPr>
              <a:lnSpc>
                <a:spcPts val="1000"/>
              </a:lnSpc>
              <a:spcBef>
                <a:spcPts val="0"/>
              </a:spcBef>
            </a:pPr>
            <a:endParaRPr lang="en-US" sz="1000" dirty="0">
              <a:effectLst/>
              <a:latin typeface="Cambria" pitchFamily="18" charset="0"/>
              <a:hlinkClick r:id="rId3"/>
            </a:endParaRPr>
          </a:p>
          <a:p>
            <a:r>
              <a:rPr lang="en-US" sz="2000" dirty="0">
                <a:effectLst/>
                <a:latin typeface="Cambria" pitchFamily="18" charset="0"/>
                <a:cs typeface="Courier New" pitchFamily="49" charset="0"/>
                <a:hlinkClick r:id="rId3"/>
              </a:rPr>
              <a:t>jinosoul@etri.re.kr</a:t>
            </a:r>
            <a:endParaRPr lang="en-US" sz="1800" dirty="0">
              <a:effectLst/>
              <a:latin typeface="Cambria" pitchFamily="18" charset="0"/>
              <a:cs typeface="Courier New" pitchFamily="49" charset="0"/>
            </a:endParaRPr>
          </a:p>
        </p:txBody>
      </p:sp>
      <p:sp>
        <p:nvSpPr>
          <p:cNvPr id="6" name="날짜 개체 틀 8"/>
          <p:cNvSpPr txBox="1">
            <a:spLocks/>
          </p:cNvSpPr>
          <p:nvPr/>
        </p:nvSpPr>
        <p:spPr>
          <a:xfrm>
            <a:off x="371512" y="1191667"/>
            <a:ext cx="2400288" cy="365125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/>
              <a:t>[</a:t>
            </a:r>
            <a:r>
              <a:rPr lang="en-US" sz="2800" b="1" dirty="0" smtClean="0"/>
              <a:t>JVET-O0341]</a:t>
            </a:r>
            <a:endParaRPr kumimoji="0" lang="en-GB" sz="28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>
                <a:latin typeface="+mj-lt"/>
              </a:rPr>
              <a:t>MDIS condition for regular intra in VTM5</a:t>
            </a:r>
            <a:endParaRPr lang="en-US" altLang="ko-KR" dirty="0">
              <a:latin typeface="+mj-lt"/>
            </a:endParaRPr>
          </a:p>
          <a:p>
            <a:pPr marL="808038" lvl="1" indent="-350838"/>
            <a:r>
              <a:rPr lang="en-US" altLang="ko-KR" dirty="0" smtClean="0">
                <a:latin typeface="+mj-lt"/>
              </a:rPr>
              <a:t>Based on </a:t>
            </a:r>
            <a:r>
              <a:rPr lang="en-US" altLang="ko-KR" b="1" dirty="0" smtClean="0">
                <a:latin typeface="+mj-lt"/>
              </a:rPr>
              <a:t>block size </a:t>
            </a:r>
            <a:r>
              <a:rPr lang="en-US" altLang="ko-KR" dirty="0" smtClean="0">
                <a:latin typeface="+mj-lt"/>
              </a:rPr>
              <a:t>and </a:t>
            </a:r>
            <a:r>
              <a:rPr lang="en-US" altLang="ko-KR" b="1" dirty="0">
                <a:solidFill>
                  <a:schemeClr val="accent1"/>
                </a:solidFill>
                <a:latin typeface="+mj-lt"/>
              </a:rPr>
              <a:t>intra prediction mode</a:t>
            </a:r>
            <a:endParaRPr lang="en-US" altLang="ko-KR" b="1" dirty="0">
              <a:solidFill>
                <a:schemeClr val="accent1"/>
              </a:solidFill>
              <a:latin typeface="+mj-lt"/>
            </a:endParaRPr>
          </a:p>
          <a:p>
            <a:pPr marL="1074738" lvl="2" indent="-266700"/>
            <a:r>
              <a:rPr lang="en-US" altLang="ko-KR" dirty="0" smtClean="0">
                <a:latin typeface="+mj-lt"/>
              </a:rPr>
              <a:t>The </a:t>
            </a:r>
            <a:r>
              <a:rPr lang="en-US" altLang="ko-KR" dirty="0">
                <a:latin typeface="+mj-lt"/>
              </a:rPr>
              <a:t>variable </a:t>
            </a:r>
            <a:r>
              <a:rPr lang="en-US" altLang="ko-KR" b="1" dirty="0" err="1">
                <a:latin typeface="+mj-lt"/>
              </a:rPr>
              <a:t>nTbS</a:t>
            </a:r>
            <a:r>
              <a:rPr lang="en-US" altLang="ko-KR" dirty="0">
                <a:latin typeface="+mj-lt"/>
              </a:rPr>
              <a:t> </a:t>
            </a:r>
            <a:r>
              <a:rPr lang="en-US" altLang="ko-KR" dirty="0" smtClean="0">
                <a:latin typeface="+mj-lt"/>
              </a:rPr>
              <a:t> = ( </a:t>
            </a:r>
            <a:r>
              <a:rPr lang="en-US" altLang="ko-KR" dirty="0">
                <a:latin typeface="+mj-lt"/>
              </a:rPr>
              <a:t>Log2(</a:t>
            </a:r>
            <a:r>
              <a:rPr lang="en-US" altLang="ko-KR" dirty="0" err="1">
                <a:latin typeface="+mj-lt"/>
              </a:rPr>
              <a:t>nTbW</a:t>
            </a:r>
            <a:r>
              <a:rPr lang="en-US" altLang="ko-KR" dirty="0">
                <a:latin typeface="+mj-lt"/>
              </a:rPr>
              <a:t>) + Log2(</a:t>
            </a:r>
            <a:r>
              <a:rPr lang="en-US" altLang="ko-KR" dirty="0" err="1">
                <a:latin typeface="+mj-lt"/>
              </a:rPr>
              <a:t>nTbH</a:t>
            </a:r>
            <a:r>
              <a:rPr lang="en-US" altLang="ko-KR" dirty="0">
                <a:latin typeface="+mj-lt"/>
              </a:rPr>
              <a:t>) ) &gt;&gt; 1</a:t>
            </a:r>
            <a:r>
              <a:rPr lang="en-US" altLang="ko-KR" dirty="0" smtClean="0">
                <a:latin typeface="+mj-lt"/>
              </a:rPr>
              <a:t>.</a:t>
            </a:r>
          </a:p>
          <a:p>
            <a:pPr marL="1074738" lvl="2" indent="-266700"/>
            <a:r>
              <a:rPr lang="en-US" altLang="ko-KR" dirty="0" smtClean="0">
                <a:latin typeface="+mj-lt"/>
              </a:rPr>
              <a:t>The </a:t>
            </a:r>
            <a:r>
              <a:rPr lang="en-US" altLang="ko-KR" dirty="0">
                <a:latin typeface="+mj-lt"/>
              </a:rPr>
              <a:t>variable </a:t>
            </a:r>
            <a:r>
              <a:rPr lang="en-US" altLang="ko-KR" b="1" dirty="0" err="1">
                <a:solidFill>
                  <a:schemeClr val="accent1"/>
                </a:solidFill>
                <a:latin typeface="+mj-lt"/>
              </a:rPr>
              <a:t>minDistVerHor</a:t>
            </a:r>
            <a:r>
              <a:rPr lang="en-US" altLang="ko-KR" dirty="0">
                <a:latin typeface="+mj-lt"/>
              </a:rPr>
              <a:t> </a:t>
            </a:r>
            <a:r>
              <a:rPr lang="en-US" altLang="ko-KR" dirty="0" smtClean="0">
                <a:latin typeface="+mj-lt"/>
              </a:rPr>
              <a:t>= Min</a:t>
            </a:r>
            <a:r>
              <a:rPr lang="en-US" altLang="ko-KR" dirty="0">
                <a:latin typeface="+mj-lt"/>
              </a:rPr>
              <a:t>( Abs( </a:t>
            </a:r>
            <a:r>
              <a:rPr lang="en-US" altLang="ko-KR" b="1" dirty="0" err="1">
                <a:solidFill>
                  <a:schemeClr val="accent1"/>
                </a:solidFill>
                <a:latin typeface="+mj-lt"/>
              </a:rPr>
              <a:t>predModeIntra</a:t>
            </a:r>
            <a:r>
              <a:rPr lang="en-US" altLang="ko-KR" dirty="0">
                <a:latin typeface="+mj-lt"/>
              </a:rPr>
              <a:t> − 50 ), </a:t>
            </a:r>
            <a:r>
              <a:rPr lang="en-US" altLang="ko-KR" dirty="0" smtClean="0">
                <a:latin typeface="+mj-lt"/>
              </a:rPr>
              <a:t/>
            </a:r>
            <a:br>
              <a:rPr lang="en-US" altLang="ko-KR" dirty="0" smtClean="0">
                <a:latin typeface="+mj-lt"/>
              </a:rPr>
            </a:br>
            <a:r>
              <a:rPr lang="en-US" altLang="ko-KR" dirty="0" smtClean="0">
                <a:latin typeface="+mj-lt"/>
              </a:rPr>
              <a:t>                                                               Abs</a:t>
            </a:r>
            <a:r>
              <a:rPr lang="en-US" altLang="ko-KR" dirty="0">
                <a:latin typeface="+mj-lt"/>
              </a:rPr>
              <a:t>( </a:t>
            </a:r>
            <a:r>
              <a:rPr lang="en-US" altLang="ko-KR" b="1" dirty="0" err="1">
                <a:solidFill>
                  <a:schemeClr val="accent1"/>
                </a:solidFill>
                <a:latin typeface="+mj-lt"/>
              </a:rPr>
              <a:t>predModeIntra</a:t>
            </a:r>
            <a:r>
              <a:rPr lang="en-US" altLang="ko-KR" dirty="0">
                <a:latin typeface="+mj-lt"/>
              </a:rPr>
              <a:t> − 18 ) </a:t>
            </a:r>
            <a:r>
              <a:rPr lang="en-US" altLang="ko-KR" dirty="0" smtClean="0">
                <a:latin typeface="+mj-lt"/>
              </a:rPr>
              <a:t>)</a:t>
            </a:r>
          </a:p>
          <a:p>
            <a:pPr marL="1074738" lvl="2" indent="-266700"/>
            <a:r>
              <a:rPr lang="en-US" altLang="ko-KR" dirty="0" smtClean="0">
                <a:latin typeface="+mj-lt"/>
              </a:rPr>
              <a:t>If </a:t>
            </a:r>
            <a:r>
              <a:rPr lang="en-US" altLang="ko-KR" b="1" dirty="0" err="1">
                <a:solidFill>
                  <a:schemeClr val="accent1"/>
                </a:solidFill>
                <a:latin typeface="+mj-lt"/>
              </a:rPr>
              <a:t>minDistVerHor</a:t>
            </a:r>
            <a:r>
              <a:rPr lang="en-US" altLang="ko-KR" dirty="0">
                <a:latin typeface="+mj-lt"/>
              </a:rPr>
              <a:t> </a:t>
            </a:r>
            <a:r>
              <a:rPr lang="en-US" altLang="ko-KR" dirty="0" smtClean="0">
                <a:latin typeface="+mj-lt"/>
              </a:rPr>
              <a:t>&gt; </a:t>
            </a:r>
            <a:r>
              <a:rPr lang="en-US" altLang="ko-KR" dirty="0" err="1">
                <a:latin typeface="+mj-lt"/>
              </a:rPr>
              <a:t>intraHorVerDistThres</a:t>
            </a:r>
            <a:r>
              <a:rPr lang="en-US" altLang="ko-KR" dirty="0">
                <a:latin typeface="+mj-lt"/>
              </a:rPr>
              <a:t>[ </a:t>
            </a:r>
            <a:r>
              <a:rPr lang="en-US" altLang="ko-KR" b="1" dirty="0" err="1">
                <a:latin typeface="+mj-lt"/>
              </a:rPr>
              <a:t>nTbS</a:t>
            </a:r>
            <a:r>
              <a:rPr lang="en-US" altLang="ko-KR" dirty="0">
                <a:latin typeface="+mj-lt"/>
              </a:rPr>
              <a:t> </a:t>
            </a:r>
            <a:r>
              <a:rPr lang="en-US" altLang="ko-KR" dirty="0" smtClean="0">
                <a:latin typeface="+mj-lt"/>
              </a:rPr>
              <a:t>], </a:t>
            </a:r>
            <a:r>
              <a:rPr lang="en-US" altLang="ko-KR" b="1" dirty="0" err="1" smtClean="0">
                <a:latin typeface="+mj-lt"/>
              </a:rPr>
              <a:t>filterFlag</a:t>
            </a:r>
            <a:r>
              <a:rPr lang="en-US" altLang="ko-KR" b="1" dirty="0" smtClean="0">
                <a:latin typeface="+mj-lt"/>
              </a:rPr>
              <a:t> = 1 (Gaussian)</a:t>
            </a:r>
            <a:r>
              <a:rPr lang="en-US" altLang="ko-KR" dirty="0" smtClean="0">
                <a:latin typeface="+mj-lt"/>
              </a:rPr>
              <a:t/>
            </a:r>
            <a:br>
              <a:rPr lang="en-US" altLang="ko-KR" dirty="0" smtClean="0">
                <a:latin typeface="+mj-lt"/>
              </a:rPr>
            </a:br>
            <a:r>
              <a:rPr lang="en-US" altLang="ko-KR" dirty="0" smtClean="0">
                <a:latin typeface="+mj-lt"/>
              </a:rPr>
              <a:t>otherwise</a:t>
            </a:r>
            <a:r>
              <a:rPr lang="en-US" altLang="ko-KR" dirty="0">
                <a:latin typeface="+mj-lt"/>
              </a:rPr>
              <a:t>, </a:t>
            </a:r>
            <a:r>
              <a:rPr lang="en-US" altLang="ko-KR" b="1" dirty="0" err="1">
                <a:latin typeface="+mj-lt"/>
              </a:rPr>
              <a:t>filterFlag</a:t>
            </a:r>
            <a:r>
              <a:rPr lang="en-US" altLang="ko-KR" b="1" dirty="0">
                <a:latin typeface="+mj-lt"/>
              </a:rPr>
              <a:t> = </a:t>
            </a:r>
            <a:r>
              <a:rPr lang="en-US" altLang="ko-KR" b="1" dirty="0" smtClean="0">
                <a:latin typeface="+mj-lt"/>
              </a:rPr>
              <a:t>0 (cubic)</a:t>
            </a:r>
          </a:p>
          <a:p>
            <a:pPr marL="1074738" lvl="2" indent="-266700"/>
            <a:endParaRPr lang="en-US" altLang="ko-KR" b="1" dirty="0">
              <a:latin typeface="+mj-lt"/>
            </a:endParaRPr>
          </a:p>
          <a:p>
            <a:pPr marL="1074738" lvl="2" indent="-266700"/>
            <a:endParaRPr lang="en-US" altLang="ko-KR" dirty="0" smtClean="0">
              <a:latin typeface="+mj-lt"/>
            </a:endParaRPr>
          </a:p>
          <a:p>
            <a:r>
              <a:rPr lang="en-US" altLang="ko-KR" dirty="0" smtClean="0">
                <a:latin typeface="+mj-lt"/>
              </a:rPr>
              <a:t>Interpolation filter selection based on MRL/ISP/Regular</a:t>
            </a:r>
          </a:p>
          <a:p>
            <a:pPr marL="808038" lvl="1" indent="-350838"/>
            <a:r>
              <a:rPr lang="en-US" altLang="ko-KR" dirty="0" smtClean="0">
                <a:latin typeface="+mj-lt"/>
              </a:rPr>
              <a:t>Different condition from MDIS condition in ISP</a:t>
            </a:r>
            <a:endParaRPr lang="en-US" altLang="ko-KR" dirty="0">
              <a:latin typeface="+mj-lt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02424-2B17-451F-8092-69F2D56BACDE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5" name="제목 4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>
                <a:latin typeface="+mj-lt"/>
              </a:rPr>
              <a:t>Intra interpolation filter selection</a:t>
            </a:r>
            <a:endParaRPr lang="ko-KR" altLang="en-US" dirty="0">
              <a:latin typeface="+mj-lt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1045490"/>
              </p:ext>
            </p:extLst>
          </p:nvPr>
        </p:nvGraphicFramePr>
        <p:xfrm>
          <a:off x="1423108" y="3356992"/>
          <a:ext cx="6542197" cy="411480"/>
        </p:xfrm>
        <a:graphic>
          <a:graphicData uri="http://schemas.openxmlformats.org/drawingml/2006/table">
            <a:tbl>
              <a:tblPr/>
              <a:tblGrid>
                <a:gridCol w="2008823">
                  <a:extLst>
                    <a:ext uri="{9D8B030D-6E8A-4147-A177-3AD203B41FA5}">
                      <a16:colId xmlns:a16="http://schemas.microsoft.com/office/drawing/2014/main" val="1113562021"/>
                    </a:ext>
                  </a:extLst>
                </a:gridCol>
                <a:gridCol w="737992">
                  <a:extLst>
                    <a:ext uri="{9D8B030D-6E8A-4147-A177-3AD203B41FA5}">
                      <a16:colId xmlns:a16="http://schemas.microsoft.com/office/drawing/2014/main" val="3328865166"/>
                    </a:ext>
                  </a:extLst>
                </a:gridCol>
                <a:gridCol w="734590">
                  <a:extLst>
                    <a:ext uri="{9D8B030D-6E8A-4147-A177-3AD203B41FA5}">
                      <a16:colId xmlns:a16="http://schemas.microsoft.com/office/drawing/2014/main" val="3247988631"/>
                    </a:ext>
                  </a:extLst>
                </a:gridCol>
                <a:gridCol w="734590">
                  <a:extLst>
                    <a:ext uri="{9D8B030D-6E8A-4147-A177-3AD203B41FA5}">
                      <a16:colId xmlns:a16="http://schemas.microsoft.com/office/drawing/2014/main" val="1606652830"/>
                    </a:ext>
                  </a:extLst>
                </a:gridCol>
                <a:gridCol w="734590">
                  <a:extLst>
                    <a:ext uri="{9D8B030D-6E8A-4147-A177-3AD203B41FA5}">
                      <a16:colId xmlns:a16="http://schemas.microsoft.com/office/drawing/2014/main" val="474794315"/>
                    </a:ext>
                  </a:extLst>
                </a:gridCol>
                <a:gridCol w="795806">
                  <a:extLst>
                    <a:ext uri="{9D8B030D-6E8A-4147-A177-3AD203B41FA5}">
                      <a16:colId xmlns:a16="http://schemas.microsoft.com/office/drawing/2014/main" val="2233958847"/>
                    </a:ext>
                  </a:extLst>
                </a:gridCol>
                <a:gridCol w="795806">
                  <a:extLst>
                    <a:ext uri="{9D8B030D-6E8A-4147-A177-3AD203B41FA5}">
                      <a16:colId xmlns:a16="http://schemas.microsoft.com/office/drawing/2014/main" val="76642688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nTbS</a:t>
                      </a:r>
                      <a:r>
                        <a:rPr lang="en-CA" sz="11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= 2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nTbS = 3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nTbS</a:t>
                      </a:r>
                      <a:r>
                        <a:rPr lang="en-CA" sz="11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= 4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nTbS = 5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nTbS = 6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nTbS = 7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9293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intraHorVerDistThres</a:t>
                      </a:r>
                      <a:r>
                        <a:rPr lang="en-CA" sz="11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</a:t>
                      </a:r>
                      <a:r>
                        <a:rPr lang="en-CA" sz="11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nTbS</a:t>
                      </a:r>
                      <a:r>
                        <a:rPr lang="en-CA" sz="11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]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2352295"/>
                  </a:ext>
                </a:extLst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5656248"/>
              </p:ext>
            </p:extLst>
          </p:nvPr>
        </p:nvGraphicFramePr>
        <p:xfrm>
          <a:off x="827584" y="4859383"/>
          <a:ext cx="7619314" cy="1641451"/>
        </p:xfrm>
        <a:graphic>
          <a:graphicData uri="http://schemas.openxmlformats.org/drawingml/2006/table">
            <a:tbl>
              <a:tblPr firstRow="1" bandRow="1"/>
              <a:tblGrid>
                <a:gridCol w="2259723">
                  <a:extLst>
                    <a:ext uri="{9D8B030D-6E8A-4147-A177-3AD203B41FA5}">
                      <a16:colId xmlns:a16="http://schemas.microsoft.com/office/drawing/2014/main" val="3044891888"/>
                    </a:ext>
                  </a:extLst>
                </a:gridCol>
                <a:gridCol w="942437">
                  <a:extLst>
                    <a:ext uri="{9D8B030D-6E8A-4147-A177-3AD203B41FA5}">
                      <a16:colId xmlns:a16="http://schemas.microsoft.com/office/drawing/2014/main" val="2363012880"/>
                    </a:ext>
                  </a:extLst>
                </a:gridCol>
                <a:gridCol w="2423092">
                  <a:extLst>
                    <a:ext uri="{9D8B030D-6E8A-4147-A177-3AD203B41FA5}">
                      <a16:colId xmlns:a16="http://schemas.microsoft.com/office/drawing/2014/main" val="465102710"/>
                    </a:ext>
                  </a:extLst>
                </a:gridCol>
                <a:gridCol w="1994062">
                  <a:extLst>
                    <a:ext uri="{9D8B030D-6E8A-4147-A177-3AD203B41FA5}">
                      <a16:colId xmlns:a16="http://schemas.microsoft.com/office/drawing/2014/main" val="3131531169"/>
                    </a:ext>
                  </a:extLst>
                </a:gridCol>
              </a:tblGrid>
              <a:tr h="23449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Intra angular mode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MRL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ISP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Regular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4535661"/>
                  </a:ext>
                </a:extLst>
              </a:tr>
              <a:tr h="23449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Integer sample copy modes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Cubic (fractional sample position 0)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7594569"/>
                  </a:ext>
                </a:extLst>
              </a:tr>
              <a:tr h="703479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Other angular modes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Cubic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Cubic</a:t>
                      </a:r>
                      <a:br>
                        <a:rPr lang="en-CA" sz="14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CA" sz="14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(Mode ≥ 34 &amp;&amp; W ≤ 8) or</a:t>
                      </a:r>
                      <a:br>
                        <a:rPr lang="en-CA" sz="14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CA" sz="14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(Mode &lt; 34 &amp;&amp; H ≤ 8)</a:t>
                      </a:r>
                      <a:endParaRPr lang="ko-KR" sz="1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Cubic or Gaussian </a:t>
                      </a:r>
                      <a:b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(MDIS condition)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169103"/>
                  </a:ext>
                </a:extLst>
              </a:tr>
              <a:tr h="46898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Gaussian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/>
                      </a:r>
                      <a:b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(otherwise)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542356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285720" y="1000108"/>
            <a:ext cx="4214272" cy="5500726"/>
          </a:xfrm>
          <a:ln>
            <a:solidFill>
              <a:schemeClr val="tx2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altLang="ko-KR" dirty="0" smtClean="0">
                <a:latin typeface="+mj-lt"/>
              </a:rPr>
              <a:t>Method1</a:t>
            </a:r>
            <a:endParaRPr lang="en-US" altLang="ko-KR" dirty="0">
              <a:latin typeface="+mj-lt"/>
            </a:endParaRPr>
          </a:p>
          <a:p>
            <a:pPr marL="808038" lvl="1" indent="-350838"/>
            <a:r>
              <a:rPr lang="en-US" altLang="ko-KR" dirty="0" smtClean="0">
                <a:latin typeface="+mj-lt"/>
              </a:rPr>
              <a:t>Remove condition for ISP</a:t>
            </a:r>
          </a:p>
          <a:p>
            <a:pPr marL="808038" lvl="1" indent="-350838"/>
            <a:r>
              <a:rPr lang="en-US" altLang="ko-KR" b="1" dirty="0" smtClean="0">
                <a:latin typeface="+mj-lt"/>
              </a:rPr>
              <a:t>Unification with regular</a:t>
            </a:r>
            <a:endParaRPr lang="en-US" altLang="ko-KR" b="1" dirty="0">
              <a:latin typeface="+mj-lt"/>
            </a:endParaRPr>
          </a:p>
          <a:p>
            <a:pPr marL="808038" lvl="1" indent="-350838"/>
            <a:endParaRPr lang="en-US" altLang="ko-KR" dirty="0" smtClean="0">
              <a:latin typeface="+mj-lt"/>
            </a:endParaRPr>
          </a:p>
          <a:p>
            <a:pPr marL="808038" lvl="1" indent="-350838"/>
            <a:endParaRPr lang="en-US" altLang="ko-KR" dirty="0">
              <a:latin typeface="+mj-lt"/>
            </a:endParaRPr>
          </a:p>
          <a:p>
            <a:pPr marL="808038" lvl="1" indent="-350838"/>
            <a:endParaRPr lang="en-US" altLang="ko-KR" dirty="0" smtClean="0">
              <a:latin typeface="+mj-lt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02424-2B17-451F-8092-69F2D56BACDE}" type="slidenum">
              <a:rPr lang="en-GB" smtClean="0"/>
              <a:pPr/>
              <a:t>3</a:t>
            </a:fld>
            <a:endParaRPr lang="en-GB" dirty="0"/>
          </a:p>
        </p:txBody>
      </p:sp>
      <p:sp>
        <p:nvSpPr>
          <p:cNvPr id="5" name="제목 4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>
                <a:latin typeface="+mj-lt"/>
              </a:rPr>
              <a:t>Unification of filter selection</a:t>
            </a:r>
            <a:endParaRPr lang="ko-KR" altLang="en-US" dirty="0">
              <a:latin typeface="+mj-lt"/>
            </a:endParaRPr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9916695"/>
              </p:ext>
            </p:extLst>
          </p:nvPr>
        </p:nvGraphicFramePr>
        <p:xfrm>
          <a:off x="324635" y="2180624"/>
          <a:ext cx="4104812" cy="932180"/>
        </p:xfrm>
        <a:graphic>
          <a:graphicData uri="http://schemas.openxmlformats.org/drawingml/2006/table">
            <a:tbl>
              <a:tblPr firstRow="1" bandRow="1"/>
              <a:tblGrid>
                <a:gridCol w="1786500">
                  <a:extLst>
                    <a:ext uri="{9D8B030D-6E8A-4147-A177-3AD203B41FA5}">
                      <a16:colId xmlns:a16="http://schemas.microsoft.com/office/drawing/2014/main" val="2471537353"/>
                    </a:ext>
                  </a:extLst>
                </a:gridCol>
                <a:gridCol w="500088">
                  <a:extLst>
                    <a:ext uri="{9D8B030D-6E8A-4147-A177-3AD203B41FA5}">
                      <a16:colId xmlns:a16="http://schemas.microsoft.com/office/drawing/2014/main" val="4127409720"/>
                    </a:ext>
                  </a:extLst>
                </a:gridCol>
                <a:gridCol w="1818224">
                  <a:extLst>
                    <a:ext uri="{9D8B030D-6E8A-4147-A177-3AD203B41FA5}">
                      <a16:colId xmlns:a16="http://schemas.microsoft.com/office/drawing/2014/main" val="4290330095"/>
                    </a:ext>
                  </a:extLst>
                </a:gridCol>
              </a:tblGrid>
              <a:tr h="28321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Intra prediction mode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MRL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Regular/</a:t>
                      </a:r>
                      <a:r>
                        <a:rPr lang="en-CA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ISP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6711627"/>
                  </a:ext>
                </a:extLst>
              </a:tr>
              <a:tr h="28321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Integer sample copy modes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Cubic (fractional sample position 0)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9117927"/>
                  </a:ext>
                </a:extLst>
              </a:tr>
              <a:tr h="33210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Other angular modes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Cubic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Cubic or Gaussian </a:t>
                      </a:r>
                      <a:br>
                        <a:rPr lang="en-CA" sz="12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(MDIS condition)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2439883"/>
                  </a:ext>
                </a:extLst>
              </a:tr>
            </a:tbl>
          </a:graphicData>
        </a:graphic>
      </p:graphicFrame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5351081"/>
              </p:ext>
            </p:extLst>
          </p:nvPr>
        </p:nvGraphicFramePr>
        <p:xfrm>
          <a:off x="4679834" y="2191429"/>
          <a:ext cx="4104812" cy="932180"/>
        </p:xfrm>
        <a:graphic>
          <a:graphicData uri="http://schemas.openxmlformats.org/drawingml/2006/table">
            <a:tbl>
              <a:tblPr firstRow="1" bandRow="1"/>
              <a:tblGrid>
                <a:gridCol w="1786500">
                  <a:extLst>
                    <a:ext uri="{9D8B030D-6E8A-4147-A177-3AD203B41FA5}">
                      <a16:colId xmlns:a16="http://schemas.microsoft.com/office/drawing/2014/main" val="886634737"/>
                    </a:ext>
                  </a:extLst>
                </a:gridCol>
                <a:gridCol w="745100">
                  <a:extLst>
                    <a:ext uri="{9D8B030D-6E8A-4147-A177-3AD203B41FA5}">
                      <a16:colId xmlns:a16="http://schemas.microsoft.com/office/drawing/2014/main" val="2580891173"/>
                    </a:ext>
                  </a:extLst>
                </a:gridCol>
                <a:gridCol w="1573212">
                  <a:extLst>
                    <a:ext uri="{9D8B030D-6E8A-4147-A177-3AD203B41FA5}">
                      <a16:colId xmlns:a16="http://schemas.microsoft.com/office/drawing/2014/main" val="924839759"/>
                    </a:ext>
                  </a:extLst>
                </a:gridCol>
              </a:tblGrid>
              <a:tr h="28321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Intra prediction mode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MRL/</a:t>
                      </a:r>
                      <a:r>
                        <a:rPr lang="en-CA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ISP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Regular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6538681"/>
                  </a:ext>
                </a:extLst>
              </a:tr>
              <a:tr h="28321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Integer sample copy modes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Cubic (fractional sample position 0)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8748394"/>
                  </a:ext>
                </a:extLst>
              </a:tr>
              <a:tr h="33210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Other angular modes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Cubic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Cubic or Gaussian </a:t>
                      </a:r>
                      <a:br>
                        <a:rPr lang="en-CA" sz="12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(MDIS condition)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1539012"/>
                  </a:ext>
                </a:extLst>
              </a:tr>
            </a:tbl>
          </a:graphicData>
        </a:graphic>
      </p:graphicFrame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3803361"/>
              </p:ext>
            </p:extLst>
          </p:nvPr>
        </p:nvGraphicFramePr>
        <p:xfrm>
          <a:off x="887948" y="3212976"/>
          <a:ext cx="3053080" cy="3185160"/>
        </p:xfrm>
        <a:graphic>
          <a:graphicData uri="http://schemas.openxmlformats.org/drawingml/2006/table">
            <a:tbl>
              <a:tblPr firstRow="1" firstCol="1" bandRow="1"/>
              <a:tblGrid>
                <a:gridCol w="611505">
                  <a:extLst>
                    <a:ext uri="{9D8B030D-6E8A-4147-A177-3AD203B41FA5}">
                      <a16:colId xmlns:a16="http://schemas.microsoft.com/office/drawing/2014/main" val="2342189531"/>
                    </a:ext>
                  </a:extLst>
                </a:gridCol>
                <a:gridCol w="516255">
                  <a:extLst>
                    <a:ext uri="{9D8B030D-6E8A-4147-A177-3AD203B41FA5}">
                      <a16:colId xmlns:a16="http://schemas.microsoft.com/office/drawing/2014/main" val="2661779938"/>
                    </a:ext>
                  </a:extLst>
                </a:gridCol>
                <a:gridCol w="516255">
                  <a:extLst>
                    <a:ext uri="{9D8B030D-6E8A-4147-A177-3AD203B41FA5}">
                      <a16:colId xmlns:a16="http://schemas.microsoft.com/office/drawing/2014/main" val="1441085178"/>
                    </a:ext>
                  </a:extLst>
                </a:gridCol>
                <a:gridCol w="516255">
                  <a:extLst>
                    <a:ext uri="{9D8B030D-6E8A-4147-A177-3AD203B41FA5}">
                      <a16:colId xmlns:a16="http://schemas.microsoft.com/office/drawing/2014/main" val="3766802047"/>
                    </a:ext>
                  </a:extLst>
                </a:gridCol>
                <a:gridCol w="446405">
                  <a:extLst>
                    <a:ext uri="{9D8B030D-6E8A-4147-A177-3AD203B41FA5}">
                      <a16:colId xmlns:a16="http://schemas.microsoft.com/office/drawing/2014/main" val="2584788371"/>
                    </a:ext>
                  </a:extLst>
                </a:gridCol>
                <a:gridCol w="446405">
                  <a:extLst>
                    <a:ext uri="{9D8B030D-6E8A-4147-A177-3AD203B41FA5}">
                      <a16:colId xmlns:a16="http://schemas.microsoft.com/office/drawing/2014/main" val="33522063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All </a:t>
                      </a: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Intra Main10 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03068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9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VTM-5.0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4311993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67755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2892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6784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25295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43878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30088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 b="1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  <a:endParaRPr lang="ko-KR" sz="11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 b="1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95599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18272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4018153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ko-KR" sz="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1787958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</a:t>
                      </a: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access Main10 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9670083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9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VTM-5.0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2022905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48049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4316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30615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65762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27956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40988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 b="1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  <a:endParaRPr lang="ko-KR" sz="11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  <a:endParaRPr lang="ko-KR" sz="11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 b="1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 b="1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87361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32072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6293296"/>
                  </a:ext>
                </a:extLst>
              </a:tr>
            </a:tbl>
          </a:graphicData>
        </a:graphic>
      </p:graphicFrame>
      <p:graphicFrame>
        <p:nvGraphicFramePr>
          <p:cNvPr id="133" name="표 1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9850544"/>
              </p:ext>
            </p:extLst>
          </p:nvPr>
        </p:nvGraphicFramePr>
        <p:xfrm>
          <a:off x="5148064" y="3212976"/>
          <a:ext cx="3053080" cy="3185160"/>
        </p:xfrm>
        <a:graphic>
          <a:graphicData uri="http://schemas.openxmlformats.org/drawingml/2006/table">
            <a:tbl>
              <a:tblPr firstRow="1" firstCol="1" bandRow="1"/>
              <a:tblGrid>
                <a:gridCol w="611505">
                  <a:extLst>
                    <a:ext uri="{9D8B030D-6E8A-4147-A177-3AD203B41FA5}">
                      <a16:colId xmlns:a16="http://schemas.microsoft.com/office/drawing/2014/main" val="2342189531"/>
                    </a:ext>
                  </a:extLst>
                </a:gridCol>
                <a:gridCol w="516255">
                  <a:extLst>
                    <a:ext uri="{9D8B030D-6E8A-4147-A177-3AD203B41FA5}">
                      <a16:colId xmlns:a16="http://schemas.microsoft.com/office/drawing/2014/main" val="2661779938"/>
                    </a:ext>
                  </a:extLst>
                </a:gridCol>
                <a:gridCol w="516255">
                  <a:extLst>
                    <a:ext uri="{9D8B030D-6E8A-4147-A177-3AD203B41FA5}">
                      <a16:colId xmlns:a16="http://schemas.microsoft.com/office/drawing/2014/main" val="1441085178"/>
                    </a:ext>
                  </a:extLst>
                </a:gridCol>
                <a:gridCol w="516255">
                  <a:extLst>
                    <a:ext uri="{9D8B030D-6E8A-4147-A177-3AD203B41FA5}">
                      <a16:colId xmlns:a16="http://schemas.microsoft.com/office/drawing/2014/main" val="3766802047"/>
                    </a:ext>
                  </a:extLst>
                </a:gridCol>
                <a:gridCol w="446405">
                  <a:extLst>
                    <a:ext uri="{9D8B030D-6E8A-4147-A177-3AD203B41FA5}">
                      <a16:colId xmlns:a16="http://schemas.microsoft.com/office/drawing/2014/main" val="2584788371"/>
                    </a:ext>
                  </a:extLst>
                </a:gridCol>
                <a:gridCol w="446405">
                  <a:extLst>
                    <a:ext uri="{9D8B030D-6E8A-4147-A177-3AD203B41FA5}">
                      <a16:colId xmlns:a16="http://schemas.microsoft.com/office/drawing/2014/main" val="33522063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All </a:t>
                      </a: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Intra Main10 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03068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9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VTM-5.0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4311993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67755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2892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6784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25295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43878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30088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 b="1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1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1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 b="1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95599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18272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4018153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ko-KR" sz="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1787958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</a:t>
                      </a: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access Main10 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9670083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9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VTM-5.0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2022905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48049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4316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30615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65762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27956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40988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100" b="1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  <a:endParaRPr lang="ko-KR" sz="11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1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 b="1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87361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32072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6293296"/>
                  </a:ext>
                </a:extLst>
              </a:tr>
            </a:tbl>
          </a:graphicData>
        </a:graphic>
      </p:graphicFrame>
      <p:sp>
        <p:nvSpPr>
          <p:cNvPr id="134" name="내용 개체 틀 1"/>
          <p:cNvSpPr txBox="1">
            <a:spLocks/>
          </p:cNvSpPr>
          <p:nvPr/>
        </p:nvSpPr>
        <p:spPr>
          <a:xfrm>
            <a:off x="4572000" y="1000108"/>
            <a:ext cx="4286280" cy="5500726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Wingdings" pitchFamily="2" charset="2"/>
              <a:buChar char="q"/>
              <a:defRPr sz="2400" b="1" kern="1200">
                <a:solidFill>
                  <a:schemeClr val="tx1"/>
                </a:solidFill>
                <a:latin typeface="Cambria" pitchFamily="18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Wingdings" pitchFamily="2" charset="2"/>
              <a:buChar char="v"/>
              <a:defRPr sz="2000" b="0" kern="1200">
                <a:solidFill>
                  <a:schemeClr val="tx1"/>
                </a:solidFill>
                <a:latin typeface="Cambria" pitchFamily="18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Wingdings" pitchFamily="2" charset="2"/>
              <a:buChar char="Ø"/>
              <a:defRPr sz="1800" b="0" kern="1200">
                <a:solidFill>
                  <a:schemeClr val="tx1"/>
                </a:solidFill>
                <a:latin typeface="Cambria" pitchFamily="18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b="0" kern="1200">
                <a:solidFill>
                  <a:schemeClr val="tx1"/>
                </a:solidFill>
                <a:latin typeface="Cambria" pitchFamily="18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b="0" kern="1200">
                <a:solidFill>
                  <a:schemeClr val="tx1"/>
                </a:solidFill>
                <a:latin typeface="Cambria" pitchFamily="18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 smtClean="0">
                <a:latin typeface="+mj-lt"/>
              </a:rPr>
              <a:t>Method2</a:t>
            </a:r>
          </a:p>
          <a:p>
            <a:pPr marL="808038" lvl="1" indent="-350838"/>
            <a:r>
              <a:rPr lang="en-US" altLang="ko-KR" dirty="0" smtClean="0">
                <a:latin typeface="+mj-lt"/>
              </a:rPr>
              <a:t>Remove condition for ISP</a:t>
            </a:r>
          </a:p>
          <a:p>
            <a:pPr marL="808038" lvl="1" indent="-350838"/>
            <a:r>
              <a:rPr lang="en-US" altLang="ko-KR" b="1" dirty="0" smtClean="0">
                <a:latin typeface="+mj-lt"/>
              </a:rPr>
              <a:t>Unification with MRL</a:t>
            </a:r>
            <a:endParaRPr lang="en-US" altLang="ko-KR" b="1" dirty="0" smtClean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142414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285720" y="1000108"/>
            <a:ext cx="8572560" cy="5500726"/>
          </a:xfrm>
        </p:spPr>
        <p:txBody>
          <a:bodyPr>
            <a:normAutofit/>
          </a:bodyPr>
          <a:lstStyle/>
          <a:p>
            <a:r>
              <a:rPr lang="en-US" altLang="ko-KR" dirty="0">
                <a:latin typeface="+mj-lt"/>
              </a:rPr>
              <a:t> Experimental results </a:t>
            </a:r>
          </a:p>
          <a:p>
            <a:endParaRPr lang="en-US" altLang="ko-KR" dirty="0">
              <a:latin typeface="+mj-lt"/>
            </a:endParaRPr>
          </a:p>
          <a:p>
            <a:endParaRPr lang="en-US" altLang="ko-KR" dirty="0">
              <a:latin typeface="+mj-lt"/>
            </a:endParaRPr>
          </a:p>
          <a:p>
            <a:endParaRPr lang="en-US" altLang="ko-KR" dirty="0">
              <a:latin typeface="+mj-lt"/>
            </a:endParaRPr>
          </a:p>
          <a:p>
            <a:endParaRPr lang="en-US" altLang="ko-KR" dirty="0">
              <a:latin typeface="+mj-lt"/>
            </a:endParaRPr>
          </a:p>
          <a:p>
            <a:pPr marL="0" indent="0">
              <a:buNone/>
            </a:pPr>
            <a:endParaRPr lang="en-US" altLang="ko-KR" dirty="0">
              <a:latin typeface="+mj-lt"/>
            </a:endParaRPr>
          </a:p>
          <a:p>
            <a:r>
              <a:rPr lang="en-US" altLang="ko-KR" dirty="0">
                <a:latin typeface="+mj-lt"/>
              </a:rPr>
              <a:t> </a:t>
            </a:r>
            <a:r>
              <a:rPr lang="en-US" altLang="ko-KR" dirty="0">
                <a:latin typeface="+mj-lt"/>
              </a:rPr>
              <a:t>Unification </a:t>
            </a:r>
            <a:r>
              <a:rPr lang="en-US" altLang="ko-KR" dirty="0" smtClean="0">
                <a:latin typeface="+mj-lt"/>
              </a:rPr>
              <a:t>methods of </a:t>
            </a:r>
            <a:r>
              <a:rPr lang="en-US" altLang="ko-KR" dirty="0" smtClean="0">
                <a:latin typeface="+mj-lt"/>
              </a:rPr>
              <a:t>intra interpolation filter selection are </a:t>
            </a:r>
            <a:r>
              <a:rPr lang="en-US" altLang="ko-KR" dirty="0">
                <a:latin typeface="+mj-lt"/>
              </a:rPr>
              <a:t>proposed to reduce complexity without </a:t>
            </a:r>
            <a:r>
              <a:rPr lang="en-US" altLang="ko-KR" dirty="0" smtClean="0">
                <a:latin typeface="+mj-lt"/>
              </a:rPr>
              <a:t>loss</a:t>
            </a:r>
            <a:endParaRPr lang="en-US" altLang="ko-KR" dirty="0">
              <a:latin typeface="+mj-lt"/>
            </a:endParaRPr>
          </a:p>
          <a:p>
            <a:r>
              <a:rPr lang="en-US" altLang="ko-KR" dirty="0">
                <a:latin typeface="+mj-lt"/>
              </a:rPr>
              <a:t> Suggest to adopt in </a:t>
            </a:r>
            <a:r>
              <a:rPr lang="en-US" altLang="ko-KR" dirty="0" smtClean="0">
                <a:latin typeface="+mj-lt"/>
              </a:rPr>
              <a:t>VTM6</a:t>
            </a:r>
          </a:p>
          <a:p>
            <a:r>
              <a:rPr lang="en-US" altLang="ko-KR" dirty="0">
                <a:latin typeface="+mj-lt"/>
              </a:rPr>
              <a:t> </a:t>
            </a:r>
            <a:r>
              <a:rPr lang="en-US" altLang="ko-KR" dirty="0" smtClean="0">
                <a:latin typeface="+mj-lt"/>
              </a:rPr>
              <a:t>Thank  </a:t>
            </a:r>
            <a:r>
              <a:rPr lang="en-US" altLang="ko-KR" dirty="0" err="1" smtClean="0">
                <a:latin typeface="+mj-lt"/>
              </a:rPr>
              <a:t>InterDigital</a:t>
            </a:r>
            <a:r>
              <a:rPr lang="en-US" altLang="ko-KR" dirty="0" smtClean="0">
                <a:latin typeface="+mj-lt"/>
              </a:rPr>
              <a:t> for cross-check</a:t>
            </a:r>
            <a:endParaRPr lang="en-US" altLang="ko-KR" dirty="0">
              <a:latin typeface="+mj-lt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02424-2B17-451F-8092-69F2D56BACDE}" type="slidenum">
              <a:rPr lang="en-GB" smtClean="0"/>
              <a:pPr/>
              <a:t>4</a:t>
            </a:fld>
            <a:endParaRPr lang="en-GB" dirty="0"/>
          </a:p>
        </p:txBody>
      </p:sp>
      <p:sp>
        <p:nvSpPr>
          <p:cNvPr id="5" name="제목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>
                <a:latin typeface="+mj-lt"/>
              </a:rPr>
              <a:t>Conclusions</a:t>
            </a:r>
            <a:endParaRPr lang="ko-KR" altLang="en-US" dirty="0">
              <a:latin typeface="+mj-lt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8907331"/>
              </p:ext>
            </p:extLst>
          </p:nvPr>
        </p:nvGraphicFramePr>
        <p:xfrm>
          <a:off x="827584" y="1502792"/>
          <a:ext cx="7776865" cy="1828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1683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4231489217"/>
                    </a:ext>
                  </a:extLst>
                </a:gridCol>
                <a:gridCol w="8400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0093">
                  <a:extLst>
                    <a:ext uri="{9D8B030D-6E8A-4147-A177-3AD203B41FA5}">
                      <a16:colId xmlns:a16="http://schemas.microsoft.com/office/drawing/2014/main" val="1646197780"/>
                    </a:ext>
                  </a:extLst>
                </a:gridCol>
                <a:gridCol w="840093">
                  <a:extLst>
                    <a:ext uri="{9D8B030D-6E8A-4147-A177-3AD203B41FA5}">
                      <a16:colId xmlns:a16="http://schemas.microsoft.com/office/drawing/2014/main" val="3413955037"/>
                    </a:ext>
                  </a:extLst>
                </a:gridCol>
                <a:gridCol w="7920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92089">
                  <a:extLst>
                    <a:ext uri="{9D8B030D-6E8A-4147-A177-3AD203B41FA5}">
                      <a16:colId xmlns:a16="http://schemas.microsoft.com/office/drawing/2014/main" val="199958891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Proposal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800" dirty="0"/>
                    </a:p>
                  </a:txBody>
                  <a:tcPr marL="36000" marR="3600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/>
                        <a:t>Y</a:t>
                      </a:r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/>
                        <a:t>U</a:t>
                      </a:r>
                      <a:endParaRPr lang="ko-KR" altLang="en-US" dirty="0"/>
                    </a:p>
                  </a:txBody>
                  <a:tcPr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/>
                        <a:t>V</a:t>
                      </a:r>
                      <a:endParaRPr lang="ko-KR" altLang="en-US" dirty="0"/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err="1"/>
                        <a:t>EncT</a:t>
                      </a:r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err="1"/>
                        <a:t>DecT</a:t>
                      </a:r>
                      <a:endParaRPr lang="ko-KR" altLang="en-US" dirty="0"/>
                    </a:p>
                  </a:txBody>
                  <a:tcPr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811301372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l" latinLnBrk="1"/>
                      <a:r>
                        <a:rPr lang="en-US" altLang="ko-K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M1 (Unification</a:t>
                      </a:r>
                      <a:r>
                        <a:rPr lang="en-US" altLang="ko-KR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with regular</a:t>
                      </a:r>
                      <a:r>
                        <a:rPr lang="en-US" altLang="ko-K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/>
                        <a:t>AI</a:t>
                      </a:r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  <a:endParaRPr lang="en-US" altLang="ko-KR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ko-K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0.06%</a:t>
                      </a:r>
                      <a:endParaRPr lang="en-US" altLang="ko-KR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763" marR="4763" marT="4763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  <a:endParaRPr lang="en-US" altLang="ko-KR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763" marR="4763" marT="4763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altLang="ko-KR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l" latinLnBrk="1"/>
                      <a:endParaRPr lang="ko-KR" altLang="en-US" dirty="0"/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RA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-0.09%</a:t>
                      </a:r>
                      <a:endParaRPr lang="en-US" altLang="ko-KR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763" marR="4763" marT="4763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-0.08%</a:t>
                      </a:r>
                      <a:endParaRPr lang="en-US" altLang="ko-KR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763" marR="4763" marT="4763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65560567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l" latinLnBrk="1"/>
                      <a:r>
                        <a:rPr lang="en-US" altLang="ko-KR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M2 (Unification</a:t>
                      </a:r>
                      <a:r>
                        <a:rPr lang="en-US" altLang="ko-KR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with MRL</a:t>
                      </a:r>
                      <a:r>
                        <a:rPr lang="en-US" altLang="ko-K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AI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  <a:endParaRPr lang="en-US" altLang="ko-KR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4763" marR="4763" marT="4763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4763" marR="4763" marT="4763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l" latinLnBrk="1"/>
                      <a:endParaRPr lang="ko-KR" altLang="en-US" dirty="0"/>
                    </a:p>
                  </a:txBody>
                  <a:tcPr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RA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-0.09%</a:t>
                      </a:r>
                      <a:endParaRPr lang="en-US" altLang="ko-KR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763" marR="4763" marT="4763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-0.04%</a:t>
                      </a:r>
                      <a:endParaRPr lang="en-US" altLang="ko-KR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763" marR="4763" marT="4763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31717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solidFill>
            <a:schemeClr val="tx1"/>
          </a:solidFill>
          <a:headEnd type="none" w="med" len="med"/>
          <a:tailEnd type="none" w="med" len="med"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  <a:lnDef>
      <a:spPr>
        <a:ln>
          <a:solidFill>
            <a:schemeClr val="tx1"/>
          </a:solidFill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1200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35847</TotalTime>
  <Words>702</Words>
  <Application>Microsoft Office PowerPoint</Application>
  <PresentationFormat>화면 슬라이드 쇼(4:3)</PresentationFormat>
  <Paragraphs>331</Paragraphs>
  <Slides>4</Slides>
  <Notes>4</Notes>
  <HiddenSlides>0</HiddenSlides>
  <MMClips>0</MMClips>
  <ScaleCrop>false</ScaleCrop>
  <HeadingPairs>
    <vt:vector size="8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5" baseType="lpstr">
      <vt:lpstr>HY헤드라인M</vt:lpstr>
      <vt:lpstr>SimSun</vt:lpstr>
      <vt:lpstr>맑은 고딕</vt:lpstr>
      <vt:lpstr>Arial</vt:lpstr>
      <vt:lpstr>Calibri</vt:lpstr>
      <vt:lpstr>Cambria</vt:lpstr>
      <vt:lpstr>Courier New</vt:lpstr>
      <vt:lpstr>Times New Roman</vt:lpstr>
      <vt:lpstr>Wingdings</vt:lpstr>
      <vt:lpstr>Office 테마</vt:lpstr>
      <vt:lpstr>Image</vt:lpstr>
      <vt:lpstr>Non-CE3: Unification of intra interpolation filter selection</vt:lpstr>
      <vt:lpstr>Intra interpolation filter selection</vt:lpstr>
      <vt:lpstr>Unification of filter selection</vt:lpstr>
      <vt:lpstr>Conclusions</vt:lpstr>
    </vt:vector>
  </TitlesOfParts>
  <Company>ETRI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Jinho</dc:creator>
  <cp:lastModifiedBy>JL</cp:lastModifiedBy>
  <cp:revision>3070</cp:revision>
  <dcterms:created xsi:type="dcterms:W3CDTF">2008-12-20T02:38:24Z</dcterms:created>
  <dcterms:modified xsi:type="dcterms:W3CDTF">2019-07-01T04:17:41Z</dcterms:modified>
</cp:coreProperties>
</file>