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6"/>
  </p:handoutMasterIdLst>
  <p:sldIdLst>
    <p:sldId id="289" r:id="rId3"/>
    <p:sldId id="316" r:id="rId4"/>
    <p:sldId id="317" r:id="rId5"/>
    <p:sldId id="319" r:id="rId6"/>
    <p:sldId id="292" r:id="rId7"/>
    <p:sldId id="318" r:id="rId8"/>
    <p:sldId id="320" r:id="rId9"/>
    <p:sldId id="295" r:id="rId10"/>
    <p:sldId id="322" r:id="rId11"/>
    <p:sldId id="311" r:id="rId12"/>
    <p:sldId id="323" r:id="rId13"/>
    <p:sldId id="324" r:id="rId14"/>
    <p:sldId id="270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  <p:cmAuthor id="2" name="GUO JinKun" initials="GJ" lastIdx="1" clrIdx="1">
    <p:extLst>
      <p:ext uri="{19B8F6BF-5375-455C-9EA6-DF929625EA0E}">
        <p15:presenceInfo xmlns:p15="http://schemas.microsoft.com/office/powerpoint/2012/main" userId="1b5b09c1120e67c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1115"/>
    <a:srgbClr val="E6E6E6"/>
    <a:srgbClr val="F4B183"/>
    <a:srgbClr val="1E4BA7"/>
    <a:srgbClr val="004C97"/>
    <a:srgbClr val="FFFFFF"/>
    <a:srgbClr val="000000"/>
    <a:srgbClr val="004181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91" autoAdjust="0"/>
  </p:normalViewPr>
  <p:slideViewPr>
    <p:cSldViewPr snapToGrid="0">
      <p:cViewPr varScale="1">
        <p:scale>
          <a:sx n="68" d="100"/>
          <a:sy n="68" d="100"/>
        </p:scale>
        <p:origin x="147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JVET-O0324: MIP Simplification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Jinkun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Wang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July. 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1122831"/>
            <a:ext cx="8291809" cy="47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/>
              <a:t>Simplify MIP</a:t>
            </a:r>
            <a:r>
              <a:rPr lang="en-CA" altLang="zh-CN" sz="1800" dirty="0"/>
              <a:t> </a:t>
            </a:r>
            <a:r>
              <a:rPr lang="en-US" altLang="zh-CN" sz="1800" dirty="0"/>
              <a:t>method for restricting the block size:</a:t>
            </a:r>
          </a:p>
          <a:p>
            <a:pPr lvl="1">
              <a:lnSpc>
                <a:spcPct val="200000"/>
              </a:lnSpc>
            </a:pPr>
            <a:r>
              <a:rPr lang="en-US" altLang="zh-CN" sz="1800" dirty="0"/>
              <a:t>Algorithm is pruned and simplified</a:t>
            </a:r>
          </a:p>
          <a:p>
            <a:pPr lvl="1">
              <a:lnSpc>
                <a:spcPct val="200000"/>
              </a:lnSpc>
            </a:pPr>
            <a:r>
              <a:rPr lang="en-US" altLang="zh-CN" sz="1800" dirty="0"/>
              <a:t>Prediction calculation is unified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Performance improved</a:t>
            </a:r>
          </a:p>
          <a:p>
            <a:pPr>
              <a:lnSpc>
                <a:spcPct val="200000"/>
              </a:lnSpc>
            </a:pPr>
            <a:r>
              <a:rPr lang="en-US" altLang="zh-CN" sz="1800" dirty="0"/>
              <a:t>Suggest to be considered into CE</a:t>
            </a:r>
            <a:endParaRPr lang="zh-CN" altLang="en-US" sz="1800" dirty="0"/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820" y="748145"/>
            <a:ext cx="4414058" cy="58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62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049" y="685407"/>
            <a:ext cx="4413600" cy="584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4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VTM5.0</a:t>
            </a:r>
            <a:endParaRPr lang="zh-CN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932181" y="4822243"/>
                <a:ext cx="6098348" cy="592321"/>
              </a:xfrm>
            </p:spPr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sz="1800" dirty="0"/>
                  <a:t>MIP will not be applied to blocks if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&gt;4</m:t>
                    </m:r>
                  </m:oMath>
                </a14:m>
                <a:r>
                  <a:rPr lang="en-US" altLang="zh-CN" sz="1800" dirty="0"/>
                  <a:t> or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&gt;4</m:t>
                    </m:r>
                  </m:oMath>
                </a14:m>
                <a:endParaRPr lang="en-US" altLang="zh-CN" sz="1800" i="1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32181" y="4822243"/>
                <a:ext cx="6098348" cy="592321"/>
              </a:xfrm>
              <a:blipFill>
                <a:blip r:embed="rId2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0544CF8-5C0F-4DCF-A2B9-F5B479CEEA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77236"/>
              </p:ext>
            </p:extLst>
          </p:nvPr>
        </p:nvGraphicFramePr>
        <p:xfrm>
          <a:off x="1185331" y="1768926"/>
          <a:ext cx="6773335" cy="27455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185045754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539586401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3186042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1034921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806794522"/>
                    </a:ext>
                  </a:extLst>
                </a:gridCol>
              </a:tblGrid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(4x4)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(4x32)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(4x64)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728080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(8x64)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774069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(16x64)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797912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(32x64)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897900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(64x8)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(64x64)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938369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058CC078-5B6E-49A6-9076-050B5233228D}"/>
              </a:ext>
            </a:extLst>
          </p:cNvPr>
          <p:cNvSpPr txBox="1"/>
          <p:nvPr/>
        </p:nvSpPr>
        <p:spPr>
          <a:xfrm>
            <a:off x="857660" y="1461149"/>
            <a:ext cx="7428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1 block restriction of MIP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A798C78-D7FF-47DA-8A59-AC8BA997A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285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VTM5.0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A798C78-D7FF-47DA-8A59-AC8BA997A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81640" y="6128269"/>
            <a:ext cx="2152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Fig.1 MIP classification</a:t>
            </a:r>
            <a:endParaRPr lang="zh-CN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29158" y="874105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/>
              <a:t>four kind of reduced </a:t>
            </a:r>
          </a:p>
          <a:p>
            <a:r>
              <a:rPr lang="en-CA" altLang="zh-CN" dirty="0"/>
              <a:t>prediction block size:</a:t>
            </a:r>
            <a:endParaRPr lang="zh-CN" altLang="en-US" dirty="0"/>
          </a:p>
        </p:txBody>
      </p:sp>
      <p:sp>
        <p:nvSpPr>
          <p:cNvPr id="7" name="Rectangle 66"/>
          <p:cNvSpPr>
            <a:spLocks noChangeArrowheads="1"/>
          </p:cNvSpPr>
          <p:nvPr/>
        </p:nvSpPr>
        <p:spPr bwMode="auto">
          <a:xfrm>
            <a:off x="1155937" y="1219835"/>
            <a:ext cx="9875618" cy="4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341866"/>
              </p:ext>
            </p:extLst>
          </p:nvPr>
        </p:nvGraphicFramePr>
        <p:xfrm>
          <a:off x="1155700" y="874713"/>
          <a:ext cx="7052261" cy="5443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Visio" r:id="rId3" imgW="9953588" imgH="7686630" progId="Visio.Drawing.15">
                  <p:embed/>
                </p:oleObj>
              </mc:Choice>
              <mc:Fallback>
                <p:oleObj name="Visio" r:id="rId3" imgW="9953588" imgH="7686630" progId="Visio.Drawing.15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874713"/>
                        <a:ext cx="7052261" cy="54438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5413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VTM5.0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A798C78-D7FF-47DA-8A59-AC8BA997A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11798" y="1546966"/>
                <a:ext cx="7803552" cy="3438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In MIP prediction calculation,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𝑝𝑟𝑒𝑑𝑀𝑖𝑝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=((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zh-CN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2∗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𝑏𝑜𝑢𝑛𝑎𝑟𝑦𝑆𝑖𝑧𝑒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𝑚𝑊𝑒𝑖𝑔h𝑡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𝑖𝑛𝑐𝐻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𝑝𝑟𝑒𝑑𝐶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𝑖𝑛𝑐𝑊</m:t>
                              </m:r>
                            </m:e>
                          </m:d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)+(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𝑣𝐵𝑖𝑎𝑠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𝑖𝑛𝑐𝐻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𝑝𝑟𝑒𝑑𝐶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𝑖𝑛𝑐𝑊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≪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𝑠𝐵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𝑜𝑊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)≫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𝑠𝑊</m:t>
                      </m:r>
                    </m:oMath>
                  </m:oMathPara>
                </a14:m>
                <a:endParaRPr lang="en-CA" altLang="zh-CN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dirty="0"/>
                  <a:t>	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dirty="0"/>
                  <a:t>Where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𝑖𝑛𝑐𝑊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and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𝑖𝑛𝑐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indicate matrix leaving out: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𝑖𝑛𝑐𝑊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𝑝𝑟𝑒𝑑𝐶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𝑚𝑖𝑝𝑊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?2:1</m:t>
                    </m:r>
                  </m:oMath>
                </a14:m>
                <a:endParaRPr lang="en-US" altLang="zh-CN" b="0" dirty="0"/>
              </a:p>
              <a:p>
                <a:pPr>
                  <a:lnSpc>
                    <a:spcPct val="150000"/>
                  </a:lnSpc>
                </a:pPr>
                <a:r>
                  <a:rPr lang="en-CA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𝑖𝑛𝑐𝐻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𝑝𝑟𝑒𝑑𝐶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𝑚𝑖𝑝𝐻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?2:1</m:t>
                    </m:r>
                  </m:oMath>
                </a14:m>
                <a:endParaRPr lang="en-US" altLang="zh-CN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798" y="1546966"/>
                <a:ext cx="7803552" cy="3438249"/>
              </a:xfrm>
              <a:prstGeom prst="rect">
                <a:avLst/>
              </a:prstGeom>
              <a:blipFill>
                <a:blip r:embed="rId2"/>
                <a:stretch>
                  <a:fillRect l="-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409873" y="1016037"/>
            <a:ext cx="3178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dirty="0"/>
              <a:t>Matrix leaving out: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8566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JVET-O0324 MIP Simplification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6">
                <a:extLst>
                  <a:ext uri="{FF2B5EF4-FFF2-40B4-BE49-F238E27FC236}">
                    <a16:creationId xmlns:a16="http://schemas.microsoft.com/office/drawing/2014/main" id="{5084DF29-74B0-4542-8677-836EA101944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26086" y="4005969"/>
                <a:ext cx="8291809" cy="2127411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/>
                  <a:t>Blocks with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≥4</m:t>
                    </m:r>
                  </m:oMath>
                </a14:m>
                <a:r>
                  <a:rPr lang="en-US" altLang="zh-CN" sz="1600" dirty="0"/>
                  <a:t> or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≥4</m:t>
                    </m:r>
                  </m:oMath>
                </a14:m>
                <a:r>
                  <a:rPr lang="en-US" altLang="zh-CN" sz="1600" dirty="0"/>
                  <a:t> will not apply MIP</a:t>
                </a:r>
                <a:r>
                  <a:rPr lang="en-CA" altLang="zh-CN" sz="1600" dirty="0"/>
                  <a:t>: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altLang="zh-CN" dirty="0"/>
                  <a:t>Simplify the algorithm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altLang="zh-CN" dirty="0"/>
                  <a:t>Unify the calculation of MIP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altLang="zh-CN" dirty="0"/>
                  <a:t>Less time-consumption by restricting more block applying MIP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altLang="zh-CN" dirty="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Performance improved</a:t>
                </a:r>
                <a:endParaRPr lang="zh-CN" altLang="en-US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7" name="内容占位符 6">
                <a:extLst>
                  <a:ext uri="{FF2B5EF4-FFF2-40B4-BE49-F238E27FC236}">
                    <a16:creationId xmlns:a16="http://schemas.microsoft.com/office/drawing/2014/main" id="{5084DF29-74B0-4542-8677-836EA10194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6086" y="4005969"/>
                <a:ext cx="8291809" cy="2127411"/>
              </a:xfrm>
              <a:blipFill>
                <a:blip r:embed="rId2"/>
                <a:stretch>
                  <a:fillRect l="-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54D91D06-F8E8-4ACF-95FB-B2CB7DB5D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27892"/>
              </p:ext>
            </p:extLst>
          </p:nvPr>
        </p:nvGraphicFramePr>
        <p:xfrm>
          <a:off x="1185324" y="1138215"/>
          <a:ext cx="6773335" cy="27455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185045754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539586401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3186042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1034921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806794522"/>
                    </a:ext>
                  </a:extLst>
                </a:gridCol>
              </a:tblGrid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(4x4)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(4x16)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(4x32)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(4x64)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728080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(8x32)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(8x64)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774069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(16x64)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797912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(32x8)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(32x16)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(32x64)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897900"/>
                  </a:ext>
                </a:extLst>
              </a:tr>
              <a:tr h="54910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(64x4)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(64x8)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strike="sngStrike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(64x16)</a:t>
                      </a:r>
                      <a:endParaRPr lang="zh-CN" altLang="en-US" sz="1800" b="1" strike="sngStrike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(64x32)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(64x64)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9383697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37C4657B-A5C0-42AA-9949-07CC1B8AE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F740E3-F135-4660-9B6B-152AA159DB98}"/>
              </a:ext>
            </a:extLst>
          </p:cNvPr>
          <p:cNvSpPr txBox="1"/>
          <p:nvPr/>
        </p:nvSpPr>
        <p:spPr>
          <a:xfrm>
            <a:off x="857650" y="830438"/>
            <a:ext cx="7428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2 block restriction of MIP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JVET-O0324 MIP Simplification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7C4657B-A5C0-42AA-9949-07CC1B8AE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95502" y="6244136"/>
            <a:ext cx="2152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Fig.2 MIP classification</a:t>
            </a:r>
            <a:endParaRPr lang="zh-CN" altLang="en-US" sz="1400" dirty="0"/>
          </a:p>
        </p:txBody>
      </p:sp>
      <p:sp>
        <p:nvSpPr>
          <p:cNvPr id="3" name="矩形 2"/>
          <p:cNvSpPr/>
          <p:nvPr/>
        </p:nvSpPr>
        <p:spPr>
          <a:xfrm>
            <a:off x="208349" y="1016000"/>
            <a:ext cx="2501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/>
              <a:t>Only two kind of reduced </a:t>
            </a:r>
          </a:p>
          <a:p>
            <a:r>
              <a:rPr lang="en-CA" altLang="zh-CN" dirty="0"/>
              <a:t>prediction block size:</a:t>
            </a:r>
            <a:endParaRPr lang="zh-CN" altLang="en-US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166493"/>
              </p:ext>
            </p:extLst>
          </p:nvPr>
        </p:nvGraphicFramePr>
        <p:xfrm>
          <a:off x="1953108" y="845389"/>
          <a:ext cx="7390780" cy="5706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" name="Visio" r:id="rId3" imgW="9953588" imgH="7686630" progId="Visio.Drawing.15">
                  <p:embed/>
                </p:oleObj>
              </mc:Choice>
              <mc:Fallback>
                <p:oleObj name="Visio" r:id="rId3" imgW="9953588" imgH="7686630" progId="Visio.Drawing.15">
                  <p:embed/>
                  <p:pic>
                    <p:nvPicPr>
                      <p:cNvPr id="8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3108" y="845389"/>
                        <a:ext cx="7390780" cy="57065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2763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JVET-O0324 MIP Simplification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A798C78-D7FF-47DA-8A59-AC8BA997A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17308" y="1547623"/>
                <a:ext cx="7798042" cy="3438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Unified MIP prediction calculation:</a:t>
                </a:r>
                <a:endParaRPr lang="en-US" altLang="zh-CN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𝑝𝑟𝑒𝑑𝑀𝑖𝑝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=((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zh-CN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2∗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𝑏𝑜𝑢𝑛𝑎𝑟𝑦𝑆𝑖𝑧𝑒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𝑚𝑊𝑒𝑖𝑔h𝑡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i="1" strike="sngStrike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 strike="sngStrike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𝑖𝑛𝑐𝐻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𝑝𝑟𝑒𝑑𝐶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i="1" strike="sngStrike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i="1" strike="sngStrike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𝑖𝑛𝑐𝑊</m:t>
                              </m:r>
                            </m:e>
                          </m:d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)+(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𝑣𝐵𝑖𝑎𝑠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CN" i="1" strike="sngStrike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 strike="sngStrike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𝑖𝑛𝑐𝐻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𝑝𝑟𝑒𝑑𝐶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i="1" strike="sngStrike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i="1" strike="sngStrike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𝑖𝑛𝑐𝑊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≪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𝑠𝐵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𝑜𝑊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)≫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𝑠𝑊</m:t>
                      </m:r>
                    </m:oMath>
                  </m:oMathPara>
                </a14:m>
                <a:endParaRPr lang="en-CA" altLang="zh-CN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dirty="0"/>
                  <a:t>	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strike="sngStrike" dirty="0">
                    <a:solidFill>
                      <a:schemeClr val="accent6"/>
                    </a:solidFill>
                  </a:rPr>
                  <a:t>where: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CA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b="0" i="1" strike="sngStrike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𝑖𝑛𝑐𝑊</m:t>
                    </m:r>
                    <m:r>
                      <a:rPr lang="en-US" altLang="zh-CN" b="0" i="1" strike="sngStrike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b="0" i="1" strike="sngStrike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trike="sngStrike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𝑝𝑟𝑒𝑑𝐶</m:t>
                        </m:r>
                        <m:r>
                          <a:rPr lang="en-US" altLang="zh-CN" b="0" i="1" strike="sngStrike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altLang="zh-CN" b="0" i="1" strike="sngStrike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𝑚𝑖𝑝𝑊</m:t>
                        </m:r>
                      </m:e>
                    </m:d>
                    <m:r>
                      <a:rPr lang="en-US" altLang="zh-CN" b="0" i="1" strike="sngStrike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?2:1</m:t>
                    </m:r>
                  </m:oMath>
                </a14:m>
                <a:endParaRPr lang="en-US" altLang="zh-CN" b="0" strike="sngStrike" dirty="0">
                  <a:solidFill>
                    <a:schemeClr val="accent6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CA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i="1" strike="sngStrike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𝑖𝑛𝑐𝐻</m:t>
                    </m:r>
                    <m:r>
                      <a:rPr lang="en-US" altLang="zh-CN" i="1" strike="sngStrike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i="1" strike="sngStrike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strike="sngStrike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𝑝𝑟𝑒𝑑𝐶</m:t>
                        </m:r>
                        <m:r>
                          <a:rPr lang="en-US" altLang="zh-CN" i="1" strike="sngStrike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altLang="zh-CN" i="1" strike="sngStrike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𝑚𝑖𝑝𝐻</m:t>
                        </m:r>
                      </m:e>
                    </m:d>
                    <m:r>
                      <a:rPr lang="en-US" altLang="zh-CN" i="1" strike="sngStrike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?2:1</m:t>
                    </m:r>
                  </m:oMath>
                </a14:m>
                <a:endParaRPr lang="en-US" altLang="zh-CN" strike="sngStrike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08" y="1547623"/>
                <a:ext cx="7798042" cy="3438249"/>
              </a:xfrm>
              <a:prstGeom prst="rect">
                <a:avLst/>
              </a:prstGeom>
              <a:blipFill>
                <a:blip r:embed="rId2"/>
                <a:stretch>
                  <a:fillRect l="-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09872" y="1016037"/>
            <a:ext cx="7103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dirty="0"/>
              <a:t>Matrix leaving out procedure is not needed: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318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537748"/>
              </p:ext>
            </p:extLst>
          </p:nvPr>
        </p:nvGraphicFramePr>
        <p:xfrm>
          <a:off x="750773" y="1020292"/>
          <a:ext cx="7613580" cy="52248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071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334245" y="712515"/>
            <a:ext cx="40552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Table 3 </a:t>
            </a:r>
            <a:r>
              <a:rPr lang="en-CA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Results of </a:t>
            </a:r>
            <a:r>
              <a:rPr lang="en-US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the proposed method over VTM5.0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069791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680548" y="712515"/>
            <a:ext cx="5754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Table 4 </a:t>
            </a:r>
            <a:r>
              <a:rPr lang="en-CA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Results of </a:t>
            </a:r>
            <a:r>
              <a:rPr lang="en-US" altLang="zh-CN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the proposed method based on 8-bit MIP over VTM5.0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52819174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1877</TotalTime>
  <Words>854</Words>
  <Application>Microsoft Office PowerPoint</Application>
  <PresentationFormat>全屏显示(4:3)</PresentationFormat>
  <Paragraphs>353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Unicode MS</vt:lpstr>
      <vt:lpstr>等线</vt:lpstr>
      <vt:lpstr>Arial</vt:lpstr>
      <vt:lpstr>Arial Black</vt:lpstr>
      <vt:lpstr>Cambria Math</vt:lpstr>
      <vt:lpstr>Eras Demi ITC</vt:lpstr>
      <vt:lpstr>Times New Roman</vt:lpstr>
      <vt:lpstr>新实验室模板</vt:lpstr>
      <vt:lpstr>1_新实验室模板</vt:lpstr>
      <vt:lpstr>Visio</vt:lpstr>
      <vt:lpstr>JVET-O0324: MIP Simplification</vt:lpstr>
      <vt:lpstr>MIP in VTM5.0</vt:lpstr>
      <vt:lpstr>MIP in VTM5.0</vt:lpstr>
      <vt:lpstr>MIP in VTM5.0</vt:lpstr>
      <vt:lpstr>JVET-O0324 MIP Simplification</vt:lpstr>
      <vt:lpstr>JVET-O0324 MIP Simplification</vt:lpstr>
      <vt:lpstr>JVET-O0324 MIP Simplification</vt:lpstr>
      <vt:lpstr>Experimental results  </vt:lpstr>
      <vt:lpstr>Experimental results  </vt:lpstr>
      <vt:lpstr>Conclusion</vt:lpstr>
      <vt:lpstr>Appendix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JinKun GUO</cp:lastModifiedBy>
  <cp:revision>354</cp:revision>
  <dcterms:created xsi:type="dcterms:W3CDTF">2018-12-28T13:08:00Z</dcterms:created>
  <dcterms:modified xsi:type="dcterms:W3CDTF">2019-07-03T08:50:16Z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