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handoutMasterIdLst>
    <p:handoutMasterId r:id="rId12"/>
  </p:handoutMasterIdLst>
  <p:sldIdLst>
    <p:sldId id="289" r:id="rId3"/>
    <p:sldId id="316" r:id="rId4"/>
    <p:sldId id="292" r:id="rId5"/>
    <p:sldId id="317" r:id="rId6"/>
    <p:sldId id="318" r:id="rId7"/>
    <p:sldId id="295" r:id="rId8"/>
    <p:sldId id="311" r:id="rId9"/>
    <p:sldId id="319" r:id="rId10"/>
    <p:sldId id="270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 yz" initials="my" lastIdx="6" clrIdx="0">
    <p:extLst>
      <p:ext uri="{19B8F6BF-5375-455C-9EA6-DF929625EA0E}">
        <p15:presenceInfo xmlns:p15="http://schemas.microsoft.com/office/powerpoint/2012/main" userId="459336101d4eabb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BF5"/>
    <a:srgbClr val="F4B183"/>
    <a:srgbClr val="1E4BA7"/>
    <a:srgbClr val="004C97"/>
    <a:srgbClr val="9F1115"/>
    <a:srgbClr val="FFFFFF"/>
    <a:srgbClr val="000000"/>
    <a:srgbClr val="004181"/>
    <a:srgbClr val="E6E6E6"/>
    <a:srgbClr val="5374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1350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19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066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252415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0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138518" y="4329488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/>
          <p:cNvSpPr/>
          <p:nvPr userDrawn="1"/>
        </p:nvSpPr>
        <p:spPr>
          <a:xfrm>
            <a:off x="1272988" y="908050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组合 82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84" name="组合 83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86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cxnSp>
        <p:nvCxnSpPr>
          <p:cNvPr id="94" name="直接连接符 93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98" name="直接连接符 97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5827058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252415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0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138518" y="4329488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/>
          <p:cNvSpPr/>
          <p:nvPr userDrawn="1"/>
        </p:nvSpPr>
        <p:spPr>
          <a:xfrm>
            <a:off x="1272988" y="908050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组合 82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84" name="组合 83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86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cxnSp>
        <p:nvCxnSpPr>
          <p:cNvPr id="94" name="直接连接符 93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98" name="直接连接符 97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5827058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组合 63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65" name="组合 64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6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6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5791200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4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472102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50" name="直接连接符 4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54" name="直接连接符 5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9577" y="4064551"/>
            <a:ext cx="6858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38" name="组合 37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40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9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11272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4629306"/>
            <a:ext cx="9144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4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21" name="直接连接符 20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24" name="直接连接符 2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239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412776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2348882"/>
            <a:ext cx="3868340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1" y="1412776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1" y="2348882"/>
            <a:ext cx="3887391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组合 63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65" name="组合 64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6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6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5791200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4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472102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50" name="直接连接符 4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54" name="直接连接符 5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9577" y="4064551"/>
            <a:ext cx="6858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38" name="组合 37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40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9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11272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4629306"/>
            <a:ext cx="9144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4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21" name="直接连接符 20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24" name="直接连接符 2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239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412776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2348882"/>
            <a:ext cx="3868340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1" y="1412776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1" y="2348882"/>
            <a:ext cx="3887391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208349" y="128847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49" y="763928"/>
            <a:ext cx="8291809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952750" y="647210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42" name="直接连接符 41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23"/>
          <p:cNvGrpSpPr/>
          <p:nvPr userDrawn="1"/>
        </p:nvGrpSpPr>
        <p:grpSpPr bwMode="auto">
          <a:xfrm rot="5400000">
            <a:off x="6251446" y="316704"/>
            <a:ext cx="88906" cy="639763"/>
            <a:chOff x="871911" y="5177756"/>
            <a:chExt cx="8272089" cy="640348"/>
          </a:xfrm>
        </p:grpSpPr>
        <p:cxnSp>
          <p:nvCxnSpPr>
            <p:cNvPr id="56" name="直接连接符 55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 userDrawn="1"/>
        </p:nvSpPr>
        <p:spPr>
          <a:xfrm>
            <a:off x="7443134" y="6364716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1" name="Picture 2" descr="https://gss3.bdstatic.com/-Po3dSag_xI4khGkpoWK1HF6hhy/baike/c0%3Dbaike80%2C5%2C5%2C80%2C26/sign=57d0ceb7aacc7cd9ee203c8b58684a5a/d50735fae6cd7b89652eefd9062442a7d9330e2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834" y="6487211"/>
            <a:ext cx="278645" cy="2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40" y="6572090"/>
            <a:ext cx="832609" cy="1325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7381549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668" y="6562471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905" indent="-128905" algn="l" defTabSz="514350" rtl="0" eaLnBrk="1" fontAlgn="base" hangingPunct="1">
        <a:lnSpc>
          <a:spcPct val="90000"/>
        </a:lnSpc>
        <a:spcBef>
          <a:spcPts val="56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608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325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43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60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78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208349" y="128847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49" y="763928"/>
            <a:ext cx="8291809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952750" y="647210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42" name="直接连接符 41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23"/>
          <p:cNvGrpSpPr/>
          <p:nvPr userDrawn="1"/>
        </p:nvGrpSpPr>
        <p:grpSpPr bwMode="auto">
          <a:xfrm rot="5400000">
            <a:off x="6251446" y="316704"/>
            <a:ext cx="88906" cy="639763"/>
            <a:chOff x="871911" y="5177756"/>
            <a:chExt cx="8272089" cy="640348"/>
          </a:xfrm>
        </p:grpSpPr>
        <p:cxnSp>
          <p:nvCxnSpPr>
            <p:cNvPr id="56" name="直接连接符 55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 userDrawn="1"/>
        </p:nvSpPr>
        <p:spPr>
          <a:xfrm>
            <a:off x="7443134" y="6364716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1" name="Picture 2" descr="https://gss3.bdstatic.com/-Po3dSag_xI4khGkpoWK1HF6hhy/baike/c0%3Dbaike80%2C5%2C5%2C80%2C26/sign=57d0ceb7aacc7cd9ee203c8b58684a5a/d50735fae6cd7b89652eefd9062442a7d9330e2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834" y="6487211"/>
            <a:ext cx="278645" cy="2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40" y="6572090"/>
            <a:ext cx="832609" cy="1325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7381549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668" y="6562471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905" indent="-128905" algn="l" defTabSz="514350" rtl="0" eaLnBrk="1" fontAlgn="base" hangingPunct="1">
        <a:lnSpc>
          <a:spcPct val="90000"/>
        </a:lnSpc>
        <a:spcBef>
          <a:spcPts val="56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608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325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43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60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78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JVET-O0323: </a:t>
            </a:r>
            <a:r>
              <a:rPr lang="en-CA" altLang="zh-CN" dirty="0"/>
              <a:t>Unification of shifting for MIP mode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1004" y="4079875"/>
            <a:ext cx="6928512" cy="1655762"/>
          </a:xfrm>
        </p:spPr>
        <p:txBody>
          <a:bodyPr/>
          <a:lstStyle/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Junyan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Huo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Shuai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Wan,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Yanzhuo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Ma,</a:t>
            </a:r>
          </a:p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Jinkun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Guo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Fuzheng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Yang,</a:t>
            </a:r>
          </a:p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Yuanfang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Yu, Yang Liu,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Haixin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Wang</a:t>
            </a:r>
          </a:p>
          <a:p>
            <a:endParaRPr lang="en-US" altLang="zh-CN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July. 2019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16916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MIP in VTM5.0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638" y="811687"/>
            <a:ext cx="8428723" cy="61221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1800" dirty="0"/>
              <a:t>To </a:t>
            </a:r>
            <a:r>
              <a:rPr lang="en-CA" altLang="zh-CN" sz="1800" dirty="0"/>
              <a:t>calculate the reduced prediction value: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31852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1004468"/>
              </p:ext>
            </p:extLst>
          </p:nvPr>
        </p:nvGraphicFramePr>
        <p:xfrm>
          <a:off x="926127" y="4176036"/>
          <a:ext cx="6863855" cy="17968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956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9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06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06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06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98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20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2062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2062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2062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1987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2062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20622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20622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1987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20622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20622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20622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20622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</a:tblGrid>
              <a:tr h="35937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18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 err="1">
                          <a:effectLst/>
                        </a:rPr>
                        <a:t>modeId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937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dirty="0" err="1">
                          <a:effectLst/>
                        </a:rPr>
                        <a:t>MipSizeId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0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2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4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5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7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9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10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11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12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13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14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15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16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17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937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0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8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8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8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8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8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8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8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8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8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937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1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b="1" dirty="0">
                          <a:effectLst/>
                        </a:rPr>
                        <a:t>9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8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b="1" dirty="0">
                          <a:effectLst/>
                        </a:rPr>
                        <a:t>9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8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8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937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2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8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1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376900" y="3868259"/>
            <a:ext cx="72169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altLang="zh-CN" sz="1400" dirty="0"/>
              <a:t>Table 1 Specification of weight shift </a:t>
            </a:r>
            <a:r>
              <a:rPr lang="en-CA" altLang="zh-CN" sz="1400" dirty="0" err="1"/>
              <a:t>sW</a:t>
            </a:r>
            <a:r>
              <a:rPr lang="en-CA" altLang="zh-CN" sz="1400" dirty="0"/>
              <a:t> depending on </a:t>
            </a:r>
            <a:r>
              <a:rPr lang="en-CA" altLang="zh-CN" sz="1400" dirty="0" err="1"/>
              <a:t>MipSizeId</a:t>
            </a:r>
            <a:r>
              <a:rPr lang="en-CA" altLang="zh-CN" sz="1400" dirty="0"/>
              <a:t> and </a:t>
            </a:r>
            <a:r>
              <a:rPr lang="en-CA" altLang="zh-CN" sz="1400" dirty="0" err="1"/>
              <a:t>modeId</a:t>
            </a:r>
            <a:endParaRPr lang="zh-CN" altLang="en-US" sz="14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127" y="1585833"/>
            <a:ext cx="6535062" cy="1562318"/>
          </a:xfrm>
          <a:prstGeom prst="rect">
            <a:avLst/>
          </a:prstGeom>
        </p:spPr>
      </p:pic>
      <p:sp>
        <p:nvSpPr>
          <p:cNvPr id="9" name="内容占位符 2"/>
          <p:cNvSpPr txBox="1">
            <a:spLocks/>
          </p:cNvSpPr>
          <p:nvPr/>
        </p:nvSpPr>
        <p:spPr bwMode="auto">
          <a:xfrm>
            <a:off x="357638" y="3310087"/>
            <a:ext cx="8428723" cy="474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128905" indent="-128905" defTabSz="514350" eaLnBrk="1" hangingPunct="1">
              <a:lnSpc>
                <a:spcPct val="150000"/>
              </a:lnSpc>
              <a:spcBef>
                <a:spcPts val="565"/>
              </a:spcBef>
              <a:buFont typeface="Arial" panose="020B0604020202020204" pitchFamily="34" charset="0"/>
              <a:buChar char="•"/>
              <a:defRPr sz="1800"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marL="386080" indent="-128905" defTabSz="514350" eaLnBrk="1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>
                <a:ea typeface="黑体" panose="02010609060101010101" pitchFamily="49" charset="-122"/>
                <a:cs typeface="Arial" panose="020B0604020202020204" pitchFamily="34" charset="0"/>
              </a:defRPr>
            </a:lvl2pPr>
            <a:lvl3pPr marL="643255" indent="-128905" defTabSz="514350" eaLnBrk="1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400">
                <a:ea typeface="黑体" panose="02010609060101010101" pitchFamily="49" charset="-122"/>
                <a:cs typeface="Arial" panose="020B0604020202020204" pitchFamily="34" charset="0"/>
              </a:defRPr>
            </a:lvl3pPr>
            <a:lvl4pPr marL="900430" indent="-128905" defTabSz="514350" eaLnBrk="1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100">
                <a:ea typeface="黑体" panose="02010609060101010101" pitchFamily="49" charset="-122"/>
                <a:cs typeface="Arial" panose="020B0604020202020204" pitchFamily="34" charset="0"/>
              </a:defRPr>
            </a:lvl4pPr>
            <a:lvl5pPr marL="1157605" indent="-128905" defTabSz="514350" eaLnBrk="1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100">
                <a:ea typeface="黑体" panose="02010609060101010101" pitchFamily="49" charset="-122"/>
                <a:cs typeface="Arial" panose="020B0604020202020204" pitchFamily="34" charset="0"/>
              </a:defRPr>
            </a:lvl5pPr>
            <a:lvl6pPr marL="1414780" indent="-128905" defTabSz="514350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>
                <a:latin typeface="+mn-lt"/>
                <a:ea typeface="+mn-ea"/>
              </a:defRPr>
            </a:lvl6pPr>
            <a:lvl7pPr marL="1671955" indent="-128905" defTabSz="514350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>
                <a:latin typeface="+mn-lt"/>
                <a:ea typeface="+mn-ea"/>
              </a:defRPr>
            </a:lvl7pPr>
            <a:lvl8pPr marL="1929130" indent="-128905" defTabSz="514350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>
                <a:latin typeface="+mn-lt"/>
                <a:ea typeface="+mn-ea"/>
              </a:defRPr>
            </a:lvl8pPr>
            <a:lvl9pPr marL="2186305" indent="-128905" defTabSz="514350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>
                <a:latin typeface="+mn-lt"/>
                <a:ea typeface="+mn-ea"/>
              </a:defRPr>
            </a:lvl9pPr>
          </a:lstStyle>
          <a:p>
            <a:r>
              <a:rPr lang="en-US" altLang="zh-CN" dirty="0"/>
              <a:t>Weight shift </a:t>
            </a:r>
            <a:r>
              <a:rPr lang="en-US" altLang="zh-CN" dirty="0" err="1"/>
              <a:t>sW</a:t>
            </a:r>
            <a:r>
              <a:rPr lang="en-US" altLang="zh-CN" dirty="0"/>
              <a:t> is specified in Table 1</a:t>
            </a:r>
            <a:r>
              <a:rPr lang="en-CA" altLang="zh-CN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1902859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JVET-O0323 </a:t>
            </a:r>
            <a:r>
              <a:rPr lang="en-CA" altLang="zh-CN" b="1" dirty="0"/>
              <a:t>MIP</a:t>
            </a:r>
            <a:r>
              <a:rPr lang="en-US" altLang="zh-CN" b="1" dirty="0"/>
              <a:t> Weight Shift </a:t>
            </a:r>
            <a:r>
              <a:rPr lang="en-CA" altLang="zh-CN" b="1" dirty="0"/>
              <a:t>Unification</a:t>
            </a:r>
            <a:endParaRPr lang="zh-CN" altLang="en-US" b="1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28649" y="1016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5084DF29-74B0-4542-8677-836EA10194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294" y="845880"/>
            <a:ext cx="8291809" cy="58108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CA" altLang="zh-CN" sz="1800" dirty="0"/>
              <a:t>Unify the calculation of the reduced prediction value:</a:t>
            </a:r>
          </a:p>
        </p:txBody>
      </p:sp>
      <p:sp>
        <p:nvSpPr>
          <p:cNvPr id="15" name="内容占位符 6">
            <a:extLst>
              <a:ext uri="{FF2B5EF4-FFF2-40B4-BE49-F238E27FC236}">
                <a16:creationId xmlns:a16="http://schemas.microsoft.com/office/drawing/2014/main" id="{5084DF29-74B0-4542-8677-836EA1019449}"/>
              </a:ext>
            </a:extLst>
          </p:cNvPr>
          <p:cNvSpPr txBox="1">
            <a:spLocks/>
          </p:cNvSpPr>
          <p:nvPr/>
        </p:nvSpPr>
        <p:spPr bwMode="auto">
          <a:xfrm>
            <a:off x="362294" y="3319995"/>
            <a:ext cx="8291809" cy="581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128905" indent="-128905" algn="l" defTabSz="514350" rtl="0" eaLnBrk="1" fontAlgn="base" hangingPunct="1">
              <a:lnSpc>
                <a:spcPct val="90000"/>
              </a:lnSpc>
              <a:spcBef>
                <a:spcPts val="5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marL="38608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2pPr>
            <a:lvl3pPr marL="64325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3pPr>
            <a:lvl4pPr marL="90043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4pPr>
            <a:lvl5pPr marL="115760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5pPr>
            <a:lvl6pPr marL="141478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95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13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30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CA" altLang="zh-CN" sz="1800" dirty="0"/>
              <a:t> Look-up table for </a:t>
            </a:r>
            <a:r>
              <a:rPr lang="en-CA" altLang="zh-CN" sz="1800" dirty="0" err="1"/>
              <a:t>sW</a:t>
            </a:r>
            <a:r>
              <a:rPr lang="en-CA" altLang="zh-CN" sz="1800" dirty="0"/>
              <a:t> is not needed.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EF2E976-2D90-47E9-A371-E4E77B4AD7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233" y="1575133"/>
            <a:ext cx="6523231" cy="1596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212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JVET-O0323 </a:t>
            </a:r>
            <a:r>
              <a:rPr lang="en-CA" altLang="zh-CN" b="1" dirty="0"/>
              <a:t>MIP</a:t>
            </a:r>
            <a:r>
              <a:rPr lang="en-US" altLang="zh-CN" b="1" dirty="0"/>
              <a:t> Weight Shift </a:t>
            </a:r>
            <a:r>
              <a:rPr lang="en-CA" altLang="zh-CN" b="1" dirty="0"/>
              <a:t>Unification</a:t>
            </a:r>
            <a:endParaRPr lang="zh-CN" altLang="en-US" b="1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28649" y="1016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内容占位符 6">
            <a:extLst>
              <a:ext uri="{FF2B5EF4-FFF2-40B4-BE49-F238E27FC236}">
                <a16:creationId xmlns:a16="http://schemas.microsoft.com/office/drawing/2014/main" id="{5084DF29-74B0-4542-8677-836EA1019449}"/>
              </a:ext>
            </a:extLst>
          </p:cNvPr>
          <p:cNvSpPr txBox="1">
            <a:spLocks/>
          </p:cNvSpPr>
          <p:nvPr/>
        </p:nvSpPr>
        <p:spPr bwMode="auto">
          <a:xfrm>
            <a:off x="340636" y="619142"/>
            <a:ext cx="7707816" cy="1005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128905" indent="-128905" algn="l" defTabSz="514350" rtl="0" eaLnBrk="1" fontAlgn="base" hangingPunct="1">
              <a:lnSpc>
                <a:spcPct val="90000"/>
              </a:lnSpc>
              <a:spcBef>
                <a:spcPts val="5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marL="38608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2pPr>
            <a:lvl3pPr marL="64325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3pPr>
            <a:lvl4pPr marL="90043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4pPr>
            <a:lvl5pPr marL="115760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5pPr>
            <a:lvl6pPr marL="141478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95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13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30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CA" altLang="zh-CN" dirty="0"/>
              <a:t>weight matrix and bias vector are reduced to half when weight shift equals to 9</a:t>
            </a:r>
            <a:r>
              <a:rPr lang="en-CA" altLang="zh-CN" sz="1800" dirty="0"/>
              <a:t>: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5827" y="1665964"/>
            <a:ext cx="3961087" cy="464312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201" y="1665964"/>
            <a:ext cx="3906451" cy="4643126"/>
          </a:xfrm>
          <a:prstGeom prst="rect">
            <a:avLst/>
          </a:prstGeom>
        </p:spPr>
      </p:pic>
      <p:sp>
        <p:nvSpPr>
          <p:cNvPr id="15" name="燕尾形箭头 14"/>
          <p:cNvSpPr/>
          <p:nvPr/>
        </p:nvSpPr>
        <p:spPr>
          <a:xfrm>
            <a:off x="4288652" y="3857107"/>
            <a:ext cx="307175" cy="23275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5598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/>
              <a:t>JVET-O0323 </a:t>
            </a:r>
            <a:r>
              <a:rPr lang="en-CA" altLang="zh-CN" b="1" dirty="0"/>
              <a:t>MIP</a:t>
            </a:r>
            <a:r>
              <a:rPr lang="en-US" altLang="zh-CN" b="1" dirty="0"/>
              <a:t> Weight Shift </a:t>
            </a:r>
            <a:r>
              <a:rPr lang="en-CA" altLang="zh-CN" b="1" dirty="0"/>
              <a:t>Unification</a:t>
            </a:r>
            <a:endParaRPr lang="zh-CN" altLang="en-US" b="1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28649" y="1016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内容占位符 6">
            <a:extLst>
              <a:ext uri="{FF2B5EF4-FFF2-40B4-BE49-F238E27FC236}">
                <a16:creationId xmlns:a16="http://schemas.microsoft.com/office/drawing/2014/main" id="{5084DF29-74B0-4542-8677-836EA1019449}"/>
              </a:ext>
            </a:extLst>
          </p:cNvPr>
          <p:cNvSpPr txBox="1">
            <a:spLocks/>
          </p:cNvSpPr>
          <p:nvPr/>
        </p:nvSpPr>
        <p:spPr bwMode="auto">
          <a:xfrm>
            <a:off x="340636" y="619142"/>
            <a:ext cx="7707816" cy="1005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128905" indent="-128905" algn="l" defTabSz="514350" rtl="0" eaLnBrk="1" fontAlgn="base" hangingPunct="1">
              <a:lnSpc>
                <a:spcPct val="90000"/>
              </a:lnSpc>
              <a:spcBef>
                <a:spcPts val="5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marL="38608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2pPr>
            <a:lvl3pPr marL="64325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3pPr>
            <a:lvl4pPr marL="90043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4pPr>
            <a:lvl5pPr marL="115760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5pPr>
            <a:lvl6pPr marL="141478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95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13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30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CA" altLang="zh-CN" dirty="0"/>
              <a:t>weight matrix and bias vector are reduced to half when weight shift equals to 9</a:t>
            </a:r>
            <a:r>
              <a:rPr lang="en-CA" altLang="zh-CN" sz="1800" dirty="0"/>
              <a:t>: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1752" y="1671328"/>
            <a:ext cx="3826971" cy="46879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791" y="1671328"/>
            <a:ext cx="3917514" cy="4687908"/>
          </a:xfrm>
          <a:prstGeom prst="rect">
            <a:avLst/>
          </a:prstGeom>
        </p:spPr>
      </p:pic>
      <p:sp>
        <p:nvSpPr>
          <p:cNvPr id="8" name="燕尾形箭头 7"/>
          <p:cNvSpPr/>
          <p:nvPr/>
        </p:nvSpPr>
        <p:spPr>
          <a:xfrm>
            <a:off x="4339441" y="3898904"/>
            <a:ext cx="307175" cy="23275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9018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b="1" dirty="0"/>
              <a:t>Experimental results  </a:t>
            </a:r>
            <a:endParaRPr lang="zh-CN" alt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3174604"/>
              </p:ext>
            </p:extLst>
          </p:nvPr>
        </p:nvGraphicFramePr>
        <p:xfrm>
          <a:off x="750773" y="1020292"/>
          <a:ext cx="7613580" cy="5220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07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02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53472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All Intra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Over VTM-5.0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Y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U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V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EncT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DecT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A1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A2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B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C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E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Overall 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D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F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3472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Random Access</a:t>
                      </a:r>
                      <a:endParaRPr lang="zh-CN" altLang="en-US" sz="1400" b="1" kern="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Over VTM-5.0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Y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U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V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EncT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 err="1">
                          <a:effectLst/>
                        </a:rPr>
                        <a:t>DecT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A1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A2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B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C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E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alt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altLang="en-US" sz="1400" ker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alt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alt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altLang="en-US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Overall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D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F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54000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18A0B0-A87E-48B8-895D-A74A9FC73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1441EB34-FB76-434B-AC61-DA4FCC0626B3}"/>
              </a:ext>
            </a:extLst>
          </p:cNvPr>
          <p:cNvSpPr txBox="1">
            <a:spLocks/>
          </p:cNvSpPr>
          <p:nvPr/>
        </p:nvSpPr>
        <p:spPr bwMode="auto">
          <a:xfrm>
            <a:off x="492333" y="1122831"/>
            <a:ext cx="8291809" cy="4755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128905" indent="-128905" algn="l" defTabSz="514350" rtl="0" eaLnBrk="1" fontAlgn="base" hangingPunct="1">
              <a:lnSpc>
                <a:spcPct val="90000"/>
              </a:lnSpc>
              <a:spcBef>
                <a:spcPts val="5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marL="38608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2pPr>
            <a:lvl3pPr marL="64325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3pPr>
            <a:lvl4pPr marL="90043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4pPr>
            <a:lvl5pPr marL="115760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5pPr>
            <a:lvl6pPr marL="141478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95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13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30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Unify MIP</a:t>
            </a:r>
            <a:r>
              <a:rPr lang="en-CA" altLang="zh-CN" dirty="0"/>
              <a:t> </a:t>
            </a:r>
            <a:r>
              <a:rPr lang="en-US" altLang="zh-CN" dirty="0"/>
              <a:t>calculation method for any MIP mode or size</a:t>
            </a:r>
          </a:p>
          <a:p>
            <a:pPr lvl="1">
              <a:lnSpc>
                <a:spcPct val="200000"/>
              </a:lnSpc>
            </a:pPr>
            <a:r>
              <a:rPr lang="en-US" altLang="zh-CN" sz="2000" dirty="0"/>
              <a:t>Simplification, the look-up table for weight shift </a:t>
            </a:r>
            <a:r>
              <a:rPr lang="en-US" altLang="zh-CN" sz="2000" dirty="0" err="1"/>
              <a:t>sW</a:t>
            </a:r>
            <a:r>
              <a:rPr lang="en-US" altLang="zh-CN" sz="2000"/>
              <a:t> is </a:t>
            </a:r>
            <a:r>
              <a:rPr lang="en-US" altLang="zh-CN" sz="2000" dirty="0"/>
              <a:t>not needed</a:t>
            </a:r>
          </a:p>
          <a:p>
            <a:pPr lvl="1">
              <a:lnSpc>
                <a:spcPct val="200000"/>
              </a:lnSpc>
            </a:pPr>
            <a:r>
              <a:rPr lang="en-US" altLang="zh-CN" sz="2000" dirty="0"/>
              <a:t>Performance reserved</a:t>
            </a:r>
          </a:p>
          <a:p>
            <a:pPr lvl="2">
              <a:lnSpc>
                <a:spcPct val="200000"/>
              </a:lnSpc>
            </a:pPr>
            <a:r>
              <a:rPr lang="en-US" altLang="zh-CN" sz="1600" dirty="0"/>
              <a:t>AI: 0.00%</a:t>
            </a:r>
            <a:r>
              <a:rPr lang="zh-CN" altLang="en-US" sz="1600" dirty="0"/>
              <a:t> </a:t>
            </a:r>
            <a:r>
              <a:rPr lang="en-US" altLang="zh-CN" sz="1600" dirty="0"/>
              <a:t>-0.05%</a:t>
            </a:r>
            <a:r>
              <a:rPr lang="zh-CN" altLang="en-US" sz="1600" dirty="0"/>
              <a:t> </a:t>
            </a:r>
            <a:r>
              <a:rPr lang="en-US" altLang="zh-CN" sz="1600" dirty="0"/>
              <a:t>-0.02%</a:t>
            </a:r>
            <a:r>
              <a:rPr lang="zh-CN" altLang="en-US" sz="1600" dirty="0"/>
              <a:t> </a:t>
            </a:r>
            <a:r>
              <a:rPr lang="en-US" altLang="zh-CN" sz="1600" dirty="0"/>
              <a:t>100%</a:t>
            </a:r>
            <a:r>
              <a:rPr lang="zh-CN" altLang="en-US" sz="1600" dirty="0"/>
              <a:t> </a:t>
            </a:r>
            <a:r>
              <a:rPr lang="en-US" altLang="zh-CN" sz="1600" dirty="0"/>
              <a:t>100%</a:t>
            </a:r>
            <a:r>
              <a:rPr lang="zh-CN" altLang="en-US" sz="1600" dirty="0"/>
              <a:t> </a:t>
            </a:r>
            <a:endParaRPr lang="en-US" altLang="zh-CN" dirty="0"/>
          </a:p>
          <a:p>
            <a:pPr lvl="2">
              <a:lnSpc>
                <a:spcPct val="200000"/>
              </a:lnSpc>
            </a:pPr>
            <a:r>
              <a:rPr lang="en-US" altLang="zh-CN" sz="1600" dirty="0"/>
              <a:t>RA:</a:t>
            </a:r>
            <a:r>
              <a:rPr lang="en-US" altLang="zh-CN" sz="1800" dirty="0"/>
              <a:t> </a:t>
            </a:r>
            <a:r>
              <a:rPr lang="en-US" altLang="zh-CN" sz="1600" dirty="0"/>
              <a:t>0.00%</a:t>
            </a:r>
            <a:r>
              <a:rPr lang="zh-CN" altLang="en-US" sz="1600" dirty="0"/>
              <a:t> </a:t>
            </a:r>
            <a:r>
              <a:rPr lang="en-US" altLang="zh-CN" sz="1600" dirty="0"/>
              <a:t>-0.06%</a:t>
            </a:r>
            <a:r>
              <a:rPr lang="zh-CN" altLang="en-US" sz="1600" dirty="0"/>
              <a:t> </a:t>
            </a:r>
            <a:r>
              <a:rPr lang="en-US" altLang="zh-CN" sz="1600" dirty="0"/>
              <a:t>-0.09%</a:t>
            </a:r>
            <a:r>
              <a:rPr lang="zh-CN" altLang="en-US" sz="1600" dirty="0"/>
              <a:t> </a:t>
            </a:r>
            <a:r>
              <a:rPr lang="en-US" altLang="zh-CN" sz="1600" dirty="0"/>
              <a:t>100%</a:t>
            </a:r>
            <a:r>
              <a:rPr lang="zh-CN" altLang="en-US" sz="1600" dirty="0"/>
              <a:t> </a:t>
            </a:r>
            <a:r>
              <a:rPr lang="en-US" altLang="zh-CN" sz="1600" dirty="0"/>
              <a:t>100%</a:t>
            </a:r>
            <a:r>
              <a:rPr lang="zh-CN" altLang="en-US" sz="1600" dirty="0"/>
              <a:t> </a:t>
            </a:r>
            <a:endParaRPr lang="en-US" altLang="zh-CN" sz="1600" dirty="0"/>
          </a:p>
          <a:p>
            <a:pPr lvl="1">
              <a:lnSpc>
                <a:spcPct val="200000"/>
              </a:lnSpc>
            </a:pPr>
            <a:r>
              <a:rPr lang="en-US" altLang="zh-CN" sz="2000" dirty="0"/>
              <a:t>Suggest to be considered into CE</a:t>
            </a:r>
            <a:endParaRPr lang="zh-CN" altLang="en-US" sz="2000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61537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18A0B0-A87E-48B8-895D-A74A9FC73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Appendix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7934" y="648392"/>
            <a:ext cx="4879571" cy="5868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2695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>
            <a:spLocks/>
          </p:cNvSpPr>
          <p:nvPr/>
        </p:nvSpPr>
        <p:spPr bwMode="auto">
          <a:xfrm>
            <a:off x="-223543" y="2117407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Thank you</a:t>
            </a:r>
            <a:r>
              <a:rPr lang="zh-CN" altLang="en-US" sz="54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 </a:t>
            </a:r>
            <a:endParaRPr lang="zh-TW" altLang="en-US" sz="5400" kern="0" dirty="0">
              <a:solidFill>
                <a:srgbClr val="1E4BA7"/>
              </a:solidFill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67614895"/>
      </p:ext>
    </p:extLst>
  </p:cSld>
  <p:clrMapOvr>
    <a:masterClrMapping/>
  </p:clrMapOvr>
</p:sld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新实验室模板</Template>
  <TotalTime>1530</TotalTime>
  <Words>461</Words>
  <Application>Microsoft Office PowerPoint</Application>
  <PresentationFormat>全屏显示(4:3)</PresentationFormat>
  <Paragraphs>212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Arial Unicode MS</vt:lpstr>
      <vt:lpstr>等线</vt:lpstr>
      <vt:lpstr>Arial</vt:lpstr>
      <vt:lpstr>Arial Black</vt:lpstr>
      <vt:lpstr>Eras Demi ITC</vt:lpstr>
      <vt:lpstr>Times New Roman</vt:lpstr>
      <vt:lpstr>新实验室模板</vt:lpstr>
      <vt:lpstr>1_新实验室模板</vt:lpstr>
      <vt:lpstr>JVET-O0323: Unification of shifting for MIP mode</vt:lpstr>
      <vt:lpstr>MIP in VTM5.0</vt:lpstr>
      <vt:lpstr>JVET-O0323 MIP Weight Shift Unification</vt:lpstr>
      <vt:lpstr>JVET-O0323 MIP Weight Shift Unification</vt:lpstr>
      <vt:lpstr>JVET-O0323 MIP Weight Shift Unification</vt:lpstr>
      <vt:lpstr>Experimental results  </vt:lpstr>
      <vt:lpstr>Conclusion</vt:lpstr>
      <vt:lpstr>Appendix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JinKun GUO</cp:lastModifiedBy>
  <cp:revision>298</cp:revision>
  <dcterms:created xsi:type="dcterms:W3CDTF">2018-12-28T13:08:00Z</dcterms:created>
  <dcterms:modified xsi:type="dcterms:W3CDTF">2019-07-03T08:48:28Z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