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2"/>
  </p:handoutMasterIdLst>
  <p:sldIdLst>
    <p:sldId id="289" r:id="rId3"/>
    <p:sldId id="291" r:id="rId4"/>
    <p:sldId id="319" r:id="rId5"/>
    <p:sldId id="295" r:id="rId6"/>
    <p:sldId id="320" r:id="rId7"/>
    <p:sldId id="311" r:id="rId8"/>
    <p:sldId id="321" r:id="rId9"/>
    <p:sldId id="322" r:id="rId10"/>
    <p:sldId id="27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JVET-O0322: </a:t>
            </a:r>
            <a:r>
              <a:rPr lang="en-CA" altLang="zh-CN" dirty="0"/>
              <a:t>Simplification of PDPC </a:t>
            </a:r>
            <a:r>
              <a:rPr lang="en-US" altLang="zh-CN" dirty="0"/>
              <a:t>for </a:t>
            </a:r>
            <a:r>
              <a:rPr lang="en-US" altLang="zh-CN" dirty="0" err="1"/>
              <a:t>chroma</a:t>
            </a:r>
            <a:r>
              <a:rPr lang="en-US" altLang="zh-CN" dirty="0"/>
              <a:t> component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Jinkun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July. 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PDPC in VTM5.0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2504" y="1343960"/>
            <a:ext cx="4576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Both in </a:t>
            </a:r>
            <a:r>
              <a:rPr lang="en-US" altLang="zh-CN" b="1" dirty="0" err="1"/>
              <a:t>luma</a:t>
            </a:r>
            <a:r>
              <a:rPr lang="en-US" altLang="zh-CN" b="1" dirty="0"/>
              <a:t> and </a:t>
            </a:r>
            <a:r>
              <a:rPr lang="en-US" altLang="zh-CN" b="1" dirty="0" err="1"/>
              <a:t>chroma</a:t>
            </a:r>
            <a:r>
              <a:rPr lang="en-US" altLang="zh-CN" b="1" dirty="0"/>
              <a:t> prediction:</a:t>
            </a:r>
            <a:endParaRPr lang="zh-CN" altLang="en-US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12118"/>
              </p:ext>
            </p:extLst>
          </p:nvPr>
        </p:nvGraphicFramePr>
        <p:xfrm>
          <a:off x="1524000" y="2470888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6808617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162497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Luma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Chroma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119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649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246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18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181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50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50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12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baseline="0" dirty="0"/>
                        <a:t> &lt;= 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baseline="0" dirty="0"/>
                        <a:t> &lt;= 10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958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dirty="0"/>
                        <a:t> &gt;= 58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dirty="0"/>
                        <a:t> &gt;= 58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180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716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</a:t>
            </a:r>
            <a:r>
              <a:rPr lang="en-US" altLang="zh-CN" b="1" dirty="0" err="1"/>
              <a:t>Oxxxx</a:t>
            </a:r>
            <a:r>
              <a:rPr lang="en-US" altLang="zh-CN" b="1" dirty="0"/>
              <a:t> PDPC Simplification</a:t>
            </a:r>
            <a:endParaRPr lang="zh-CN" altLang="en-US" b="1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7288401"/>
              </p:ext>
            </p:extLst>
          </p:nvPr>
        </p:nvGraphicFramePr>
        <p:xfrm>
          <a:off x="628650" y="2343975"/>
          <a:ext cx="38862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>
                  <a:extLst>
                    <a:ext uri="{9D8B030D-6E8A-4147-A177-3AD203B41FA5}">
                      <a16:colId xmlns:a16="http://schemas.microsoft.com/office/drawing/2014/main" val="6459265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328318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luma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strike="sngStrike" kern="1200" dirty="0" err="1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100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4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23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988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983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baseline="0" dirty="0"/>
                        <a:t> &lt;= 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trike="sngStrike" dirty="0" err="1">
                          <a:solidFill>
                            <a:schemeClr val="accent6"/>
                          </a:solidFill>
                        </a:rPr>
                        <a:t>predMode</a:t>
                      </a:r>
                      <a:r>
                        <a:rPr lang="en-US" altLang="zh-CN" sz="1600" strike="sngStrike" baseline="0" dirty="0">
                          <a:solidFill>
                            <a:schemeClr val="accent6"/>
                          </a:solidFill>
                        </a:rPr>
                        <a:t> &lt;= 10</a:t>
                      </a:r>
                      <a:endParaRPr lang="zh-CN" altLang="en-US" sz="1600" strike="sngStrike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05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dirty="0"/>
                        <a:t> &gt;= 58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dirty="0" err="1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predMode</a:t>
                      </a:r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 &gt;= 58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403118"/>
                  </a:ext>
                </a:extLst>
              </a:tr>
            </a:tbl>
          </a:graphicData>
        </a:graphic>
      </p:graphicFrame>
      <p:graphicFrame>
        <p:nvGraphicFramePr>
          <p:cNvPr id="17" name="内容占位符 1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87688759"/>
              </p:ext>
            </p:extLst>
          </p:nvPr>
        </p:nvGraphicFramePr>
        <p:xfrm>
          <a:off x="4629150" y="2343975"/>
          <a:ext cx="38862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>
                  <a:extLst>
                    <a:ext uri="{9D8B030D-6E8A-4147-A177-3AD203B41FA5}">
                      <a16:colId xmlns:a16="http://schemas.microsoft.com/office/drawing/2014/main" val="1119905125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716238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luma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168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019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62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84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780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baseline="0" dirty="0"/>
                        <a:t> &lt;= 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dirty="0" err="1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predMode</a:t>
                      </a:r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 &lt;= 10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73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predMode</a:t>
                      </a:r>
                      <a:r>
                        <a:rPr lang="en-US" altLang="zh-CN" sz="1600" dirty="0"/>
                        <a:t> &gt;= 58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dirty="0" err="1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predMode</a:t>
                      </a:r>
                      <a:r>
                        <a:rPr lang="en-US" altLang="zh-CN" sz="1600" strike="sng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 &gt;= 58</a:t>
                      </a:r>
                      <a:endParaRPr lang="zh-CN" altLang="en-US" sz="1600" strike="sngStrike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92577"/>
                  </a:ext>
                </a:extLst>
              </a:tr>
            </a:tbl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8650" y="1238564"/>
            <a:ext cx="3645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 1</a:t>
            </a:r>
          </a:p>
          <a:p>
            <a:r>
              <a:rPr lang="en-US" altLang="zh-CN" b="1" dirty="0"/>
              <a:t>Chroma PDPC off </a:t>
            </a:r>
            <a:endParaRPr lang="zh-CN" altLang="en-US" sz="18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4629150" y="1238564"/>
            <a:ext cx="451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 2</a:t>
            </a:r>
          </a:p>
          <a:p>
            <a:r>
              <a:rPr lang="en-US" altLang="zh-CN" b="1" dirty="0"/>
              <a:t>Chroma PDPC on in 0/1/18/50</a:t>
            </a:r>
            <a:endParaRPr lang="zh-CN" altLang="en-US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34976" y="5522046"/>
            <a:ext cx="5278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both tests, PDPC in </a:t>
            </a:r>
            <a:r>
              <a:rPr lang="en-US" altLang="zh-CN" dirty="0" err="1"/>
              <a:t>luma</a:t>
            </a:r>
            <a:r>
              <a:rPr lang="en-US" altLang="zh-CN" dirty="0"/>
              <a:t> prediction will not change.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252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51802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82412" y="681738"/>
            <a:ext cx="2550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 1 Chroma PDPC off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638084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28246" y="681738"/>
            <a:ext cx="3658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 2 Chroma PDPC on in 0/1/18/50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5897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1122831"/>
            <a:ext cx="8470914" cy="47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Simplify PDPC</a:t>
            </a:r>
            <a:r>
              <a:rPr lang="en-CA" altLang="zh-CN" dirty="0"/>
              <a:t> </a:t>
            </a:r>
            <a:r>
              <a:rPr lang="en-US" altLang="zh-CN" dirty="0"/>
              <a:t>method for restriction in the </a:t>
            </a:r>
            <a:r>
              <a:rPr lang="en-US" altLang="zh-CN" dirty="0" err="1"/>
              <a:t>chroma</a:t>
            </a:r>
            <a:r>
              <a:rPr lang="en-US" altLang="zh-CN" dirty="0"/>
              <a:t> prediction: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When PDPC is off in all </a:t>
            </a:r>
            <a:r>
              <a:rPr lang="en-US" altLang="zh-CN" dirty="0" err="1"/>
              <a:t>chroma</a:t>
            </a:r>
            <a:r>
              <a:rPr lang="en-US" altLang="zh-CN" dirty="0"/>
              <a:t> prediction modes, </a:t>
            </a:r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AI: 0.14%</a:t>
            </a:r>
            <a:r>
              <a:rPr lang="zh-CN" altLang="en-US" sz="1600" dirty="0"/>
              <a:t> </a:t>
            </a:r>
            <a:r>
              <a:rPr lang="en-US" altLang="zh-CN" sz="1600" dirty="0"/>
              <a:t>-0.34%</a:t>
            </a:r>
            <a:r>
              <a:rPr lang="zh-CN" altLang="en-US" sz="1600" dirty="0"/>
              <a:t> </a:t>
            </a:r>
            <a:r>
              <a:rPr lang="en-US" altLang="zh-CN" sz="1600" dirty="0"/>
              <a:t>-0.43%, 100%</a:t>
            </a:r>
            <a:r>
              <a:rPr lang="zh-CN" altLang="en-US" sz="1600" dirty="0"/>
              <a:t> </a:t>
            </a:r>
            <a:r>
              <a:rPr lang="en-US" altLang="zh-CN" sz="1600" dirty="0"/>
              <a:t>99%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RA: 0.09%</a:t>
            </a:r>
            <a:r>
              <a:rPr lang="zh-CN" altLang="en-US" sz="1600" dirty="0"/>
              <a:t> </a:t>
            </a:r>
            <a:r>
              <a:rPr lang="en-US" altLang="zh-CN" sz="1600" dirty="0"/>
              <a:t>-0.69%</a:t>
            </a:r>
            <a:r>
              <a:rPr lang="zh-CN" altLang="en-US" sz="1600" dirty="0"/>
              <a:t> </a:t>
            </a:r>
            <a:r>
              <a:rPr lang="en-US" altLang="zh-CN" sz="1600" dirty="0"/>
              <a:t>-0.70%, 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lvl="1">
              <a:lnSpc>
                <a:spcPct val="200000"/>
              </a:lnSpc>
            </a:pPr>
            <a:r>
              <a:rPr lang="en-US" altLang="zh-CN" dirty="0"/>
              <a:t>When PDPC is used for 0/1/18/50, </a:t>
            </a:r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AI: 0.03%</a:t>
            </a:r>
            <a:r>
              <a:rPr lang="zh-CN" altLang="en-US" sz="1600" dirty="0"/>
              <a:t> </a:t>
            </a:r>
            <a:r>
              <a:rPr lang="en-US" altLang="zh-CN" sz="1600" dirty="0"/>
              <a:t>-0.16%</a:t>
            </a:r>
            <a:r>
              <a:rPr lang="zh-CN" altLang="en-US" sz="1600" dirty="0"/>
              <a:t> </a:t>
            </a:r>
            <a:r>
              <a:rPr lang="en-US" altLang="zh-CN" sz="1600" dirty="0"/>
              <a:t>-0.14%, 100%</a:t>
            </a:r>
            <a:r>
              <a:rPr lang="zh-CN" altLang="en-US" sz="1600" dirty="0"/>
              <a:t> </a:t>
            </a:r>
            <a:r>
              <a:rPr lang="en-US" altLang="zh-CN" sz="1600" dirty="0"/>
              <a:t>99%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RA: 0.02%</a:t>
            </a:r>
            <a:r>
              <a:rPr lang="zh-CN" altLang="en-US" sz="1600" dirty="0"/>
              <a:t> </a:t>
            </a:r>
            <a:r>
              <a:rPr lang="en-US" altLang="zh-CN" sz="1600" dirty="0"/>
              <a:t>-0.26%</a:t>
            </a:r>
            <a:r>
              <a:rPr lang="zh-CN" altLang="en-US" sz="1600" dirty="0"/>
              <a:t> </a:t>
            </a:r>
            <a:r>
              <a:rPr lang="en-US" altLang="zh-CN" sz="1600" dirty="0"/>
              <a:t>-0.32%, 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Performance reserved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Suggest to be considered into CE</a:t>
            </a:r>
            <a:endParaRPr lang="zh-CN" altLang="en-US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47563" y="689956"/>
            <a:ext cx="7228571" cy="578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24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87" y="678626"/>
            <a:ext cx="7209524" cy="578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04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1518</TotalTime>
  <Words>702</Words>
  <Application>Microsoft Office PowerPoint</Application>
  <PresentationFormat>全屏显示(4:3)</PresentationFormat>
  <Paragraphs>323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 Unicode MS</vt:lpstr>
      <vt:lpstr>等线</vt:lpstr>
      <vt:lpstr>Arial</vt:lpstr>
      <vt:lpstr>Arial Black</vt:lpstr>
      <vt:lpstr>Eras Demi ITC</vt:lpstr>
      <vt:lpstr>新实验室模板</vt:lpstr>
      <vt:lpstr>1_新实验室模板</vt:lpstr>
      <vt:lpstr>JVET-O0322: Simplification of PDPC for chroma component</vt:lpstr>
      <vt:lpstr>PDPC in VTM5.0</vt:lpstr>
      <vt:lpstr>JVET-Oxxxx PDPC Simplification</vt:lpstr>
      <vt:lpstr>Experimental results  </vt:lpstr>
      <vt:lpstr>Experimental results  </vt:lpstr>
      <vt:lpstr>Conclusion</vt:lpstr>
      <vt:lpstr>Appendix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JinKun GUO</cp:lastModifiedBy>
  <cp:revision>300</cp:revision>
  <dcterms:created xsi:type="dcterms:W3CDTF">2018-12-28T13:08:00Z</dcterms:created>
  <dcterms:modified xsi:type="dcterms:W3CDTF">2019-07-03T08:49:13Z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