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handoutMasterIdLst>
    <p:handoutMasterId r:id="rId15"/>
  </p:handoutMasterIdLst>
  <p:sldIdLst>
    <p:sldId id="321" r:id="rId3"/>
    <p:sldId id="291" r:id="rId4"/>
    <p:sldId id="315" r:id="rId5"/>
    <p:sldId id="316" r:id="rId6"/>
    <p:sldId id="318" r:id="rId7"/>
    <p:sldId id="292" r:id="rId8"/>
    <p:sldId id="312" r:id="rId9"/>
    <p:sldId id="314" r:id="rId10"/>
    <p:sldId id="311" r:id="rId11"/>
    <p:sldId id="270" r:id="rId12"/>
    <p:sldId id="319" r:id="rId13"/>
    <p:sldId id="320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 yz" initials="my" lastIdx="6" clrIdx="0">
    <p:extLst>
      <p:ext uri="{19B8F6BF-5375-455C-9EA6-DF929625EA0E}">
        <p15:presenceInfo xmlns:p15="http://schemas.microsoft.com/office/powerpoint/2012/main" userId="459336101d4eabb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B183"/>
    <a:srgbClr val="1E4BA7"/>
    <a:srgbClr val="004C97"/>
    <a:srgbClr val="9F1115"/>
    <a:srgbClr val="FFFFFF"/>
    <a:srgbClr val="000000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4660"/>
  </p:normalViewPr>
  <p:slideViewPr>
    <p:cSldViewPr snapToGrid="0">
      <p:cViewPr varScale="1">
        <p:scale>
          <a:sx n="69" d="100"/>
          <a:sy n="69" d="100"/>
        </p:scale>
        <p:origin x="62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066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979120" cy="2387600"/>
          </a:xfrm>
        </p:spPr>
        <p:txBody>
          <a:bodyPr/>
          <a:lstStyle/>
          <a:p>
            <a:r>
              <a:rPr lang="en-CA" altLang="zh-CN" dirty="0" smtClean="0"/>
              <a:t>JVET-O0321</a:t>
            </a:r>
            <a:br>
              <a:rPr lang="en-CA" altLang="zh-CN" dirty="0" smtClean="0"/>
            </a:br>
            <a:r>
              <a:rPr lang="en-CA" altLang="zh-CN" dirty="0" smtClean="0"/>
              <a:t>Non-CE3</a:t>
            </a:r>
            <a:r>
              <a:rPr lang="en-CA" altLang="zh-CN" dirty="0"/>
              <a:t>: </a:t>
            </a:r>
            <a:r>
              <a:rPr lang="en-CA" altLang="zh-CN" dirty="0" smtClean="0"/>
              <a:t>Removal of MIP mapping table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10912" y="4079875"/>
            <a:ext cx="6323737" cy="1655762"/>
          </a:xfrm>
          <a:noFill/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Yanzhuo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Ma,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Shuai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Wan, 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Xinwei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Li,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Haixin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Wang,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Fuzheng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Yang, 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Yuanfang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Yu, 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Yang </a:t>
            </a:r>
            <a:r>
              <a:rPr lang="en-US" altLang="zh-CN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Liu</a:t>
            </a:r>
          </a:p>
          <a:p>
            <a:r>
              <a:rPr lang="en-US" altLang="zh-CN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July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2019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205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6761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Appendix</a:t>
            </a:r>
            <a:endParaRPr lang="zh-CN" altLang="en-US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8349" y="923107"/>
            <a:ext cx="1154923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9153" y="968826"/>
            <a:ext cx="79901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In addition to removing the </a:t>
            </a:r>
            <a:r>
              <a:rPr lang="zh-CN" altLang="en-US" b="1" dirty="0" smtClean="0">
                <a:solidFill>
                  <a:srgbClr val="FF0000"/>
                </a:solidFill>
              </a:rPr>
              <a:t>table </a:t>
            </a:r>
            <a:r>
              <a:rPr lang="zh-CN" altLang="en-US" b="1" dirty="0">
                <a:solidFill>
                  <a:srgbClr val="FF0000"/>
                </a:solidFill>
              </a:rPr>
              <a:t>8</a:t>
            </a:r>
            <a:r>
              <a:rPr lang="zh-CN" altLang="en-US" b="1" dirty="0" smtClean="0">
                <a:solidFill>
                  <a:srgbClr val="FF0000"/>
                </a:solidFill>
              </a:rPr>
              <a:t>-</a:t>
            </a:r>
            <a:r>
              <a:rPr lang="en-US" altLang="zh-CN" b="1" dirty="0" smtClean="0">
                <a:solidFill>
                  <a:srgbClr val="FF0000"/>
                </a:solidFill>
              </a:rPr>
              <a:t>4</a:t>
            </a:r>
            <a:r>
              <a:rPr lang="zh-CN" altLang="en-US" dirty="0" smtClean="0"/>
              <a:t>, </a:t>
            </a:r>
            <a:r>
              <a:rPr lang="zh-CN" altLang="en-US" dirty="0"/>
              <a:t>the </a:t>
            </a:r>
            <a:r>
              <a:rPr lang="en-US" altLang="zh-CN" dirty="0" smtClean="0"/>
              <a:t>draft</a:t>
            </a:r>
            <a:r>
              <a:rPr lang="zh-CN" altLang="en-US" dirty="0" smtClean="0"/>
              <a:t> </a:t>
            </a:r>
            <a:r>
              <a:rPr lang="zh-CN" altLang="en-US" dirty="0"/>
              <a:t>is modified </a:t>
            </a:r>
            <a:r>
              <a:rPr lang="en-US" altLang="zh-CN" dirty="0" smtClean="0"/>
              <a:t>during the derivation of MPM-list </a:t>
            </a:r>
            <a:r>
              <a:rPr lang="zh-CN" altLang="en-US" dirty="0" smtClean="0"/>
              <a:t>as follows</a:t>
            </a:r>
            <a:r>
              <a:rPr lang="en-US" altLang="zh-CN" dirty="0" smtClean="0"/>
              <a:t>: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09153" y="4572592"/>
            <a:ext cx="79901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In addition to removing the </a:t>
            </a:r>
            <a:r>
              <a:rPr lang="zh-CN" altLang="en-US" b="1" dirty="0" smtClean="0">
                <a:solidFill>
                  <a:srgbClr val="FF0000"/>
                </a:solidFill>
              </a:rPr>
              <a:t>table </a:t>
            </a:r>
            <a:r>
              <a:rPr lang="zh-CN" altLang="en-US" b="1" dirty="0">
                <a:solidFill>
                  <a:srgbClr val="FF0000"/>
                </a:solidFill>
              </a:rPr>
              <a:t>8</a:t>
            </a:r>
            <a:r>
              <a:rPr lang="zh-CN" altLang="en-US" b="1" dirty="0" smtClean="0">
                <a:solidFill>
                  <a:srgbClr val="FF0000"/>
                </a:solidFill>
              </a:rPr>
              <a:t>-</a:t>
            </a:r>
            <a:r>
              <a:rPr lang="en-US" altLang="zh-CN" b="1" dirty="0" smtClean="0">
                <a:solidFill>
                  <a:srgbClr val="FF0000"/>
                </a:solidFill>
              </a:rPr>
              <a:t>4</a:t>
            </a:r>
            <a:r>
              <a:rPr lang="zh-CN" altLang="en-US" dirty="0" smtClean="0"/>
              <a:t>, </a:t>
            </a:r>
            <a:r>
              <a:rPr lang="zh-CN" altLang="en-US" dirty="0"/>
              <a:t>the </a:t>
            </a:r>
            <a:r>
              <a:rPr lang="en-US" altLang="zh-CN" dirty="0" smtClean="0"/>
              <a:t>draft</a:t>
            </a:r>
            <a:r>
              <a:rPr lang="zh-CN" altLang="en-US" dirty="0" smtClean="0"/>
              <a:t> </a:t>
            </a:r>
            <a:r>
              <a:rPr lang="zh-CN" altLang="en-US" dirty="0"/>
              <a:t>is modified </a:t>
            </a:r>
            <a:r>
              <a:rPr lang="en-US" altLang="zh-CN" dirty="0" smtClean="0"/>
              <a:t>during the derivation of DM mode </a:t>
            </a:r>
            <a:r>
              <a:rPr lang="zh-CN" altLang="en-US" dirty="0" smtClean="0"/>
              <a:t>as follows</a:t>
            </a:r>
            <a:r>
              <a:rPr lang="en-US" altLang="zh-CN" dirty="0" smtClean="0"/>
              <a:t>:</a:t>
            </a:r>
            <a:endParaRPr lang="zh-CN" altLang="en-US" dirty="0"/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309153" y="629389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anose="020B0A04020102020204" pitchFamily="34" charset="0"/>
                <a:ea typeface="黑体" panose="02010609060101010101" pitchFamily="49" charset="-122"/>
              </a:defRPr>
            </a:lvl2pPr>
            <a:lvl3pPr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anose="020B0A04020102020204" pitchFamily="34" charset="0"/>
                <a:ea typeface="黑体" panose="02010609060101010101" pitchFamily="49" charset="-122"/>
              </a:defRPr>
            </a:lvl3pPr>
            <a:lvl4pPr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anose="020B0A04020102020204" pitchFamily="34" charset="0"/>
                <a:ea typeface="黑体" panose="02010609060101010101" pitchFamily="49" charset="-122"/>
              </a:defRPr>
            </a:lvl4pPr>
            <a:lvl5pPr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anose="020B0A04020102020204" pitchFamily="34" charset="0"/>
                <a:ea typeface="黑体" panose="02010609060101010101" pitchFamily="49" charset="-122"/>
              </a:defRPr>
            </a:lvl5pPr>
            <a:lvl6pPr marL="342900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anose="020B0A04020102020204" pitchFamily="34" charset="0"/>
                <a:ea typeface="黑体" panose="02010609060101010101" pitchFamily="49" charset="-122"/>
              </a:defRPr>
            </a:lvl6pPr>
            <a:lvl7pPr marL="685800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anose="020B0A04020102020204" pitchFamily="34" charset="0"/>
                <a:ea typeface="黑体" panose="02010609060101010101" pitchFamily="49" charset="-122"/>
              </a:defRPr>
            </a:lvl7pPr>
            <a:lvl8pPr marL="1028700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anose="020B0A04020102020204" pitchFamily="34" charset="0"/>
                <a:ea typeface="黑体" panose="02010609060101010101" pitchFamily="49" charset="-122"/>
              </a:defRPr>
            </a:lvl8pPr>
            <a:lvl9pPr marL="1371600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anose="020B0A040201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en-US" altLang="zh-CN" sz="1800" b="1" dirty="0" smtClean="0"/>
              <a:t>Test1:</a:t>
            </a:r>
            <a:endParaRPr lang="zh-CN" altLang="en-US" sz="1800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877" y="5311069"/>
            <a:ext cx="5864813" cy="9062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876" y="1562310"/>
            <a:ext cx="5864813" cy="276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80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Appendix</a:t>
            </a:r>
            <a:endParaRPr lang="zh-CN" altLang="en-US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8349" y="923107"/>
            <a:ext cx="1154923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9153" y="1043959"/>
            <a:ext cx="79901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In addition to removing the </a:t>
            </a:r>
            <a:r>
              <a:rPr lang="zh-CN" altLang="en-US" b="1" dirty="0" smtClean="0">
                <a:solidFill>
                  <a:srgbClr val="FF0000"/>
                </a:solidFill>
              </a:rPr>
              <a:t>table </a:t>
            </a:r>
            <a:r>
              <a:rPr lang="zh-CN" altLang="en-US" b="1" dirty="0">
                <a:solidFill>
                  <a:srgbClr val="FF0000"/>
                </a:solidFill>
              </a:rPr>
              <a:t>8-1</a:t>
            </a:r>
            <a:r>
              <a:rPr lang="zh-CN" altLang="en-US" dirty="0"/>
              <a:t>, the </a:t>
            </a:r>
            <a:r>
              <a:rPr lang="en-US" altLang="zh-CN" dirty="0" smtClean="0"/>
              <a:t>draft</a:t>
            </a:r>
            <a:r>
              <a:rPr lang="zh-CN" altLang="en-US" dirty="0" smtClean="0"/>
              <a:t> </a:t>
            </a:r>
            <a:r>
              <a:rPr lang="zh-CN" altLang="en-US" dirty="0"/>
              <a:t>is modified </a:t>
            </a:r>
            <a:r>
              <a:rPr lang="en-US" altLang="zh-CN" dirty="0" smtClean="0"/>
              <a:t>during the derivation of MIPMPM-list </a:t>
            </a:r>
            <a:r>
              <a:rPr lang="zh-CN" altLang="en-US" dirty="0" smtClean="0"/>
              <a:t>as follows</a:t>
            </a:r>
            <a:r>
              <a:rPr lang="en-US" altLang="zh-CN" dirty="0" smtClean="0"/>
              <a:t>:</a:t>
            </a:r>
            <a:endParaRPr lang="zh-CN" altLang="en-US" dirty="0"/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309153" y="70973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anose="020B0A04020102020204" pitchFamily="34" charset="0"/>
                <a:ea typeface="黑体" panose="02010609060101010101" pitchFamily="49" charset="-122"/>
              </a:defRPr>
            </a:lvl2pPr>
            <a:lvl3pPr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anose="020B0A04020102020204" pitchFamily="34" charset="0"/>
                <a:ea typeface="黑体" panose="02010609060101010101" pitchFamily="49" charset="-122"/>
              </a:defRPr>
            </a:lvl3pPr>
            <a:lvl4pPr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anose="020B0A04020102020204" pitchFamily="34" charset="0"/>
                <a:ea typeface="黑体" panose="02010609060101010101" pitchFamily="49" charset="-122"/>
              </a:defRPr>
            </a:lvl4pPr>
            <a:lvl5pPr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anose="020B0A04020102020204" pitchFamily="34" charset="0"/>
                <a:ea typeface="黑体" panose="02010609060101010101" pitchFamily="49" charset="-122"/>
              </a:defRPr>
            </a:lvl5pPr>
            <a:lvl6pPr marL="342900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anose="020B0A04020102020204" pitchFamily="34" charset="0"/>
                <a:ea typeface="黑体" panose="02010609060101010101" pitchFamily="49" charset="-122"/>
              </a:defRPr>
            </a:lvl6pPr>
            <a:lvl7pPr marL="685800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anose="020B0A04020102020204" pitchFamily="34" charset="0"/>
                <a:ea typeface="黑体" panose="02010609060101010101" pitchFamily="49" charset="-122"/>
              </a:defRPr>
            </a:lvl7pPr>
            <a:lvl8pPr marL="1028700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anose="020B0A04020102020204" pitchFamily="34" charset="0"/>
                <a:ea typeface="黑体" panose="02010609060101010101" pitchFamily="49" charset="-122"/>
              </a:defRPr>
            </a:lvl8pPr>
            <a:lvl9pPr marL="1371600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anose="020B0A040201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en-US" altLang="zh-CN" sz="1800" b="1" dirty="0" smtClean="0"/>
              <a:t>Test2:</a:t>
            </a:r>
            <a:endParaRPr lang="zh-CN" altLang="en-US" sz="18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54" y="2249252"/>
            <a:ext cx="7614446" cy="384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45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Current </a:t>
            </a:r>
            <a:r>
              <a:rPr lang="en-US" altLang="zh-CN" b="1" dirty="0" smtClean="0"/>
              <a:t>Mapping Table </a:t>
            </a:r>
            <a:endParaRPr lang="zh-CN" altLang="en-US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731520" y="1484312"/>
            <a:ext cx="1231918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208349" y="1820091"/>
            <a:ext cx="8291809" cy="5374180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There are two mapping tables in MIP </a:t>
            </a:r>
            <a:r>
              <a:rPr lang="en-US" altLang="zh-CN" dirty="0" smtClean="0"/>
              <a:t>technology:</a:t>
            </a:r>
          </a:p>
          <a:p>
            <a:pPr marL="0" indent="0">
              <a:buNone/>
            </a:pP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b="1" dirty="0"/>
              <a:t>MIP-to-conventional mapping </a:t>
            </a:r>
            <a:r>
              <a:rPr lang="en-US" altLang="zh-CN" b="1" dirty="0" smtClean="0"/>
              <a:t>table</a:t>
            </a:r>
          </a:p>
          <a:p>
            <a:pPr marL="0" indent="0">
              <a:buNone/>
            </a:pPr>
            <a:endParaRPr lang="en-US" altLang="zh-CN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b="1" dirty="0" smtClean="0"/>
              <a:t> </a:t>
            </a:r>
            <a:r>
              <a:rPr lang="en-US" altLang="zh-CN" b="1" dirty="0"/>
              <a:t>conventional-to-MIP mapping table</a:t>
            </a:r>
          </a:p>
        </p:txBody>
      </p:sp>
    </p:spTree>
    <p:extLst>
      <p:ext uri="{BB962C8B-B14F-4D97-AF65-F5344CB8AC3E}">
        <p14:creationId xmlns:p14="http://schemas.microsoft.com/office/powerpoint/2010/main" val="344771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MIP-to-</a:t>
            </a:r>
            <a:r>
              <a:rPr lang="en-CA" altLang="zh-CN" b="1" dirty="0"/>
              <a:t>conventional</a:t>
            </a:r>
            <a:r>
              <a:rPr lang="en-US" altLang="zh-CN" b="1" dirty="0" smtClean="0"/>
              <a:t> </a:t>
            </a:r>
            <a:r>
              <a:rPr lang="en-US" altLang="zh-CN" b="1" dirty="0"/>
              <a:t>mapping table</a:t>
            </a:r>
            <a:endParaRPr lang="zh-CN" altLang="en-US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8349" y="923107"/>
            <a:ext cx="1154923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121262" y="923107"/>
            <a:ext cx="8656978" cy="5374180"/>
          </a:xfrm>
        </p:spPr>
        <p:txBody>
          <a:bodyPr/>
          <a:lstStyle/>
          <a:p>
            <a:pPr marL="0" indent="0">
              <a:buNone/>
            </a:pPr>
            <a:r>
              <a:rPr lang="en-CA" altLang="zh-CN" dirty="0"/>
              <a:t>For the </a:t>
            </a:r>
            <a:r>
              <a:rPr lang="en-CA" altLang="zh-CN" dirty="0" smtClean="0"/>
              <a:t>MPM-list derivation and DM mode derivation, the MIP-to-conventional mapping table will be used:</a:t>
            </a: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899" y="1633628"/>
            <a:ext cx="3565045" cy="488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80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Test1: remove the MIP-to-conventional </a:t>
            </a:r>
            <a:r>
              <a:rPr lang="en-US" altLang="zh-CN" b="1" dirty="0"/>
              <a:t>mapping table</a:t>
            </a:r>
            <a:endParaRPr lang="zh-CN" altLang="en-US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8349" y="923107"/>
            <a:ext cx="1154923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121262" y="923107"/>
            <a:ext cx="8709229" cy="627019"/>
          </a:xfrm>
        </p:spPr>
        <p:txBody>
          <a:bodyPr/>
          <a:lstStyle/>
          <a:p>
            <a:pPr marL="0" indent="0">
              <a:buNone/>
            </a:pPr>
            <a:r>
              <a:rPr lang="en-CA" altLang="zh-CN" dirty="0"/>
              <a:t>For the MPM-list derivation and DM mode derivation</a:t>
            </a:r>
            <a:r>
              <a:rPr lang="en-CA" altLang="zh-CN" dirty="0" smtClean="0"/>
              <a:t>, replace the MIP-to-conventional </a:t>
            </a:r>
            <a:r>
              <a:rPr lang="en-CA" altLang="zh-CN" dirty="0"/>
              <a:t>mapping table </a:t>
            </a:r>
            <a:r>
              <a:rPr lang="en-US" altLang="zh-CN" dirty="0" smtClean="0"/>
              <a:t>with </a:t>
            </a:r>
            <a:r>
              <a:rPr lang="en-US" altLang="zh-CN" dirty="0"/>
              <a:t>a fixed mode 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PLANAR</a:t>
            </a:r>
            <a:r>
              <a:rPr lang="en-CA" altLang="zh-CN" dirty="0" smtClean="0"/>
              <a:t>:</a:t>
            </a:r>
            <a:endParaRPr lang="en-US" altLang="zh-CN" dirty="0"/>
          </a:p>
        </p:txBody>
      </p:sp>
      <p:sp>
        <p:nvSpPr>
          <p:cNvPr id="3" name="下箭头 2"/>
          <p:cNvSpPr/>
          <p:nvPr/>
        </p:nvSpPr>
        <p:spPr>
          <a:xfrm>
            <a:off x="3744685" y="1680755"/>
            <a:ext cx="496389" cy="7489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下箭头 8"/>
          <p:cNvSpPr/>
          <p:nvPr/>
        </p:nvSpPr>
        <p:spPr>
          <a:xfrm>
            <a:off x="3744684" y="4009941"/>
            <a:ext cx="496389" cy="7489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475876" y="4090958"/>
            <a:ext cx="3474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remove </a:t>
            </a:r>
            <a:r>
              <a:rPr lang="en-US" altLang="zh-CN" b="1" dirty="0" smtClean="0"/>
              <a:t>the </a:t>
            </a:r>
            <a:r>
              <a:rPr lang="en-CA" altLang="zh-CN" b="1" dirty="0"/>
              <a:t>MIP-to-conventional</a:t>
            </a:r>
            <a:r>
              <a:rPr lang="en-US" altLang="zh-CN" b="1" dirty="0"/>
              <a:t> mapping table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2191236" y="5425921"/>
            <a:ext cx="23325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ea typeface="黑体" panose="02010609060101010101" pitchFamily="49" charset="-122"/>
                <a:cs typeface="Arial" panose="020B0604020202020204" pitchFamily="34" charset="0"/>
              </a:rPr>
              <a:t>MIP  mode</a:t>
            </a:r>
            <a:endParaRPr lang="zh-CN" altLang="en-US" sz="2000" dirty="0"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3744684" y="5512526"/>
            <a:ext cx="731192" cy="278674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571670" y="5297920"/>
            <a:ext cx="20697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  <a:ea typeface="黑体" panose="02010609060101010101" pitchFamily="49" charset="-122"/>
                <a:cs typeface="Arial" panose="020B0604020202020204" pitchFamily="34" charset="0"/>
              </a:rPr>
              <a:t>PLANAR mode with index 0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360" y="2498842"/>
            <a:ext cx="5305425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76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Test1: </a:t>
            </a:r>
            <a:r>
              <a:rPr lang="en-US" altLang="zh-CN" b="1" dirty="0"/>
              <a:t>remove the MIP-to-conventional mapping table</a:t>
            </a:r>
            <a:endParaRPr lang="zh-CN" altLang="en-US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8349" y="923107"/>
            <a:ext cx="1154923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776295"/>
              </p:ext>
            </p:extLst>
          </p:nvPr>
        </p:nvGraphicFramePr>
        <p:xfrm>
          <a:off x="494099" y="1463039"/>
          <a:ext cx="7465534" cy="4968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46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2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24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12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24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24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4069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All Intra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</a:t>
                      </a:r>
                      <a:r>
                        <a:rPr lang="en-US" sz="1400" kern="0" dirty="0" smtClean="0">
                          <a:effectLst/>
                        </a:rPr>
                        <a:t>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Class A1</a:t>
                      </a:r>
                      <a:endParaRPr lang="zh-CN" sz="16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-0.12%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 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0.19%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4069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RandomAccess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Over </a:t>
                      </a:r>
                      <a:r>
                        <a:rPr lang="en-US" sz="1400" kern="0" smtClean="0">
                          <a:effectLst/>
                        </a:rPr>
                        <a:t>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Y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DecT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0.22%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0.22%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0.15%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0.13%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0.17%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8" name="内容占位符 2"/>
          <p:cNvSpPr txBox="1">
            <a:spLocks/>
          </p:cNvSpPr>
          <p:nvPr/>
        </p:nvSpPr>
        <p:spPr bwMode="auto">
          <a:xfrm>
            <a:off x="208349" y="836020"/>
            <a:ext cx="8709229" cy="627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CA" altLang="zh-CN" dirty="0" smtClean="0"/>
              <a:t>For the MPM-list derivation and DM mode derivation, replace the MIP-to-conventional mapping table </a:t>
            </a:r>
            <a:r>
              <a:rPr lang="en-US" altLang="zh-CN" dirty="0" smtClean="0"/>
              <a:t>with a fixed mode PLANAR</a:t>
            </a:r>
            <a:r>
              <a:rPr lang="en-CA" altLang="zh-CN" dirty="0" smtClean="0"/>
              <a:t>: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0446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conventional-to-MIP mapping table</a:t>
            </a:r>
            <a:endParaRPr lang="zh-CN" altLang="en-US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8349" y="923107"/>
            <a:ext cx="1154923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121262" y="923107"/>
            <a:ext cx="8291809" cy="5374180"/>
          </a:xfrm>
        </p:spPr>
        <p:txBody>
          <a:bodyPr/>
          <a:lstStyle/>
          <a:p>
            <a:pPr marL="0" indent="0">
              <a:buNone/>
            </a:pPr>
            <a:r>
              <a:rPr lang="en-CA" altLang="zh-CN" dirty="0"/>
              <a:t>For the MIPMPM-list derivation, </a:t>
            </a:r>
            <a:r>
              <a:rPr lang="en-CA" altLang="zh-CN" dirty="0" smtClean="0"/>
              <a:t>the conventional-to-MIP mapping table will be used:</a:t>
            </a: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31" y="1552333"/>
            <a:ext cx="3739317" cy="5035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21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Test2: remove the conventional-to-MIP </a:t>
            </a:r>
            <a:r>
              <a:rPr lang="en-US" altLang="zh-CN" b="1" dirty="0"/>
              <a:t>mapping table</a:t>
            </a:r>
            <a:endParaRPr lang="zh-CN" altLang="en-US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8349" y="923107"/>
            <a:ext cx="1154923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121262" y="923107"/>
            <a:ext cx="8709229" cy="627019"/>
          </a:xfrm>
        </p:spPr>
        <p:txBody>
          <a:bodyPr/>
          <a:lstStyle/>
          <a:p>
            <a:pPr marL="0" indent="0">
              <a:buNone/>
            </a:pPr>
            <a:r>
              <a:rPr lang="en-CA" altLang="zh-CN" dirty="0"/>
              <a:t>For the MIPMPM-list derivation, replace the conventional-to-MIP mapping table </a:t>
            </a:r>
            <a:r>
              <a:rPr lang="en-US" altLang="zh-CN" dirty="0"/>
              <a:t>with a fixed </a:t>
            </a:r>
            <a:r>
              <a:rPr lang="en-US" altLang="zh-CN" dirty="0" smtClean="0"/>
              <a:t>MIP mode index </a:t>
            </a:r>
            <a:r>
              <a:rPr lang="en-US" altLang="zh-CN" dirty="0"/>
              <a:t>0</a:t>
            </a:r>
            <a:r>
              <a:rPr lang="en-CA" altLang="zh-CN" dirty="0"/>
              <a:t>:</a:t>
            </a:r>
            <a:endParaRPr lang="en-US" altLang="zh-CN" dirty="0"/>
          </a:p>
        </p:txBody>
      </p:sp>
      <p:sp>
        <p:nvSpPr>
          <p:cNvPr id="3" name="下箭头 2"/>
          <p:cNvSpPr/>
          <p:nvPr/>
        </p:nvSpPr>
        <p:spPr>
          <a:xfrm>
            <a:off x="3744685" y="1680755"/>
            <a:ext cx="496389" cy="7489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下箭头 8"/>
          <p:cNvSpPr/>
          <p:nvPr/>
        </p:nvSpPr>
        <p:spPr>
          <a:xfrm>
            <a:off x="3744684" y="4009941"/>
            <a:ext cx="496389" cy="7489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361849" y="4043934"/>
            <a:ext cx="3474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remove </a:t>
            </a:r>
            <a:r>
              <a:rPr lang="en-US" altLang="zh-CN" b="1" dirty="0" smtClean="0"/>
              <a:t>the conventional-to-MIP </a:t>
            </a:r>
            <a:r>
              <a:rPr lang="en-US" altLang="zh-CN" b="1" dirty="0"/>
              <a:t>mapping table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1316353" y="5272033"/>
            <a:ext cx="23325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ea typeface="黑体" panose="02010609060101010101" pitchFamily="49" charset="-122"/>
                <a:cs typeface="Arial" panose="020B0604020202020204" pitchFamily="34" charset="0"/>
              </a:rPr>
              <a:t>Conventional intra </a:t>
            </a:r>
          </a:p>
          <a:p>
            <a:r>
              <a:rPr lang="en-US" altLang="zh-CN" sz="2000" dirty="0">
                <a:ea typeface="黑体" panose="02010609060101010101" pitchFamily="49" charset="-122"/>
                <a:cs typeface="Arial" panose="020B0604020202020204" pitchFamily="34" charset="0"/>
              </a:rPr>
              <a:t>prediction mode</a:t>
            </a:r>
            <a:endParaRPr lang="zh-CN" altLang="en-US" sz="2000" dirty="0"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3744684" y="5512526"/>
            <a:ext cx="731192" cy="278674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708342" y="5297920"/>
            <a:ext cx="179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  <a:ea typeface="黑体" panose="02010609060101010101" pitchFamily="49" charset="-122"/>
                <a:cs typeface="Arial" panose="020B0604020202020204" pitchFamily="34" charset="0"/>
              </a:rPr>
              <a:t>MIP mode with index 0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648" y="2713310"/>
            <a:ext cx="5276850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63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Test2: remove the conventional-to-MIP </a:t>
            </a:r>
            <a:r>
              <a:rPr lang="en-US" altLang="zh-CN" b="1" dirty="0"/>
              <a:t>mapping table</a:t>
            </a:r>
            <a:endParaRPr lang="zh-CN" altLang="en-US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8349" y="923107"/>
            <a:ext cx="1154923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885140"/>
              </p:ext>
            </p:extLst>
          </p:nvPr>
        </p:nvGraphicFramePr>
        <p:xfrm>
          <a:off x="494099" y="1463039"/>
          <a:ext cx="7465534" cy="4968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46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2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24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12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24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24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4069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All Intra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</a:t>
                      </a:r>
                      <a:r>
                        <a:rPr lang="en-US" sz="1400" kern="0" dirty="0" smtClean="0">
                          <a:effectLst/>
                        </a:rPr>
                        <a:t>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Class A1</a:t>
                      </a:r>
                      <a:endParaRPr lang="zh-CN" sz="16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 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4069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RandomAccess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Over </a:t>
                      </a:r>
                      <a:r>
                        <a:rPr lang="en-US" sz="1400" kern="0" smtClean="0">
                          <a:effectLst/>
                        </a:rPr>
                        <a:t>VTM-5.0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Y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DecT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0.13%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0.01%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-0.14%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-0.19%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-0.20%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0.15%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11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208349" y="836020"/>
            <a:ext cx="8709229" cy="627019"/>
          </a:xfrm>
        </p:spPr>
        <p:txBody>
          <a:bodyPr/>
          <a:lstStyle/>
          <a:p>
            <a:pPr marL="0" indent="0">
              <a:buNone/>
            </a:pPr>
            <a:r>
              <a:rPr lang="en-CA" altLang="zh-CN" dirty="0"/>
              <a:t>For the MIPMPM-list derivation, replace the conventional-to-MIP mapping table </a:t>
            </a:r>
            <a:r>
              <a:rPr lang="en-US" altLang="zh-CN" dirty="0"/>
              <a:t>with a fixed MIP mode </a:t>
            </a:r>
            <a:r>
              <a:rPr lang="en-US" altLang="zh-CN" dirty="0" smtClean="0"/>
              <a:t>index </a:t>
            </a:r>
            <a:r>
              <a:rPr lang="en-US" altLang="zh-CN" dirty="0"/>
              <a:t>0</a:t>
            </a:r>
            <a:r>
              <a:rPr lang="en-CA" altLang="zh-CN" dirty="0"/>
              <a:t>: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8954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Conclusion</a:t>
            </a:r>
            <a:endParaRPr lang="zh-CN" altLang="en-US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09549D-B124-44E7-B2D1-1B30A037DD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349" y="1018458"/>
            <a:ext cx="8935650" cy="4791105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CA" altLang="zh-CN" dirty="0"/>
              <a:t>This method can remove the </a:t>
            </a:r>
            <a:r>
              <a:rPr lang="en-CA" altLang="zh-CN" dirty="0" smtClean="0"/>
              <a:t>mapping </a:t>
            </a:r>
            <a:r>
              <a:rPr lang="en-CA" altLang="zh-CN" dirty="0"/>
              <a:t>table and the look-up-table operations during the mapping process</a:t>
            </a:r>
            <a:r>
              <a:rPr lang="en-CA" altLang="zh-CN" dirty="0" smtClean="0"/>
              <a:t>;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dirty="0"/>
              <a:t> </a:t>
            </a:r>
            <a:r>
              <a:rPr lang="en-US" altLang="zh-CN" b="1" dirty="0"/>
              <a:t>Test1: </a:t>
            </a:r>
            <a:r>
              <a:rPr lang="en-CA" altLang="zh-CN" b="1" dirty="0"/>
              <a:t>Replace the MIP-to-conventional mapping table with a fixed mode index PLANAR_IDX.</a:t>
            </a:r>
            <a:endParaRPr lang="en-US" altLang="zh-CN" b="1" dirty="0"/>
          </a:p>
          <a:p>
            <a:pPr lvl="1" hangingPunct="0"/>
            <a:r>
              <a:rPr lang="en-US" altLang="zh-CN" dirty="0" smtClean="0"/>
              <a:t>For </a:t>
            </a:r>
            <a:r>
              <a:rPr lang="en-US" altLang="zh-CN" dirty="0"/>
              <a:t>AI configuration: </a:t>
            </a:r>
            <a:r>
              <a:rPr lang="en-US" altLang="zh-CN" b="1" dirty="0" smtClean="0"/>
              <a:t>0.01%, -0.02%, </a:t>
            </a:r>
            <a:r>
              <a:rPr lang="en-US" altLang="zh-CN" b="1" dirty="0"/>
              <a:t>and </a:t>
            </a:r>
            <a:r>
              <a:rPr lang="en-US" altLang="zh-CN" b="1" dirty="0" smtClean="0"/>
              <a:t>0.04%, </a:t>
            </a:r>
            <a:r>
              <a:rPr lang="en-US" altLang="zh-CN" dirty="0"/>
              <a:t>with </a:t>
            </a:r>
            <a:r>
              <a:rPr lang="en-US" altLang="zh-CN" dirty="0" smtClean="0"/>
              <a:t>100% </a:t>
            </a:r>
            <a:r>
              <a:rPr lang="en-US" altLang="zh-CN" dirty="0" err="1"/>
              <a:t>EncT</a:t>
            </a:r>
            <a:r>
              <a:rPr lang="en-US" altLang="zh-CN" dirty="0"/>
              <a:t>, </a:t>
            </a:r>
            <a:r>
              <a:rPr lang="en-US" altLang="zh-CN" dirty="0" smtClean="0"/>
              <a:t>100% </a:t>
            </a:r>
            <a:r>
              <a:rPr lang="en-US" altLang="zh-CN" dirty="0" err="1"/>
              <a:t>DecT</a:t>
            </a:r>
            <a:r>
              <a:rPr lang="en-US" altLang="zh-CN" dirty="0"/>
              <a:t>;</a:t>
            </a:r>
            <a:endParaRPr lang="zh-CN" altLang="zh-CN" sz="1400" dirty="0"/>
          </a:p>
          <a:p>
            <a:pPr lvl="1" hangingPunct="0"/>
            <a:r>
              <a:rPr lang="en-US" altLang="zh-CN" dirty="0"/>
              <a:t>For RA configuration: </a:t>
            </a:r>
            <a:r>
              <a:rPr lang="en-US" altLang="zh-CN" b="1" dirty="0" smtClean="0"/>
              <a:t>0.01%, 0.09%, </a:t>
            </a:r>
            <a:r>
              <a:rPr lang="en-US" altLang="zh-CN" b="1" dirty="0"/>
              <a:t>and </a:t>
            </a:r>
            <a:r>
              <a:rPr lang="en-US" altLang="zh-CN" b="1" dirty="0" smtClean="0"/>
              <a:t>0.06%, </a:t>
            </a:r>
            <a:r>
              <a:rPr lang="en-US" altLang="zh-CN" dirty="0"/>
              <a:t>with </a:t>
            </a:r>
            <a:r>
              <a:rPr lang="en-US" altLang="zh-CN" dirty="0" smtClean="0"/>
              <a:t>100% </a:t>
            </a:r>
            <a:r>
              <a:rPr lang="en-US" altLang="zh-CN" dirty="0" err="1"/>
              <a:t>EncT</a:t>
            </a:r>
            <a:r>
              <a:rPr lang="en-US" altLang="zh-CN" dirty="0"/>
              <a:t>, </a:t>
            </a:r>
            <a:r>
              <a:rPr lang="en-US" altLang="zh-CN" dirty="0" smtClean="0"/>
              <a:t>100% </a:t>
            </a:r>
            <a:r>
              <a:rPr lang="en-US" altLang="zh-CN" dirty="0" err="1"/>
              <a:t>DecT</a:t>
            </a:r>
            <a:r>
              <a:rPr lang="en-US" altLang="zh-CN" dirty="0"/>
              <a:t>;</a:t>
            </a:r>
            <a:endParaRPr lang="zh-CN" altLang="zh-CN" sz="1400" dirty="0"/>
          </a:p>
          <a:p>
            <a:pPr>
              <a:buFont typeface="Wingdings" panose="05000000000000000000" pitchFamily="2" charset="2"/>
              <a:buChar char="Ø"/>
            </a:pPr>
            <a:endParaRPr lang="en-US" altLang="zh-CN" dirty="0" smtClean="0"/>
          </a:p>
          <a:p>
            <a:pPr>
              <a:buFont typeface="Wingdings" panose="05000000000000000000" pitchFamily="2" charset="2"/>
              <a:buChar char="Ø"/>
            </a:pPr>
            <a:endParaRPr lang="en-US" altLang="zh-CN" dirty="0" smtClean="0"/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dirty="0"/>
              <a:t> </a:t>
            </a:r>
            <a:r>
              <a:rPr lang="en-US" altLang="zh-CN" b="1" dirty="0" smtClean="0"/>
              <a:t>Test2: </a:t>
            </a:r>
            <a:r>
              <a:rPr lang="en-US" altLang="zh-CN" b="1" dirty="0"/>
              <a:t>Replace the conventional-to-MIP mapping table with a fixed mode index 0.</a:t>
            </a:r>
          </a:p>
          <a:p>
            <a:pPr lvl="1" hangingPunct="0"/>
            <a:r>
              <a:rPr lang="en-US" altLang="zh-CN" dirty="0" smtClean="0"/>
              <a:t>For </a:t>
            </a:r>
            <a:r>
              <a:rPr lang="en-US" altLang="zh-CN" dirty="0"/>
              <a:t>AI configuration: </a:t>
            </a:r>
            <a:r>
              <a:rPr lang="en-US" altLang="zh-CN" b="1" dirty="0" smtClean="0"/>
              <a:t>0.00%, -0.04%, </a:t>
            </a:r>
            <a:r>
              <a:rPr lang="en-US" altLang="zh-CN" b="1" dirty="0"/>
              <a:t>and </a:t>
            </a:r>
            <a:r>
              <a:rPr lang="en-US" altLang="zh-CN" b="1" dirty="0" smtClean="0"/>
              <a:t>-0.01%, </a:t>
            </a:r>
            <a:r>
              <a:rPr lang="en-US" altLang="zh-CN" dirty="0"/>
              <a:t>with </a:t>
            </a:r>
            <a:r>
              <a:rPr lang="en-US" altLang="zh-CN" dirty="0" smtClean="0"/>
              <a:t>99% </a:t>
            </a:r>
            <a:r>
              <a:rPr lang="en-US" altLang="zh-CN" dirty="0" err="1"/>
              <a:t>EncT</a:t>
            </a:r>
            <a:r>
              <a:rPr lang="en-US" altLang="zh-CN" dirty="0"/>
              <a:t>, </a:t>
            </a:r>
            <a:r>
              <a:rPr lang="en-US" altLang="zh-CN" dirty="0" smtClean="0"/>
              <a:t>100% </a:t>
            </a:r>
            <a:r>
              <a:rPr lang="en-US" altLang="zh-CN" dirty="0" err="1"/>
              <a:t>DecT</a:t>
            </a:r>
            <a:r>
              <a:rPr lang="en-US" altLang="zh-CN" dirty="0"/>
              <a:t>;</a:t>
            </a:r>
            <a:endParaRPr lang="zh-CN" altLang="zh-CN" sz="1400" dirty="0"/>
          </a:p>
          <a:p>
            <a:pPr lvl="1" hangingPunct="0"/>
            <a:r>
              <a:rPr lang="en-US" altLang="zh-CN" dirty="0"/>
              <a:t>For RA configuration: </a:t>
            </a:r>
            <a:r>
              <a:rPr lang="en-US" altLang="zh-CN" b="1" dirty="0" smtClean="0"/>
              <a:t>0.00%, -0.09%, </a:t>
            </a:r>
            <a:r>
              <a:rPr lang="en-US" altLang="zh-CN" b="1" dirty="0"/>
              <a:t>and </a:t>
            </a:r>
            <a:r>
              <a:rPr lang="en-US" altLang="zh-CN" b="1" dirty="0" smtClean="0"/>
              <a:t>-0.02%, </a:t>
            </a:r>
            <a:r>
              <a:rPr lang="en-US" altLang="zh-CN" dirty="0"/>
              <a:t>with </a:t>
            </a:r>
            <a:r>
              <a:rPr lang="en-US" altLang="zh-CN" dirty="0" smtClean="0"/>
              <a:t>100% </a:t>
            </a:r>
            <a:r>
              <a:rPr lang="en-US" altLang="zh-CN" dirty="0" err="1"/>
              <a:t>EncT</a:t>
            </a:r>
            <a:r>
              <a:rPr lang="en-US" altLang="zh-CN" dirty="0"/>
              <a:t>, </a:t>
            </a:r>
            <a:r>
              <a:rPr lang="en-US" altLang="zh-CN" dirty="0" smtClean="0"/>
              <a:t>100% </a:t>
            </a:r>
            <a:r>
              <a:rPr lang="en-US" altLang="zh-CN" dirty="0" err="1"/>
              <a:t>DecT</a:t>
            </a:r>
            <a:r>
              <a:rPr lang="en-US" altLang="zh-CN" dirty="0"/>
              <a:t>;</a:t>
            </a:r>
            <a:endParaRPr lang="zh-CN" altLang="zh-CN" sz="1400" dirty="0"/>
          </a:p>
          <a:p>
            <a:pPr>
              <a:buFont typeface="Wingdings" panose="05000000000000000000" pitchFamily="2" charset="2"/>
              <a:buChar char="Ø"/>
            </a:pPr>
            <a:endParaRPr lang="en-US" altLang="zh-CN" dirty="0" smtClean="0"/>
          </a:p>
          <a:p>
            <a:pPr>
              <a:buFont typeface="Wingdings" panose="05000000000000000000" pitchFamily="2" charset="2"/>
              <a:buChar char="Ø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9615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2664</TotalTime>
  <Words>837</Words>
  <Application>Microsoft Office PowerPoint</Application>
  <PresentationFormat>全屏显示(4:3)</PresentationFormat>
  <Paragraphs>291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 Unicode MS</vt:lpstr>
      <vt:lpstr>Eras Demi ITC</vt:lpstr>
      <vt:lpstr>新細明體</vt:lpstr>
      <vt:lpstr>等线</vt:lpstr>
      <vt:lpstr>黑体</vt:lpstr>
      <vt:lpstr>宋体</vt:lpstr>
      <vt:lpstr>Aparajita</vt:lpstr>
      <vt:lpstr>Arial</vt:lpstr>
      <vt:lpstr>Arial Black</vt:lpstr>
      <vt:lpstr>Times New Roman</vt:lpstr>
      <vt:lpstr>Wingdings</vt:lpstr>
      <vt:lpstr>新实验室模板</vt:lpstr>
      <vt:lpstr>1_新实验室模板</vt:lpstr>
      <vt:lpstr>JVET-O0321 Non-CE3: Removal of MIP mapping table</vt:lpstr>
      <vt:lpstr>Current Mapping Table </vt:lpstr>
      <vt:lpstr>MIP-to-conventional mapping table</vt:lpstr>
      <vt:lpstr>Test1: remove the MIP-to-conventional mapping table</vt:lpstr>
      <vt:lpstr>Test1: remove the MIP-to-conventional mapping table</vt:lpstr>
      <vt:lpstr>conventional-to-MIP mapping table</vt:lpstr>
      <vt:lpstr>Test2: remove the conventional-to-MIP mapping table</vt:lpstr>
      <vt:lpstr>Test2: remove the conventional-to-MIP mapping table</vt:lpstr>
      <vt:lpstr>Conclusion</vt:lpstr>
      <vt:lpstr>PowerPoint 演示文稿</vt:lpstr>
      <vt:lpstr>Appendix</vt:lpstr>
      <vt:lpstr>Appendix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LXW：</cp:lastModifiedBy>
  <cp:revision>219</cp:revision>
  <dcterms:created xsi:type="dcterms:W3CDTF">2018-12-28T13:08:00Z</dcterms:created>
  <dcterms:modified xsi:type="dcterms:W3CDTF">2019-07-03T08:59:53Z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