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65" r:id="rId4"/>
    <p:sldId id="258" r:id="rId5"/>
    <p:sldId id="266" r:id="rId6"/>
    <p:sldId id="259" r:id="rId7"/>
    <p:sldId id="263" r:id="rId8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868" y="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283988-F83F-46EA-B8F2-16012B22CA02}" type="datetimeFigureOut">
              <a:rPr lang="zh-TW" altLang="en-US" smtClean="0"/>
              <a:t>2019/7/4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6EA30D-8BB9-4E67-9421-BE355622296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448570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1063" cy="3354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69" name="Google Shape;169;p12:notes"/>
          <p:cNvSpPr txBox="1">
            <a:spLocks noGrp="1"/>
          </p:cNvSpPr>
          <p:nvPr>
            <p:ph type="body" idx="1"/>
          </p:nvPr>
        </p:nvSpPr>
        <p:spPr>
          <a:xfrm>
            <a:off x="680562" y="4783307"/>
            <a:ext cx="5444490" cy="3913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Google Shape;170;p12:notes"/>
          <p:cNvSpPr txBox="1">
            <a:spLocks noGrp="1"/>
          </p:cNvSpPr>
          <p:nvPr>
            <p:ph type="sldNum" idx="12"/>
          </p:nvPr>
        </p:nvSpPr>
        <p:spPr>
          <a:xfrm>
            <a:off x="3854939" y="9440647"/>
            <a:ext cx="2949099" cy="4986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7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"/>
          <p:cNvSpPr txBox="1">
            <a:spLocks noGrp="1"/>
          </p:cNvSpPr>
          <p:nvPr>
            <p:ph type="ctrTitle"/>
          </p:nvPr>
        </p:nvSpPr>
        <p:spPr>
          <a:xfrm>
            <a:off x="1524000" y="2472856"/>
            <a:ext cx="9144000" cy="18242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/>
              <a:t>按一下以編輯母片標題樣式</a:t>
            </a:r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subTitle" idx="1"/>
          </p:nvPr>
        </p:nvSpPr>
        <p:spPr>
          <a:xfrm>
            <a:off x="1524000" y="4389187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zh-TW" altLang="en-US"/>
              <a:t>按一下以編輯母片子標題樣式</a:t>
            </a:r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6057705-5E12-4499-BC1B-3B83B84A798A}" type="datetimeFigureOut">
              <a:rPr lang="zh-TW" altLang="en-US" smtClean="0"/>
              <a:t>2019/7/4</a:t>
            </a:fld>
            <a:endParaRPr lang="zh-TW" altLang="en-US"/>
          </a:p>
        </p:txBody>
      </p:sp>
      <p:sp>
        <p:nvSpPr>
          <p:cNvPr id="21" name="Google Shape;21;p2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ADE71E5-08C5-466B-8C6D-6094EFCC9D4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22" name="Google Shape;22;p2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/>
          </a:p>
        </p:txBody>
      </p:sp>
      <p:pic>
        <p:nvPicPr>
          <p:cNvPr id="23" name="Google Shape;23;p2"/>
          <p:cNvPicPr preferRelativeResize="0"/>
          <p:nvPr/>
        </p:nvPicPr>
        <p:blipFill rotWithShape="1">
          <a:blip r:embed="rId2">
            <a:alphaModFix/>
          </a:blip>
          <a:srcRect l="4945" t="37078" r="4431" b="28004"/>
          <a:stretch/>
        </p:blipFill>
        <p:spPr>
          <a:xfrm>
            <a:off x="10162095" y="6486421"/>
            <a:ext cx="1994416" cy="29286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65479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6057705-5E12-4499-BC1B-3B83B84A798A}" type="datetimeFigureOut">
              <a:rPr lang="zh-TW" altLang="en-US" smtClean="0"/>
              <a:t>2019/7/4</a:t>
            </a:fld>
            <a:endParaRPr lang="zh-TW" altLang="en-US"/>
          </a:p>
        </p:txBody>
      </p:sp>
      <p:sp>
        <p:nvSpPr>
          <p:cNvPr id="74" name="Google Shape;74;p11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ADE71E5-08C5-466B-8C6D-6094EFCC9D4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75" name="Google Shape;75;p11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78354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2"/>
          <p:cNvSpPr txBox="1">
            <a:spLocks noGrp="1"/>
          </p:cNvSpPr>
          <p:nvPr>
            <p:ph type="title"/>
          </p:nvPr>
        </p:nvSpPr>
        <p:spPr>
          <a:xfrm>
            <a:off x="839788" y="102364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/>
              <a:t>按一下以編輯母片標題樣式</a:t>
            </a:r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1"/>
          </p:nvPr>
        </p:nvSpPr>
        <p:spPr>
          <a:xfrm>
            <a:off x="5183188" y="155386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79" name="Google Shape;79;p12"/>
          <p:cNvSpPr txBox="1">
            <a:spLocks noGrp="1"/>
          </p:cNvSpPr>
          <p:nvPr>
            <p:ph type="body" idx="2"/>
          </p:nvPr>
        </p:nvSpPr>
        <p:spPr>
          <a:xfrm>
            <a:off x="839788" y="262384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80" name="Google Shape;80;p12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6057705-5E12-4499-BC1B-3B83B84A798A}" type="datetimeFigureOut">
              <a:rPr lang="zh-TW" altLang="en-US" smtClean="0"/>
              <a:t>2019/7/4</a:t>
            </a:fld>
            <a:endParaRPr lang="zh-TW" altLang="en-US"/>
          </a:p>
        </p:txBody>
      </p:sp>
      <p:sp>
        <p:nvSpPr>
          <p:cNvPr id="81" name="Google Shape;81;p12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ADE71E5-08C5-466B-8C6D-6094EFCC9D4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2" name="Google Shape;82;p12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465039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>
  <p:cSld name="Picture with Caption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>
            <a:spLocks noGrp="1"/>
          </p:cNvSpPr>
          <p:nvPr>
            <p:ph type="pic" idx="2"/>
          </p:nvPr>
        </p:nvSpPr>
        <p:spPr>
          <a:xfrm>
            <a:off x="5183188" y="1497221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zh-TW" altLang="en-US"/>
              <a:t>按一下圖示以新增圖片</a:t>
            </a:r>
            <a:endParaRPr/>
          </a:p>
        </p:txBody>
      </p:sp>
      <p:sp>
        <p:nvSpPr>
          <p:cNvPr id="85" name="Google Shape;85;p13"/>
          <p:cNvSpPr txBox="1">
            <a:spLocks noGrp="1"/>
          </p:cNvSpPr>
          <p:nvPr>
            <p:ph type="body" idx="1"/>
          </p:nvPr>
        </p:nvSpPr>
        <p:spPr>
          <a:xfrm>
            <a:off x="839788" y="2567196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86" name="Google Shape;86;p13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6057705-5E12-4499-BC1B-3B83B84A798A}" type="datetimeFigureOut">
              <a:rPr lang="zh-TW" altLang="en-US" smtClean="0"/>
              <a:t>2019/7/4</a:t>
            </a:fld>
            <a:endParaRPr lang="zh-TW" altLang="en-US"/>
          </a:p>
        </p:txBody>
      </p:sp>
      <p:sp>
        <p:nvSpPr>
          <p:cNvPr id="87" name="Google Shape;87;p13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ADE71E5-08C5-466B-8C6D-6094EFCC9D4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8" name="Google Shape;88;p13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244918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>
  <p:cSld name="1_Title and Content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4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/>
              <a:t>按一下以編輯母片標題樣式</a:t>
            </a:r>
            <a:endParaRPr/>
          </a:p>
        </p:txBody>
      </p:sp>
      <p:sp>
        <p:nvSpPr>
          <p:cNvPr id="91" name="Google Shape;91;p14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6057705-5E12-4499-BC1B-3B83B84A798A}" type="datetimeFigureOut">
              <a:rPr lang="zh-TW" altLang="en-US" smtClean="0"/>
              <a:t>2019/7/4</a:t>
            </a:fld>
            <a:endParaRPr lang="zh-TW" altLang="en-US"/>
          </a:p>
        </p:txBody>
      </p:sp>
      <p:sp>
        <p:nvSpPr>
          <p:cNvPr id="92" name="Google Shape;92;p14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ADE71E5-08C5-466B-8C6D-6094EFCC9D4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93" name="Google Shape;93;p14"/>
          <p:cNvSpPr txBox="1">
            <a:spLocks noGrp="1"/>
          </p:cNvSpPr>
          <p:nvPr>
            <p:ph type="body" idx="1"/>
          </p:nvPr>
        </p:nvSpPr>
        <p:spPr>
          <a:xfrm>
            <a:off x="840951" y="1009815"/>
            <a:ext cx="10529413" cy="55102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─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94" name="Google Shape;94;p14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780056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">
  <p:cSld name="1_Blank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5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6057705-5E12-4499-BC1B-3B83B84A798A}" type="datetimeFigureOut">
              <a:rPr lang="zh-TW" altLang="en-US" smtClean="0"/>
              <a:t>2019/7/4</a:t>
            </a:fld>
            <a:endParaRPr lang="zh-TW" altLang="en-US"/>
          </a:p>
        </p:txBody>
      </p:sp>
      <p:sp>
        <p:nvSpPr>
          <p:cNvPr id="97" name="Google Shape;97;p15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ADE71E5-08C5-466B-8C6D-6094EFCC9D4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98" name="Google Shape;98;p15"/>
          <p:cNvSpPr txBox="1">
            <a:spLocks noGrp="1"/>
          </p:cNvSpPr>
          <p:nvPr>
            <p:ph type="ftr" idx="11"/>
          </p:nvPr>
        </p:nvSpPr>
        <p:spPr>
          <a:xfrm>
            <a:off x="838200" y="6661150"/>
            <a:ext cx="5672138" cy="166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249398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Picture with Caption">
  <p:cSld name="1_Picture with Caption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6"/>
          <p:cNvSpPr>
            <a:spLocks noGrp="1"/>
          </p:cNvSpPr>
          <p:nvPr>
            <p:ph type="pic" idx="2"/>
          </p:nvPr>
        </p:nvSpPr>
        <p:spPr>
          <a:xfrm>
            <a:off x="5183188" y="1497221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zh-TW" altLang="en-US"/>
              <a:t>按一下圖示以新增圖片</a:t>
            </a:r>
            <a:endParaRPr/>
          </a:p>
        </p:txBody>
      </p:sp>
      <p:sp>
        <p:nvSpPr>
          <p:cNvPr id="101" name="Google Shape;101;p16"/>
          <p:cNvSpPr txBox="1">
            <a:spLocks noGrp="1"/>
          </p:cNvSpPr>
          <p:nvPr>
            <p:ph type="body" idx="1"/>
          </p:nvPr>
        </p:nvSpPr>
        <p:spPr>
          <a:xfrm>
            <a:off x="839788" y="2567196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02" name="Google Shape;102;p16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6057705-5E12-4499-BC1B-3B83B84A798A}" type="datetimeFigureOut">
              <a:rPr lang="zh-TW" altLang="en-US" smtClean="0"/>
              <a:t>2019/7/4</a:t>
            </a:fld>
            <a:endParaRPr lang="zh-TW" altLang="en-US"/>
          </a:p>
        </p:txBody>
      </p:sp>
      <p:sp>
        <p:nvSpPr>
          <p:cNvPr id="103" name="Google Shape;103;p16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ADE71E5-08C5-466B-8C6D-6094EFCC9D4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04" name="Google Shape;104;p16"/>
          <p:cNvSpPr txBox="1">
            <a:spLocks noGrp="1"/>
          </p:cNvSpPr>
          <p:nvPr>
            <p:ph type="ftr" idx="11"/>
          </p:nvPr>
        </p:nvSpPr>
        <p:spPr>
          <a:xfrm>
            <a:off x="838200" y="6661150"/>
            <a:ext cx="5672138" cy="166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07459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內容" type="obj">
  <p:cSld name="標題及內容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/>
              <a:t>按一下以編輯母片標題樣式</a:t>
            </a:r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body" idx="1"/>
          </p:nvPr>
        </p:nvSpPr>
        <p:spPr>
          <a:xfrm>
            <a:off x="838200" y="995320"/>
            <a:ext cx="10515600" cy="5181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7" name="Google Shape;27;p3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6057705-5E12-4499-BC1B-3B83B84A798A}" type="datetimeFigureOut">
              <a:rPr lang="zh-TW" altLang="en-US" smtClean="0"/>
              <a:t>2019/7/4</a:t>
            </a:fld>
            <a:endParaRPr lang="zh-TW" altLang="en-US"/>
          </a:p>
        </p:txBody>
      </p:sp>
      <p:sp>
        <p:nvSpPr>
          <p:cNvPr id="28" name="Google Shape;28;p3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/>
          </a:p>
        </p:txBody>
      </p:sp>
      <p:sp>
        <p:nvSpPr>
          <p:cNvPr id="29" name="Google Shape;29;p3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ADE71E5-08C5-466B-8C6D-6094EFCC9D4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25336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標題投影片">
  <p:cSld name="1_標題投影片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/>
              <a:t>按一下以編輯母片標題樣式</a:t>
            </a:r>
            <a:endParaRPr/>
          </a:p>
        </p:txBody>
      </p:sp>
      <p:sp>
        <p:nvSpPr>
          <p:cNvPr id="32" name="Google Shape;32;p4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zh-TW" altLang="en-US"/>
              <a:t>按一下以編輯母片子標題樣式</a:t>
            </a:r>
            <a:endParaRPr/>
          </a:p>
        </p:txBody>
      </p:sp>
      <p:sp>
        <p:nvSpPr>
          <p:cNvPr id="33" name="Google Shape;33;p4"/>
          <p:cNvSpPr txBox="1">
            <a:spLocks noGrp="1"/>
          </p:cNvSpPr>
          <p:nvPr>
            <p:ph type="body" idx="2"/>
          </p:nvPr>
        </p:nvSpPr>
        <p:spPr>
          <a:xfrm>
            <a:off x="4178301" y="5895975"/>
            <a:ext cx="3822700" cy="552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1399050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5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/>
              <a:t>按一下以編輯母片標題樣式</a:t>
            </a:r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6057705-5E12-4499-BC1B-3B83B84A798A}" type="datetimeFigureOut">
              <a:rPr lang="zh-TW" altLang="en-US" smtClean="0"/>
              <a:t>2019/7/4</a:t>
            </a:fld>
            <a:endParaRPr lang="zh-TW" altLang="en-US"/>
          </a:p>
        </p:txBody>
      </p:sp>
      <p:sp>
        <p:nvSpPr>
          <p:cNvPr id="37" name="Google Shape;37;p5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ADE71E5-08C5-466B-8C6D-6094EFCC9D4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38" name="Google Shape;38;p5"/>
          <p:cNvSpPr txBox="1">
            <a:spLocks noGrp="1"/>
          </p:cNvSpPr>
          <p:nvPr>
            <p:ph type="body" idx="1"/>
          </p:nvPr>
        </p:nvSpPr>
        <p:spPr>
          <a:xfrm>
            <a:off x="840951" y="1009815"/>
            <a:ext cx="10529413" cy="55102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─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39" name="Google Shape;39;p5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82679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/>
              <a:t>按一下以編輯母片標題樣式</a:t>
            </a:r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3" name="Google Shape;43;p6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6057705-5E12-4499-BC1B-3B83B84A798A}" type="datetimeFigureOut">
              <a:rPr lang="zh-TW" altLang="en-US" smtClean="0"/>
              <a:t>2019/7/4</a:t>
            </a:fld>
            <a:endParaRPr lang="zh-TW" altLang="en-US"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ADE71E5-08C5-466B-8C6D-6094EFCC9D4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45" name="Google Shape;45;p6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332640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7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/>
              <a:t>按一下以編輯母片標題樣式</a:t>
            </a:r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body" idx="1"/>
          </p:nvPr>
        </p:nvSpPr>
        <p:spPr>
          <a:xfrm>
            <a:off x="838200" y="1319002"/>
            <a:ext cx="5181600" cy="48579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9" name="Google Shape;49;p7"/>
          <p:cNvSpPr txBox="1">
            <a:spLocks noGrp="1"/>
          </p:cNvSpPr>
          <p:nvPr>
            <p:ph type="body" idx="2"/>
          </p:nvPr>
        </p:nvSpPr>
        <p:spPr>
          <a:xfrm>
            <a:off x="6172200" y="1319002"/>
            <a:ext cx="5181600" cy="48579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0" name="Google Shape;50;p7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6057705-5E12-4499-BC1B-3B83B84A798A}" type="datetimeFigureOut">
              <a:rPr lang="zh-TW" altLang="en-US" smtClean="0"/>
              <a:t>2019/7/4</a:t>
            </a:fld>
            <a:endParaRPr lang="zh-TW" altLang="en-US"/>
          </a:p>
        </p:txBody>
      </p:sp>
      <p:sp>
        <p:nvSpPr>
          <p:cNvPr id="51" name="Google Shape;51;p7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ADE71E5-08C5-466B-8C6D-6094EFCC9D4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52" name="Google Shape;52;p7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701101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8"/>
          <p:cNvSpPr txBox="1">
            <a:spLocks noGrp="1"/>
          </p:cNvSpPr>
          <p:nvPr>
            <p:ph type="title"/>
          </p:nvPr>
        </p:nvSpPr>
        <p:spPr>
          <a:xfrm>
            <a:off x="839788" y="0"/>
            <a:ext cx="10515600" cy="767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/>
              <a:t>按一下以編輯母片標題樣式</a:t>
            </a:r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body" idx="1"/>
          </p:nvPr>
        </p:nvSpPr>
        <p:spPr>
          <a:xfrm>
            <a:off x="839788" y="1211827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6" name="Google Shape;56;p8"/>
          <p:cNvSpPr txBox="1">
            <a:spLocks noGrp="1"/>
          </p:cNvSpPr>
          <p:nvPr>
            <p:ph type="body" idx="2"/>
          </p:nvPr>
        </p:nvSpPr>
        <p:spPr>
          <a:xfrm>
            <a:off x="839788" y="2035739"/>
            <a:ext cx="5157787" cy="4153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7" name="Google Shape;57;p8"/>
          <p:cNvSpPr txBox="1">
            <a:spLocks noGrp="1"/>
          </p:cNvSpPr>
          <p:nvPr>
            <p:ph type="body" idx="3"/>
          </p:nvPr>
        </p:nvSpPr>
        <p:spPr>
          <a:xfrm>
            <a:off x="6172200" y="1211827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8" name="Google Shape;58;p8"/>
          <p:cNvSpPr txBox="1">
            <a:spLocks noGrp="1"/>
          </p:cNvSpPr>
          <p:nvPr>
            <p:ph type="body" idx="4"/>
          </p:nvPr>
        </p:nvSpPr>
        <p:spPr>
          <a:xfrm>
            <a:off x="6172200" y="2035739"/>
            <a:ext cx="5183188" cy="4153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9" name="Google Shape;59;p8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6057705-5E12-4499-BC1B-3B83B84A798A}" type="datetimeFigureOut">
              <a:rPr lang="zh-TW" altLang="en-US" smtClean="0"/>
              <a:t>2019/7/4</a:t>
            </a:fld>
            <a:endParaRPr lang="zh-TW" altLang="en-US"/>
          </a:p>
        </p:txBody>
      </p:sp>
      <p:sp>
        <p:nvSpPr>
          <p:cNvPr id="60" name="Google Shape;60;p8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ADE71E5-08C5-466B-8C6D-6094EFCC9D4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61" name="Google Shape;61;p8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20445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9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/>
              <a:t>按一下以編輯母片標題樣式</a:t>
            </a:r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6057705-5E12-4499-BC1B-3B83B84A798A}" type="datetimeFigureOut">
              <a:rPr lang="zh-TW" altLang="en-US" smtClean="0"/>
              <a:t>2019/7/4</a:t>
            </a:fld>
            <a:endParaRPr lang="zh-TW" altLang="en-US"/>
          </a:p>
        </p:txBody>
      </p:sp>
      <p:sp>
        <p:nvSpPr>
          <p:cNvPr id="65" name="Google Shape;65;p9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ADE71E5-08C5-466B-8C6D-6094EFCC9D4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66" name="Google Shape;66;p9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6946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Only">
  <p:cSld name="1_Title Only">
    <p:bg>
      <p:bgPr>
        <a:blipFill>
          <a:blip r:embed="rId2">
            <a:alphaModFix amt="62000"/>
          </a:blip>
          <a:stretch>
            <a:fillRect/>
          </a:stretch>
        </a:blip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0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/>
              <a:t>按一下以編輯母片標題樣式</a:t>
            </a:r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6057705-5E12-4499-BC1B-3B83B84A798A}" type="datetimeFigureOut">
              <a:rPr lang="zh-TW" altLang="en-US" smtClean="0"/>
              <a:t>2019/7/4</a:t>
            </a:fld>
            <a:endParaRPr lang="zh-TW" altLang="en-US"/>
          </a:p>
        </p:txBody>
      </p:sp>
      <p:sp>
        <p:nvSpPr>
          <p:cNvPr id="70" name="Google Shape;70;p10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ADE71E5-08C5-466B-8C6D-6094EFCC9D4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71" name="Google Shape;71;p10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685556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/>
          <p:nvPr/>
        </p:nvSpPr>
        <p:spPr>
          <a:xfrm>
            <a:off x="674" y="0"/>
            <a:ext cx="12192000" cy="764704"/>
          </a:xfrm>
          <a:prstGeom prst="rect">
            <a:avLst/>
          </a:prstGeom>
          <a:gradFill>
            <a:gsLst>
              <a:gs pos="0">
                <a:srgbClr val="284971"/>
              </a:gs>
              <a:gs pos="50000">
                <a:srgbClr val="3B6AA4"/>
              </a:gs>
              <a:gs pos="100000">
                <a:srgbClr val="4680C5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1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body" idx="1"/>
          </p:nvPr>
        </p:nvSpPr>
        <p:spPr>
          <a:xfrm>
            <a:off x="838200" y="995320"/>
            <a:ext cx="10515600" cy="5181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6057705-5E12-4499-BC1B-3B83B84A798A}" type="datetimeFigureOut">
              <a:rPr lang="zh-TW" altLang="en-US" smtClean="0"/>
              <a:t>2019/7/4</a:t>
            </a:fld>
            <a:endParaRPr lang="zh-TW" altLang="en-US"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ADE71E5-08C5-466B-8C6D-6094EFCC9D4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5" name="Google Shape;15;p1"/>
          <p:cNvSpPr txBox="1">
            <a:spLocks noGrp="1"/>
          </p:cNvSpPr>
          <p:nvPr>
            <p:ph type="ftr" idx="11"/>
          </p:nvPr>
        </p:nvSpPr>
        <p:spPr>
          <a:xfrm>
            <a:off x="-1" y="6388136"/>
            <a:ext cx="10483361" cy="420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/>
          </a:p>
        </p:txBody>
      </p:sp>
      <p:pic>
        <p:nvPicPr>
          <p:cNvPr id="16" name="Google Shape;16;p1"/>
          <p:cNvPicPr preferRelativeResize="0"/>
          <p:nvPr/>
        </p:nvPicPr>
        <p:blipFill rotWithShape="1">
          <a:blip r:embed="rId17">
            <a:alphaModFix/>
          </a:blip>
          <a:srcRect l="4945" t="37078" r="4431" b="28004"/>
          <a:stretch/>
        </p:blipFill>
        <p:spPr>
          <a:xfrm>
            <a:off x="10162095" y="6486421"/>
            <a:ext cx="1994416" cy="29286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904360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DF6407A-27C6-462D-8C34-8C70623C72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373398"/>
            <a:ext cx="9144000" cy="1824256"/>
          </a:xfrm>
        </p:spPr>
        <p:txBody>
          <a:bodyPr/>
          <a:lstStyle/>
          <a:p>
            <a:r>
              <a:rPr lang="en-US" altLang="zh-TW" sz="4000" dirty="0">
                <a:solidFill>
                  <a:schemeClr val="bg2">
                    <a:lumMod val="75000"/>
                  </a:schemeClr>
                </a:solidFill>
              </a:rPr>
              <a:t>JVET-O0313</a:t>
            </a:r>
            <a:br>
              <a:rPr lang="en-US" altLang="zh-TW" sz="40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altLang="zh-TW" sz="4000" dirty="0">
                <a:solidFill>
                  <a:schemeClr val="bg2">
                    <a:lumMod val="75000"/>
                  </a:schemeClr>
                </a:solidFill>
              </a:rPr>
              <a:t>CE4-related: On conditions for enabling PROF</a:t>
            </a:r>
            <a:endParaRPr lang="zh-TW" altLang="en-US" sz="40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9521D859-99F2-4847-9827-D6BBA14399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309257"/>
            <a:ext cx="9144000" cy="2735692"/>
          </a:xfrm>
        </p:spPr>
        <p:txBody>
          <a:bodyPr/>
          <a:lstStyle/>
          <a:p>
            <a:r>
              <a:rPr lang="en-US" altLang="zh-TW" sz="36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Yu-Ciao Yang, Po-Han Lin</a:t>
            </a:r>
          </a:p>
          <a:p>
            <a:endParaRPr lang="en-US" altLang="zh-TW" dirty="0"/>
          </a:p>
          <a:p>
            <a:r>
              <a:rPr lang="en-CA" altLang="zh-TW" dirty="0"/>
              <a:t>Gothenburg</a:t>
            </a:r>
            <a:r>
              <a:rPr lang="en-US" altLang="zh-TW" dirty="0"/>
              <a:t>, SE</a:t>
            </a:r>
          </a:p>
          <a:p>
            <a:r>
              <a:rPr lang="en-US" altLang="zh-TW" dirty="0"/>
              <a:t>July 2019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978249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EB535F4-7934-4050-A29F-FEFCBFB3B3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Introduction</a:t>
            </a: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A0EA309B-57F0-41CB-A0C1-719549B288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885" y="764704"/>
            <a:ext cx="12181115" cy="5853810"/>
          </a:xfrm>
        </p:spPr>
        <p:txBody>
          <a:bodyPr/>
          <a:lstStyle/>
          <a:p>
            <a:r>
              <a:rPr lang="en-CA" altLang="zh-TW" dirty="0"/>
              <a:t>In the current design of CE4-2.1 software, there are 2 conditions on PROF in decoder. If one of the following conditions is true, PROF is disabled.</a:t>
            </a:r>
          </a:p>
          <a:p>
            <a:pPr lvl="1" hangingPunct="0"/>
            <a:r>
              <a:rPr lang="en-CA" altLang="zh-TW" dirty="0"/>
              <a:t>Condition 1: Control point motion vectors are all equal.</a:t>
            </a:r>
            <a:endParaRPr lang="zh-TW" altLang="zh-TW" dirty="0"/>
          </a:p>
          <a:p>
            <a:pPr lvl="1" hangingPunct="0"/>
            <a:r>
              <a:rPr lang="en-CA" altLang="zh-TW" dirty="0"/>
              <a:t>Condition 2: The size of reference block bounding box exceed a pre-defined threshold.</a:t>
            </a:r>
            <a:endParaRPr lang="zh-TW" altLang="zh-TW" dirty="0"/>
          </a:p>
          <a:p>
            <a:r>
              <a:rPr lang="en-US" altLang="zh-TW" dirty="0"/>
              <a:t>If PROF is enabled, the following steps are applied:</a:t>
            </a:r>
            <a:endParaRPr lang="zh-TW" altLang="zh-TW" dirty="0"/>
          </a:p>
          <a:p>
            <a:pPr lvl="1" hangingPunct="0"/>
            <a:r>
              <a:rPr lang="en-US" altLang="zh-TW" dirty="0"/>
              <a:t>Step 1) Derive sample motion vector difference ΔV(</a:t>
            </a:r>
            <a:r>
              <a:rPr lang="en-US" altLang="zh-TW" dirty="0" err="1"/>
              <a:t>i</a:t>
            </a:r>
            <a:r>
              <a:rPr lang="en-US" altLang="zh-TW" dirty="0"/>
              <a:t>, j).</a:t>
            </a:r>
            <a:br>
              <a:rPr lang="en-US" altLang="zh-TW" dirty="0"/>
            </a:br>
            <a:br>
              <a:rPr lang="en-US" altLang="zh-TW" dirty="0"/>
            </a:br>
            <a:br>
              <a:rPr lang="en-US" altLang="zh-TW" dirty="0"/>
            </a:br>
            <a:r>
              <a:rPr lang="en-US" altLang="zh-TW" dirty="0"/>
              <a:t>ΔV(</a:t>
            </a:r>
            <a:r>
              <a:rPr lang="en-US" altLang="zh-TW" dirty="0" err="1"/>
              <a:t>i</a:t>
            </a:r>
            <a:r>
              <a:rPr lang="en-US" altLang="zh-TW" dirty="0"/>
              <a:t>, j) is rounded by the following equation before calculated prediction refinement, the shift is related to the position precision, affine parameter precision and ΔV precision.</a:t>
            </a:r>
            <a:br>
              <a:rPr lang="en-US" altLang="zh-TW" dirty="0"/>
            </a:br>
            <a:endParaRPr lang="en-US" altLang="zh-TW" dirty="0"/>
          </a:p>
          <a:p>
            <a:pPr lvl="1" hangingPunct="0"/>
            <a:r>
              <a:rPr lang="en-US" altLang="zh-TW" dirty="0"/>
              <a:t>Step 2) Derive spatial gradient.</a:t>
            </a:r>
          </a:p>
          <a:p>
            <a:pPr lvl="1" hangingPunct="0"/>
            <a:r>
              <a:rPr lang="en-US" altLang="zh-TW" dirty="0"/>
              <a:t>Step 3) Derive prediction refinement and generate the final prediction.</a:t>
            </a:r>
            <a:br>
              <a:rPr lang="en-US" altLang="zh-TW" dirty="0"/>
            </a:br>
            <a:br>
              <a:rPr lang="en-US" altLang="zh-TW" dirty="0"/>
            </a:br>
            <a:endParaRPr lang="zh-TW" alt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2F86CEF8-9E5B-454A-BFCA-9D2FB26906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3452132"/>
            <a:ext cx="2095500" cy="628650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9F6E089E-A67D-4F42-B45E-2515BC1518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714" y="5869459"/>
            <a:ext cx="4759348" cy="358476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5499E41B-F5FA-4B6D-B883-D580C03310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4143" y="6211330"/>
            <a:ext cx="2318657" cy="358476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47CC1570-4005-410E-BB26-E10B7D9BD8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2501" y="4747532"/>
            <a:ext cx="7391400" cy="32385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0B252654-F2B8-4D45-AE6F-57C3A9887408}"/>
              </a:ext>
            </a:extLst>
          </p:cNvPr>
          <p:cNvSpPr/>
          <p:nvPr/>
        </p:nvSpPr>
        <p:spPr>
          <a:xfrm>
            <a:off x="957942" y="4736646"/>
            <a:ext cx="7500257" cy="3584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05D96CB-5B26-403F-822A-D67BFF65FF1F}"/>
              </a:ext>
            </a:extLst>
          </p:cNvPr>
          <p:cNvSpPr/>
          <p:nvPr/>
        </p:nvSpPr>
        <p:spPr>
          <a:xfrm>
            <a:off x="6237517" y="5060118"/>
            <a:ext cx="6096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TW" dirty="0"/>
              <a:t>ΔV</a:t>
            </a:r>
            <a:r>
              <a:rPr lang="en-CA" altLang="zh-TW" dirty="0"/>
              <a:t> is rounded to zero if abs( </a:t>
            </a:r>
            <a:r>
              <a:rPr lang="en-US" altLang="zh-TW" dirty="0"/>
              <a:t>ΔV ) &lt;= abs( 1&lt;&lt;( shift-1 ) )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764600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EB535F4-7934-4050-A29F-FEFCBFB3B3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Proposed Condition</a:t>
            </a: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A0EA309B-57F0-41CB-A0C1-719549B288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764704"/>
            <a:ext cx="10515600" cy="5412259"/>
          </a:xfrm>
        </p:spPr>
        <p:txBody>
          <a:bodyPr/>
          <a:lstStyle/>
          <a:p>
            <a:r>
              <a:rPr lang="en-CA" altLang="zh-TW" dirty="0"/>
              <a:t>According to the characteristics of the affine model (rotate, zoom in, zoom out) of an affine sub-block, the maximum value of ΔV appears in the 4 corners in an affine sub-block.</a:t>
            </a:r>
          </a:p>
          <a:p>
            <a:r>
              <a:rPr lang="en-CA" altLang="zh-TW" dirty="0"/>
              <a:t>The coordinate of 4 corners relative to the center of 4x4 fractional interpolation block are (-6, -6), (6, -6), (-6, 6), (6, 6), respectively. The ΔV of the 4 corners are list as follows.</a:t>
            </a:r>
          </a:p>
          <a:p>
            <a:pPr marL="50800" indent="0">
              <a:buNone/>
            </a:pPr>
            <a:endParaRPr lang="en-CA" altLang="zh-TW" dirty="0"/>
          </a:p>
          <a:p>
            <a:r>
              <a:rPr lang="en-CA" altLang="zh-TW" dirty="0"/>
              <a:t>To determine the maximum </a:t>
            </a:r>
            <a:r>
              <a:rPr lang="en-US" altLang="zh-TW" dirty="0"/>
              <a:t>ΔV of the 4 corners, the 4 equations can be simplified as follows.</a:t>
            </a:r>
          </a:p>
          <a:p>
            <a:endParaRPr lang="en-US" altLang="zh-TW" dirty="0"/>
          </a:p>
          <a:p>
            <a:r>
              <a:rPr lang="en-US" altLang="zh-TW" dirty="0"/>
              <a:t>To decide whether to enable PROF, if the following condition is true, PROF is disabled.</a:t>
            </a:r>
          </a:p>
          <a:p>
            <a:pPr lvl="1"/>
            <a:r>
              <a:rPr lang="en-CA" altLang="zh-TW" dirty="0"/>
              <a:t>None of </a:t>
            </a:r>
            <a:r>
              <a:rPr lang="en-CA" altLang="zh-TW" dirty="0" err="1"/>
              <a:t>ΔmaxVx</a:t>
            </a:r>
            <a:r>
              <a:rPr lang="en-CA" altLang="zh-TW" dirty="0"/>
              <a:t> and </a:t>
            </a:r>
            <a:r>
              <a:rPr lang="en-CA" altLang="zh-TW" dirty="0" err="1"/>
              <a:t>ΔmaxVy</a:t>
            </a:r>
            <a:r>
              <a:rPr lang="en-CA" altLang="zh-TW" dirty="0"/>
              <a:t> is greater than </a:t>
            </a:r>
            <a:r>
              <a:rPr lang="en-US" altLang="zh-TW" dirty="0"/>
              <a:t>abs( 1&lt;&lt;( shift-1 ) )</a:t>
            </a:r>
            <a:endParaRPr lang="zh-TW" altLang="en-US" dirty="0"/>
          </a:p>
        </p:txBody>
      </p:sp>
      <p:pic>
        <p:nvPicPr>
          <p:cNvPr id="22" name="圖片 21">
            <a:extLst>
              <a:ext uri="{FF2B5EF4-FFF2-40B4-BE49-F238E27FC236}">
                <a16:creationId xmlns:a16="http://schemas.microsoft.com/office/drawing/2014/main" id="{A0FD2DC8-BEC3-4D25-AECF-FF547A49C8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2613" y="4849566"/>
            <a:ext cx="3409950" cy="647700"/>
          </a:xfrm>
          <a:prstGeom prst="rect">
            <a:avLst/>
          </a:prstGeom>
        </p:spPr>
      </p:pic>
      <p:pic>
        <p:nvPicPr>
          <p:cNvPr id="23" name="圖片 22">
            <a:extLst>
              <a:ext uri="{FF2B5EF4-FFF2-40B4-BE49-F238E27FC236}">
                <a16:creationId xmlns:a16="http://schemas.microsoft.com/office/drawing/2014/main" id="{7644A3E1-D6A6-4959-87A3-45A2980B98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437" y="3470833"/>
            <a:ext cx="2905125" cy="581025"/>
          </a:xfrm>
          <a:prstGeom prst="rect">
            <a:avLst/>
          </a:prstGeom>
        </p:spPr>
      </p:pic>
      <p:pic>
        <p:nvPicPr>
          <p:cNvPr id="24" name="圖片 23">
            <a:extLst>
              <a:ext uri="{FF2B5EF4-FFF2-40B4-BE49-F238E27FC236}">
                <a16:creationId xmlns:a16="http://schemas.microsoft.com/office/drawing/2014/main" id="{3CEC3CDC-8B96-4C1B-9AB2-96844F9C79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62425" y="3488521"/>
            <a:ext cx="2800350" cy="523875"/>
          </a:xfrm>
          <a:prstGeom prst="rect">
            <a:avLst/>
          </a:prstGeom>
        </p:spPr>
      </p:pic>
      <p:pic>
        <p:nvPicPr>
          <p:cNvPr id="25" name="圖片 24">
            <a:extLst>
              <a:ext uri="{FF2B5EF4-FFF2-40B4-BE49-F238E27FC236}">
                <a16:creationId xmlns:a16="http://schemas.microsoft.com/office/drawing/2014/main" id="{7CADC1C6-A4E3-4D52-A14D-1A9CC46759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21571" y="3443617"/>
            <a:ext cx="2524125" cy="542925"/>
          </a:xfrm>
          <a:prstGeom prst="rect">
            <a:avLst/>
          </a:prstGeom>
        </p:spPr>
      </p:pic>
      <p:pic>
        <p:nvPicPr>
          <p:cNvPr id="26" name="圖片 25">
            <a:extLst>
              <a:ext uri="{FF2B5EF4-FFF2-40B4-BE49-F238E27FC236}">
                <a16:creationId xmlns:a16="http://schemas.microsoft.com/office/drawing/2014/main" id="{996588A6-5583-44C5-A39F-B66BE9218DE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65128" y="3418114"/>
            <a:ext cx="2352675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5339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E5D8FFB-EAEE-4B5A-941A-2504200F2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>
                <a:solidFill>
                  <a:srgbClr val="FFFFFF"/>
                </a:solidFill>
              </a:rPr>
              <a:t>Simulation results </a:t>
            </a:r>
            <a:endParaRPr lang="zh-TW" altLang="en-US" dirty="0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7ABCBD95-8B42-4625-9BF9-1E882CD385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8599" y="881744"/>
            <a:ext cx="11756571" cy="5295220"/>
          </a:xfrm>
        </p:spPr>
        <p:txBody>
          <a:bodyPr/>
          <a:lstStyle/>
          <a:p>
            <a:r>
              <a:rPr lang="en-CA" altLang="zh-TW" sz="2400" dirty="0"/>
              <a:t>Table 1 shows the probability of disabling PROF by conditions.</a:t>
            </a:r>
          </a:p>
          <a:p>
            <a:pPr lvl="1" hangingPunct="0"/>
            <a:r>
              <a:rPr lang="en-CA" altLang="zh-TW" sz="1800" dirty="0"/>
              <a:t>Condition 1: Control point motion vectors are all equal.</a:t>
            </a:r>
            <a:endParaRPr lang="zh-TW" altLang="zh-TW" sz="1800" dirty="0"/>
          </a:p>
          <a:p>
            <a:pPr lvl="1" hangingPunct="0"/>
            <a:r>
              <a:rPr lang="en-CA" altLang="zh-TW" sz="1800" dirty="0"/>
              <a:t>Condition 2: The size of reference block bounding box exceed a pre-defined threshold.</a:t>
            </a:r>
            <a:endParaRPr lang="zh-TW" altLang="zh-TW" sz="1800" dirty="0"/>
          </a:p>
          <a:p>
            <a:pPr lvl="1" hangingPunct="0"/>
            <a:r>
              <a:rPr lang="en-CA" altLang="zh-TW" sz="1800" dirty="0"/>
              <a:t>Condition 3 (Proposed): None of </a:t>
            </a:r>
            <a:r>
              <a:rPr lang="en-CA" altLang="zh-TW" sz="1800" dirty="0" err="1"/>
              <a:t>ΔmaxVx</a:t>
            </a:r>
            <a:r>
              <a:rPr lang="en-CA" altLang="zh-TW" sz="1800" dirty="0"/>
              <a:t> and </a:t>
            </a:r>
            <a:r>
              <a:rPr lang="en-CA" altLang="zh-TW" sz="1800" dirty="0" err="1"/>
              <a:t>ΔmaxVy</a:t>
            </a:r>
            <a:r>
              <a:rPr lang="en-CA" altLang="zh-TW" sz="1800" dirty="0"/>
              <a:t> is greater than the rounding threshold.</a:t>
            </a:r>
            <a:endParaRPr lang="zh-TW" altLang="zh-TW" sz="1800" dirty="0"/>
          </a:p>
          <a:p>
            <a:pPr hangingPunct="0"/>
            <a:r>
              <a:rPr lang="en-CA" altLang="zh-TW" sz="2400" dirty="0"/>
              <a:t>Test 1: Apply Condition 3 on top of CE4-2.1.a and remove Condition 1.</a:t>
            </a:r>
            <a:endParaRPr lang="zh-TW" altLang="zh-TW" sz="2400" dirty="0"/>
          </a:p>
          <a:p>
            <a:pPr hangingPunct="0"/>
            <a:r>
              <a:rPr lang="en-CA" altLang="zh-TW" sz="2400" dirty="0"/>
              <a:t>Test 2: Apply Condition 3 on top of CE4-2.1.b and remove Condition 1.</a:t>
            </a:r>
            <a:endParaRPr lang="zh-TW" altLang="zh-TW" sz="2400" dirty="0"/>
          </a:p>
          <a:p>
            <a:endParaRPr lang="zh-TW" altLang="en-US" sz="2400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75569CF8-8808-4D5B-BC53-E9D06BAE2E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4827407"/>
              </p:ext>
            </p:extLst>
          </p:nvPr>
        </p:nvGraphicFramePr>
        <p:xfrm>
          <a:off x="953133" y="3827120"/>
          <a:ext cx="7831639" cy="2743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61669">
                  <a:extLst>
                    <a:ext uri="{9D8B030D-6E8A-4147-A177-3AD203B41FA5}">
                      <a16:colId xmlns:a16="http://schemas.microsoft.com/office/drawing/2014/main" val="1930527570"/>
                    </a:ext>
                  </a:extLst>
                </a:gridCol>
                <a:gridCol w="1889990">
                  <a:extLst>
                    <a:ext uri="{9D8B030D-6E8A-4147-A177-3AD203B41FA5}">
                      <a16:colId xmlns:a16="http://schemas.microsoft.com/office/drawing/2014/main" val="1382467442"/>
                    </a:ext>
                  </a:extLst>
                </a:gridCol>
                <a:gridCol w="1889990">
                  <a:extLst>
                    <a:ext uri="{9D8B030D-6E8A-4147-A177-3AD203B41FA5}">
                      <a16:colId xmlns:a16="http://schemas.microsoft.com/office/drawing/2014/main" val="2250504604"/>
                    </a:ext>
                  </a:extLst>
                </a:gridCol>
                <a:gridCol w="1889990">
                  <a:extLst>
                    <a:ext uri="{9D8B030D-6E8A-4147-A177-3AD203B41FA5}">
                      <a16:colId xmlns:a16="http://schemas.microsoft.com/office/drawing/2014/main" val="640014002"/>
                    </a:ext>
                  </a:extLst>
                </a:gridCol>
              </a:tblGrid>
              <a:tr h="184150">
                <a:tc rowSpan="2">
                  <a:txBody>
                    <a:bodyPr/>
                    <a:lstStyle/>
                    <a:p>
                      <a:endParaRPr lang="zh-TW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Disabling Probability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0296006"/>
                  </a:ext>
                </a:extLst>
              </a:tr>
              <a:tr h="18415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Condition 1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Condition 2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Condition 3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75473072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CE4-2.1.a RA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23.6598%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0.5819%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0.0000%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03580032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CE4-2.1.b RA</a:t>
                      </a:r>
                      <a:endParaRPr lang="zh-TW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25.1501%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0.6250%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0.0000%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43104294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Test 1 RA</a:t>
                      </a:r>
                      <a:endParaRPr lang="zh-TW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0.0000%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0.5819%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34.8713%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63791388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Test 2 RA</a:t>
                      </a:r>
                      <a:endParaRPr lang="zh-TW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0.0000%</a:t>
                      </a:r>
                      <a:endParaRPr lang="zh-TW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0.6156%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33.8086%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89744385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CE4-2.1.a LB</a:t>
                      </a:r>
                      <a:endParaRPr lang="zh-TW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21.1411%</a:t>
                      </a:r>
                      <a:endParaRPr lang="zh-TW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0.6298%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0.0000%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0991814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CE4-2.1.b LB</a:t>
                      </a:r>
                      <a:endParaRPr lang="zh-TW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21.7222%</a:t>
                      </a:r>
                      <a:endParaRPr lang="zh-TW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0.5716%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0.0000%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74500436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Test 1 LB</a:t>
                      </a:r>
                      <a:endParaRPr lang="zh-TW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0.0000%</a:t>
                      </a:r>
                      <a:endParaRPr lang="zh-TW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0.6298%</a:t>
                      </a:r>
                      <a:endParaRPr lang="zh-TW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33.9609%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58806821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Test 2 LB</a:t>
                      </a:r>
                      <a:endParaRPr lang="zh-TW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0.0000%</a:t>
                      </a:r>
                      <a:endParaRPr lang="zh-TW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0.6154%</a:t>
                      </a:r>
                      <a:endParaRPr lang="zh-TW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30.3716%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19717236"/>
                  </a:ext>
                </a:extLst>
              </a:tr>
            </a:tbl>
          </a:graphicData>
        </a:graphic>
      </p:graphicFrame>
      <p:sp>
        <p:nvSpPr>
          <p:cNvPr id="7" name="Rectangle 1">
            <a:extLst>
              <a:ext uri="{FF2B5EF4-FFF2-40B4-BE49-F238E27FC236}">
                <a16:creationId xmlns:a16="http://schemas.microsoft.com/office/drawing/2014/main" id="{80E0F6D9-8128-4758-9F36-F766F0710A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4050" y="3468287"/>
            <a:ext cx="630555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048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048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048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048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048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048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048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048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048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3048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CA" altLang="zh-TW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Table 1. Probability of Disabling PROF of Affine </a:t>
            </a:r>
            <a:r>
              <a:rPr kumimoji="0" lang="en-CA" altLang="zh-TW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Luma</a:t>
            </a:r>
            <a:r>
              <a:rPr kumimoji="0" lang="en-CA" altLang="zh-TW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 Blocks.</a:t>
            </a:r>
            <a:endParaRPr kumimoji="0" lang="en-CA" altLang="zh-TW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8760640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E5D8FFB-EAEE-4B5A-941A-2504200F2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>
                <a:solidFill>
                  <a:srgbClr val="FFFFFF"/>
                </a:solidFill>
              </a:rPr>
              <a:t>Simulation results </a:t>
            </a:r>
            <a:endParaRPr lang="zh-TW" altLang="en-US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F920A923-C3A5-4798-9A98-7F9CDF5ED4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4067073"/>
              </p:ext>
            </p:extLst>
          </p:nvPr>
        </p:nvGraphicFramePr>
        <p:xfrm>
          <a:off x="59262" y="1069973"/>
          <a:ext cx="10515604" cy="23469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09498">
                  <a:extLst>
                    <a:ext uri="{9D8B030D-6E8A-4147-A177-3AD203B41FA5}">
                      <a16:colId xmlns:a16="http://schemas.microsoft.com/office/drawing/2014/main" val="1710434270"/>
                    </a:ext>
                  </a:extLst>
                </a:gridCol>
                <a:gridCol w="729783">
                  <a:extLst>
                    <a:ext uri="{9D8B030D-6E8A-4147-A177-3AD203B41FA5}">
                      <a16:colId xmlns:a16="http://schemas.microsoft.com/office/drawing/2014/main" val="3964661463"/>
                    </a:ext>
                  </a:extLst>
                </a:gridCol>
                <a:gridCol w="975848">
                  <a:extLst>
                    <a:ext uri="{9D8B030D-6E8A-4147-A177-3AD203B41FA5}">
                      <a16:colId xmlns:a16="http://schemas.microsoft.com/office/drawing/2014/main" val="2647522160"/>
                    </a:ext>
                  </a:extLst>
                </a:gridCol>
                <a:gridCol w="973745">
                  <a:extLst>
                    <a:ext uri="{9D8B030D-6E8A-4147-A177-3AD203B41FA5}">
                      <a16:colId xmlns:a16="http://schemas.microsoft.com/office/drawing/2014/main" val="2728720127"/>
                    </a:ext>
                  </a:extLst>
                </a:gridCol>
                <a:gridCol w="975848">
                  <a:extLst>
                    <a:ext uri="{9D8B030D-6E8A-4147-A177-3AD203B41FA5}">
                      <a16:colId xmlns:a16="http://schemas.microsoft.com/office/drawing/2014/main" val="2926391923"/>
                    </a:ext>
                  </a:extLst>
                </a:gridCol>
                <a:gridCol w="973745">
                  <a:extLst>
                    <a:ext uri="{9D8B030D-6E8A-4147-A177-3AD203B41FA5}">
                      <a16:colId xmlns:a16="http://schemas.microsoft.com/office/drawing/2014/main" val="1190215121"/>
                    </a:ext>
                  </a:extLst>
                </a:gridCol>
                <a:gridCol w="975848">
                  <a:extLst>
                    <a:ext uri="{9D8B030D-6E8A-4147-A177-3AD203B41FA5}">
                      <a16:colId xmlns:a16="http://schemas.microsoft.com/office/drawing/2014/main" val="3100740122"/>
                    </a:ext>
                  </a:extLst>
                </a:gridCol>
                <a:gridCol w="973745">
                  <a:extLst>
                    <a:ext uri="{9D8B030D-6E8A-4147-A177-3AD203B41FA5}">
                      <a16:colId xmlns:a16="http://schemas.microsoft.com/office/drawing/2014/main" val="3857984835"/>
                    </a:ext>
                  </a:extLst>
                </a:gridCol>
                <a:gridCol w="975848">
                  <a:extLst>
                    <a:ext uri="{9D8B030D-6E8A-4147-A177-3AD203B41FA5}">
                      <a16:colId xmlns:a16="http://schemas.microsoft.com/office/drawing/2014/main" val="3845474275"/>
                    </a:ext>
                  </a:extLst>
                </a:gridCol>
                <a:gridCol w="973745">
                  <a:extLst>
                    <a:ext uri="{9D8B030D-6E8A-4147-A177-3AD203B41FA5}">
                      <a16:colId xmlns:a16="http://schemas.microsoft.com/office/drawing/2014/main" val="3649373178"/>
                    </a:ext>
                  </a:extLst>
                </a:gridCol>
                <a:gridCol w="977951">
                  <a:extLst>
                    <a:ext uri="{9D8B030D-6E8A-4147-A177-3AD203B41FA5}">
                      <a16:colId xmlns:a16="http://schemas.microsoft.com/office/drawing/2014/main" val="248455693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zh-TW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 gridSpan="5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Random Access Main 10</a:t>
                      </a:r>
                      <a:endParaRPr lang="zh-TW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Low delay B Main10 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94858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TW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 gridSpan="5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Over CE4-2.1.a</a:t>
                      </a:r>
                      <a:endParaRPr lang="zh-TW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Over CE4-2.1.a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51641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TW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Y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U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V</a:t>
                      </a:r>
                      <a:endParaRPr lang="zh-TW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EncT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DecT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Y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U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V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EncT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DecT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579645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Class A1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100%</a:t>
                      </a:r>
                      <a:endParaRPr lang="zh-TW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8381800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Class A2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100%</a:t>
                      </a:r>
                      <a:endParaRPr lang="zh-TW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5318927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Class B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100%</a:t>
                      </a:r>
                      <a:endParaRPr lang="zh-TW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4756040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Class C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0.00%</a:t>
                      </a:r>
                      <a:endParaRPr lang="zh-TW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0.00%</a:t>
                      </a:r>
                      <a:endParaRPr lang="zh-TW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0258888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Class E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0.00%</a:t>
                      </a:r>
                      <a:endParaRPr lang="zh-TW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99%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212536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Overall 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0.00%</a:t>
                      </a:r>
                      <a:endParaRPr lang="zh-TW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99%</a:t>
                      </a:r>
                      <a:endParaRPr lang="zh-TW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3381402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Class D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0.00%</a:t>
                      </a:r>
                      <a:endParaRPr lang="zh-TW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100%</a:t>
                      </a:r>
                      <a:endParaRPr lang="zh-TW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100%</a:t>
                      </a:r>
                      <a:endParaRPr lang="zh-TW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8507997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Class F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100%</a:t>
                      </a:r>
                      <a:endParaRPr lang="zh-TW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100%</a:t>
                      </a:r>
                      <a:endParaRPr lang="zh-TW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001968392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6CF511E4-5EAD-42E9-945A-5DCB02E904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942" y="748158"/>
            <a:ext cx="1051559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048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048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048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048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048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048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048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048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048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3048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CA" altLang="zh-TW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Summary of experimental results (Test 1 over CE4-2.1.a)</a:t>
            </a:r>
            <a:endParaRPr kumimoji="0" lang="en-CA" altLang="zh-TW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42679E4C-9B47-461D-95E4-160FEE21B6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2740152"/>
              </p:ext>
            </p:extLst>
          </p:nvPr>
        </p:nvGraphicFramePr>
        <p:xfrm>
          <a:off x="59531" y="3970900"/>
          <a:ext cx="10515604" cy="23469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09498">
                  <a:extLst>
                    <a:ext uri="{9D8B030D-6E8A-4147-A177-3AD203B41FA5}">
                      <a16:colId xmlns:a16="http://schemas.microsoft.com/office/drawing/2014/main" val="4198172859"/>
                    </a:ext>
                  </a:extLst>
                </a:gridCol>
                <a:gridCol w="729783">
                  <a:extLst>
                    <a:ext uri="{9D8B030D-6E8A-4147-A177-3AD203B41FA5}">
                      <a16:colId xmlns:a16="http://schemas.microsoft.com/office/drawing/2014/main" val="4078494766"/>
                    </a:ext>
                  </a:extLst>
                </a:gridCol>
                <a:gridCol w="975848">
                  <a:extLst>
                    <a:ext uri="{9D8B030D-6E8A-4147-A177-3AD203B41FA5}">
                      <a16:colId xmlns:a16="http://schemas.microsoft.com/office/drawing/2014/main" val="618784832"/>
                    </a:ext>
                  </a:extLst>
                </a:gridCol>
                <a:gridCol w="973745">
                  <a:extLst>
                    <a:ext uri="{9D8B030D-6E8A-4147-A177-3AD203B41FA5}">
                      <a16:colId xmlns:a16="http://schemas.microsoft.com/office/drawing/2014/main" val="594667846"/>
                    </a:ext>
                  </a:extLst>
                </a:gridCol>
                <a:gridCol w="975848">
                  <a:extLst>
                    <a:ext uri="{9D8B030D-6E8A-4147-A177-3AD203B41FA5}">
                      <a16:colId xmlns:a16="http://schemas.microsoft.com/office/drawing/2014/main" val="3141624613"/>
                    </a:ext>
                  </a:extLst>
                </a:gridCol>
                <a:gridCol w="973745">
                  <a:extLst>
                    <a:ext uri="{9D8B030D-6E8A-4147-A177-3AD203B41FA5}">
                      <a16:colId xmlns:a16="http://schemas.microsoft.com/office/drawing/2014/main" val="1260110690"/>
                    </a:ext>
                  </a:extLst>
                </a:gridCol>
                <a:gridCol w="975848">
                  <a:extLst>
                    <a:ext uri="{9D8B030D-6E8A-4147-A177-3AD203B41FA5}">
                      <a16:colId xmlns:a16="http://schemas.microsoft.com/office/drawing/2014/main" val="3735698058"/>
                    </a:ext>
                  </a:extLst>
                </a:gridCol>
                <a:gridCol w="973745">
                  <a:extLst>
                    <a:ext uri="{9D8B030D-6E8A-4147-A177-3AD203B41FA5}">
                      <a16:colId xmlns:a16="http://schemas.microsoft.com/office/drawing/2014/main" val="1370624158"/>
                    </a:ext>
                  </a:extLst>
                </a:gridCol>
                <a:gridCol w="975848">
                  <a:extLst>
                    <a:ext uri="{9D8B030D-6E8A-4147-A177-3AD203B41FA5}">
                      <a16:colId xmlns:a16="http://schemas.microsoft.com/office/drawing/2014/main" val="529549783"/>
                    </a:ext>
                  </a:extLst>
                </a:gridCol>
                <a:gridCol w="973745">
                  <a:extLst>
                    <a:ext uri="{9D8B030D-6E8A-4147-A177-3AD203B41FA5}">
                      <a16:colId xmlns:a16="http://schemas.microsoft.com/office/drawing/2014/main" val="3826441010"/>
                    </a:ext>
                  </a:extLst>
                </a:gridCol>
                <a:gridCol w="977951">
                  <a:extLst>
                    <a:ext uri="{9D8B030D-6E8A-4147-A177-3AD203B41FA5}">
                      <a16:colId xmlns:a16="http://schemas.microsoft.com/office/drawing/2014/main" val="131511950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zh-TW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 gridSpan="5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Random Access Main 10</a:t>
                      </a:r>
                      <a:endParaRPr lang="zh-TW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Low delay B Main10 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02990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TW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 gridSpan="5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Over CE4-2.1.b</a:t>
                      </a:r>
                      <a:endParaRPr lang="zh-TW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Over CE4-2.1.b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91860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TW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Y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U</a:t>
                      </a:r>
                      <a:endParaRPr lang="zh-TW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V</a:t>
                      </a:r>
                      <a:endParaRPr lang="zh-TW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EncT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DecT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Y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U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V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EncT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DecT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360908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Class A1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-0.01%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0.02%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-0.03%</a:t>
                      </a:r>
                      <a:endParaRPr lang="zh-TW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100%</a:t>
                      </a:r>
                      <a:endParaRPr lang="zh-TW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0286034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Class A2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-0.08%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0.05%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100%</a:t>
                      </a:r>
                      <a:endParaRPr lang="zh-TW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658070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Class B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0.02%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-0.04%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100%</a:t>
                      </a:r>
                      <a:endParaRPr lang="zh-TW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0.03%</a:t>
                      </a:r>
                      <a:endParaRPr lang="zh-TW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0.01%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0.06%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99%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6882527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Class C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-0.02%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0.02%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-0.02%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-0.03%</a:t>
                      </a:r>
                      <a:endParaRPr lang="zh-TW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-0.18%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0.30%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8407628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Class E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0.06%</a:t>
                      </a:r>
                      <a:endParaRPr lang="zh-TW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-0.47%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-0.62%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99%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3444842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Overall 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-0.01%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-0.02%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0.02%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-0.17%</a:t>
                      </a:r>
                      <a:endParaRPr lang="zh-TW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-0.03%</a:t>
                      </a:r>
                      <a:endParaRPr lang="zh-TW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99%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3987697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Class D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-0.01%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0.01%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-0.01%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0.03%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-0.44%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0.28%</a:t>
                      </a:r>
                      <a:endParaRPr lang="zh-TW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100%</a:t>
                      </a:r>
                      <a:endParaRPr lang="zh-TW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99%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5860079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Class F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-0.01%</a:t>
                      </a:r>
                      <a:endParaRPr lang="zh-TW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0.03%</a:t>
                      </a:r>
                      <a:endParaRPr lang="zh-TW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-0.04%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-0.02%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-0.01%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0.37%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100%</a:t>
                      </a:r>
                      <a:endParaRPr lang="zh-TW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99%</a:t>
                      </a:r>
                      <a:endParaRPr lang="zh-TW" sz="1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698711519"/>
                  </a:ext>
                </a:extLst>
              </a:tr>
            </a:tbl>
          </a:graphicData>
        </a:graphic>
      </p:graphicFrame>
      <p:sp>
        <p:nvSpPr>
          <p:cNvPr id="7" name="Rectangle 2">
            <a:extLst>
              <a:ext uri="{FF2B5EF4-FFF2-40B4-BE49-F238E27FC236}">
                <a16:creationId xmlns:a16="http://schemas.microsoft.com/office/drawing/2014/main" id="{723DB48B-2C08-48FC-9ACE-04B23E7131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262" y="3657688"/>
            <a:ext cx="1051560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048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048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048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048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048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048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048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048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048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3048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CA" altLang="zh-TW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Summary of experimental results (Test 2 over CE4-2.1.b)</a:t>
            </a:r>
            <a:endParaRPr kumimoji="0" lang="en-CA" altLang="zh-TW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8321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5F70D42-A133-4675-A294-4DB02B080B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Conclusion</a:t>
            </a: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EFBE48F-F6EE-4B70-AC82-4DD61DC5E3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altLang="zh-TW" dirty="0"/>
              <a:t>This contribution proposes conditionally disabling PROF </a:t>
            </a:r>
            <a:r>
              <a:rPr lang="en-US" altLang="zh-TW" dirty="0"/>
              <a:t>on the affine blocks which may not benefit of applying PROF</a:t>
            </a:r>
            <a:r>
              <a:rPr lang="en-CA" altLang="zh-TW" dirty="0"/>
              <a:t>.</a:t>
            </a:r>
          </a:p>
          <a:p>
            <a:pPr lvl="1"/>
            <a:r>
              <a:rPr lang="en-CA" altLang="zh-TW" dirty="0"/>
              <a:t>The condition can skip around 34% PROF process of affine mode without coding performance change on top of CE4-2.1.a</a:t>
            </a:r>
          </a:p>
          <a:p>
            <a:r>
              <a:rPr lang="en-CA" altLang="zh-TW" dirty="0"/>
              <a:t>It is suggested to adopt this proposal into the next version of VVC Working Draft.</a:t>
            </a:r>
            <a:endParaRPr lang="zh-TW" altLang="zh-TW" dirty="0"/>
          </a:p>
          <a:p>
            <a:endParaRPr lang="zh-TW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F35E602-3D1A-4D1D-8755-EE3F7340D556}"/>
              </a:ext>
            </a:extLst>
          </p:cNvPr>
          <p:cNvSpPr/>
          <p:nvPr/>
        </p:nvSpPr>
        <p:spPr>
          <a:xfrm>
            <a:off x="4316147" y="5946130"/>
            <a:ext cx="5823935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lvl="0" indent="-228600">
              <a:buSzPts val="1400"/>
            </a:pPr>
            <a:r>
              <a:rPr lang="en-US" altLang="zh-TW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Thanks </a:t>
            </a:r>
            <a:r>
              <a:rPr lang="en-US" altLang="zh-TW" sz="24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InterDigital</a:t>
            </a:r>
            <a:r>
              <a:rPr lang="en-US" altLang="zh-TW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for crosscheck</a:t>
            </a:r>
          </a:p>
        </p:txBody>
      </p:sp>
    </p:spTree>
    <p:extLst>
      <p:ext uri="{BB962C8B-B14F-4D97-AF65-F5344CB8AC3E}">
        <p14:creationId xmlns:p14="http://schemas.microsoft.com/office/powerpoint/2010/main" val="16951267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4"/>
          <p:cNvSpPr txBox="1">
            <a:spLocks noGrp="1"/>
          </p:cNvSpPr>
          <p:nvPr>
            <p:ph type="ctrTitle"/>
          </p:nvPr>
        </p:nvSpPr>
        <p:spPr>
          <a:xfrm>
            <a:off x="1524000" y="2054226"/>
            <a:ext cx="9144000" cy="2257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n-US" sz="7200" b="0" i="0" u="none" strike="noStrike" cap="none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Thank you!</a:t>
            </a:r>
            <a:endParaRPr sz="7200" b="0" i="0" u="none" strike="noStrike" cap="none" dirty="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oxconn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oxconn" id="{ACB73F9F-FA90-469D-94F2-C2BB5FAE742C}" vid="{98A836E8-EC33-4A9E-9633-6D03B4DF0667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Foxconn</Template>
  <TotalTime>2364</TotalTime>
  <Words>892</Words>
  <Application>Microsoft Office PowerPoint</Application>
  <PresentationFormat>寬螢幕</PresentationFormat>
  <Paragraphs>280</Paragraphs>
  <Slides>7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Foxconn</vt:lpstr>
      <vt:lpstr>JVET-O0313 CE4-related: On conditions for enabling PROF</vt:lpstr>
      <vt:lpstr>Introduction</vt:lpstr>
      <vt:lpstr>Proposed Condition</vt:lpstr>
      <vt:lpstr>Simulation results </vt:lpstr>
      <vt:lpstr>Simulation results </vt:lpstr>
      <vt:lpstr>Conclusion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JVET-N0434 Non-CE4: Unified context model of AMVR and Affine AMVR</dc:title>
  <dc:creator>Yu-Ciao Yang</dc:creator>
  <cp:lastModifiedBy>Yu-Ciao Yang</cp:lastModifiedBy>
  <cp:revision>32</cp:revision>
  <dcterms:created xsi:type="dcterms:W3CDTF">2019-03-19T09:50:39Z</dcterms:created>
  <dcterms:modified xsi:type="dcterms:W3CDTF">2019-07-04T15:39:53Z</dcterms:modified>
</cp:coreProperties>
</file>