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4" r:id="rId4"/>
    <p:sldMasterId id="2147483661" r:id="rId5"/>
    <p:sldMasterId id="2147483667" r:id="rId6"/>
  </p:sldMasterIdLst>
  <p:notesMasterIdLst>
    <p:notesMasterId r:id="rId17"/>
  </p:notesMasterIdLst>
  <p:handoutMasterIdLst>
    <p:handoutMasterId r:id="rId18"/>
  </p:handoutMasterIdLst>
  <p:sldIdLst>
    <p:sldId id="268" r:id="rId7"/>
    <p:sldId id="269" r:id="rId8"/>
    <p:sldId id="295" r:id="rId9"/>
    <p:sldId id="310" r:id="rId10"/>
    <p:sldId id="311" r:id="rId11"/>
    <p:sldId id="306" r:id="rId12"/>
    <p:sldId id="312" r:id="rId13"/>
    <p:sldId id="313" r:id="rId14"/>
    <p:sldId id="314" r:id="rId15"/>
    <p:sldId id="305" r:id="rId16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>
        <p:scale>
          <a:sx n="102" d="100"/>
          <a:sy n="102" d="100"/>
        </p:scale>
        <p:origin x="618" y="66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557843"/>
          </a:xfrm>
        </p:spPr>
        <p:txBody>
          <a:bodyPr/>
          <a:lstStyle/>
          <a:p>
            <a:r>
              <a:rPr lang="en-US" sz="3600" dirty="0"/>
              <a:t>JVET-O0311</a:t>
            </a:r>
            <a:br>
              <a:rPr lang="en-US" sz="3600" dirty="0"/>
            </a:br>
            <a:r>
              <a:rPr lang="en-CA" sz="3600" dirty="0"/>
              <a:t>CE3-related: Intra sub-partition improvement for low decoding latency and hardware implementation efficiency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2867"/>
            <a:ext cx="7250076" cy="1318932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Hua Yang, Yuwen He</a:t>
            </a:r>
          </a:p>
          <a:p>
            <a:r>
              <a:rPr lang="en-US" sz="2800" dirty="0"/>
              <a:t>July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16067-E231-4F31-8F1F-9B2244F051EF}"/>
              </a:ext>
            </a:extLst>
          </p:cNvPr>
          <p:cNvSpPr txBox="1"/>
          <p:nvPr/>
        </p:nvSpPr>
        <p:spPr>
          <a:xfrm>
            <a:off x="1472877" y="2905780"/>
            <a:ext cx="619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Thank Tencent for cross-checking !</a:t>
            </a:r>
          </a:p>
          <a:p>
            <a:pPr algn="ctr"/>
            <a:r>
              <a:rPr lang="en-US" sz="2800" dirty="0"/>
              <a:t>(JVET-O0974)</a:t>
            </a:r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1010672"/>
          </a:xfrm>
        </p:spPr>
        <p:txBody>
          <a:bodyPr>
            <a:normAutofit lnSpcReduction="10000"/>
          </a:bodyPr>
          <a:lstStyle/>
          <a:p>
            <a:r>
              <a:rPr lang="en-CA" sz="2400" dirty="0"/>
              <a:t>1xN, 2xN sub-partitions in Intra Sub-Partition (ISP)</a:t>
            </a:r>
          </a:p>
          <a:p>
            <a:pPr lvl="1"/>
            <a:r>
              <a:rPr lang="en-CA" sz="2000" dirty="0"/>
              <a:t>Sequential sub-partition coding </a:t>
            </a:r>
            <a:r>
              <a:rPr lang="en-CA" sz="2000" dirty="0">
                <a:sym typeface="Wingdings" panose="05000000000000000000" pitchFamily="2" charset="2"/>
              </a:rPr>
              <a:t> </a:t>
            </a:r>
            <a:r>
              <a:rPr lang="en-CA" sz="2000" dirty="0"/>
              <a:t>decoding latency increase</a:t>
            </a:r>
          </a:p>
          <a:p>
            <a:pPr lvl="1"/>
            <a:r>
              <a:rPr lang="en-CA" sz="2000" dirty="0"/>
              <a:t>&lt; 4 samples in width </a:t>
            </a:r>
            <a:r>
              <a:rPr lang="en-CA" sz="2000" dirty="0">
                <a:sym typeface="Wingdings" panose="05000000000000000000" pitchFamily="2" charset="2"/>
              </a:rPr>
              <a:t> </a:t>
            </a:r>
            <a:r>
              <a:rPr lang="en-CA" sz="2000" dirty="0"/>
              <a:t>hardware (HW) implementation inefficiency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F3FEC1D-36EC-4E58-9094-E5B9C601D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637485"/>
              </p:ext>
            </p:extLst>
          </p:nvPr>
        </p:nvGraphicFramePr>
        <p:xfrm>
          <a:off x="636052" y="2637411"/>
          <a:ext cx="2774078" cy="242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Visio" r:id="rId3" imgW="4375302" imgH="3803770" progId="Visio.Drawing.15">
                  <p:embed/>
                </p:oleObj>
              </mc:Choice>
              <mc:Fallback>
                <p:oleObj name="Visio" r:id="rId3" imgW="4375302" imgH="3803770" progId="Visio.Drawing.15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052" y="2637411"/>
                        <a:ext cx="2774078" cy="242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8">
            <a:extLst>
              <a:ext uri="{FF2B5EF4-FFF2-40B4-BE49-F238E27FC236}">
                <a16:creationId xmlns:a16="http://schemas.microsoft.com/office/drawing/2014/main" id="{1D2EA337-E010-4FCD-947E-CF907DC56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924" y="177018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7" name="Canvas 155">
            <a:extLst>
              <a:ext uri="{FF2B5EF4-FFF2-40B4-BE49-F238E27FC236}">
                <a16:creationId xmlns:a16="http://schemas.microsoft.com/office/drawing/2014/main" id="{C48DFAAF-9F23-4622-B801-5BBB5266F129}"/>
              </a:ext>
            </a:extLst>
          </p:cNvPr>
          <p:cNvGrpSpPr/>
          <p:nvPr/>
        </p:nvGrpSpPr>
        <p:grpSpPr>
          <a:xfrm>
            <a:off x="2925633" y="2327043"/>
            <a:ext cx="5773074" cy="3501509"/>
            <a:chOff x="0" y="-7832"/>
            <a:chExt cx="6143506" cy="387153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234A6CB-3620-4305-BCC3-BE6A81F22E1C}"/>
                </a:ext>
              </a:extLst>
            </p:cNvPr>
            <p:cNvSpPr/>
            <p:nvPr/>
          </p:nvSpPr>
          <p:spPr>
            <a:xfrm>
              <a:off x="0" y="0"/>
              <a:ext cx="6069965" cy="3863340"/>
            </a:xfrm>
            <a:prstGeom prst="rect">
              <a:avLst/>
            </a:prstGeom>
          </p:spPr>
        </p:sp>
        <p:sp>
          <p:nvSpPr>
            <p:cNvPr id="19" name="Text Box 153">
              <a:extLst>
                <a:ext uri="{FF2B5EF4-FFF2-40B4-BE49-F238E27FC236}">
                  <a16:creationId xmlns:a16="http://schemas.microsoft.com/office/drawing/2014/main" id="{0FBC4B7C-934D-4BE4-8458-BAB531C0F3A3}"/>
                </a:ext>
              </a:extLst>
            </p:cNvPr>
            <p:cNvSpPr txBox="1"/>
            <p:nvPr/>
          </p:nvSpPr>
          <p:spPr>
            <a:xfrm>
              <a:off x="2202332" y="397488"/>
              <a:ext cx="227278" cy="34186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ea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0" name="Text Box 107">
              <a:extLst>
                <a:ext uri="{FF2B5EF4-FFF2-40B4-BE49-F238E27FC236}">
                  <a16:creationId xmlns:a16="http://schemas.microsoft.com/office/drawing/2014/main" id="{551C0BF0-82CA-4CC9-8981-7D7EB803E579}"/>
                </a:ext>
              </a:extLst>
            </p:cNvPr>
            <p:cNvSpPr txBox="1"/>
            <p:nvPr/>
          </p:nvSpPr>
          <p:spPr>
            <a:xfrm>
              <a:off x="934640" y="401753"/>
              <a:ext cx="489230" cy="36882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4x8</a:t>
              </a:r>
            </a:p>
          </p:txBody>
        </p:sp>
        <p:sp>
          <p:nvSpPr>
            <p:cNvPr id="21" name="Text Box 2">
              <a:extLst>
                <a:ext uri="{FF2B5EF4-FFF2-40B4-BE49-F238E27FC236}">
                  <a16:creationId xmlns:a16="http://schemas.microsoft.com/office/drawing/2014/main" id="{1ABDB7C4-7369-422B-99E5-A188A2FB357E}"/>
                </a:ext>
              </a:extLst>
            </p:cNvPr>
            <p:cNvSpPr txBox="1"/>
            <p:nvPr/>
          </p:nvSpPr>
          <p:spPr>
            <a:xfrm>
              <a:off x="1950302" y="-7832"/>
              <a:ext cx="594071" cy="42659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4xN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(N≥16)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Text Box 2">
              <a:extLst>
                <a:ext uri="{FF2B5EF4-FFF2-40B4-BE49-F238E27FC236}">
                  <a16:creationId xmlns:a16="http://schemas.microsoft.com/office/drawing/2014/main" id="{C46E4BEA-B8CF-4091-A8D8-E92D45A3E9C7}"/>
                </a:ext>
              </a:extLst>
            </p:cNvPr>
            <p:cNvSpPr txBox="1"/>
            <p:nvPr/>
          </p:nvSpPr>
          <p:spPr>
            <a:xfrm>
              <a:off x="3475291" y="533141"/>
              <a:ext cx="413002" cy="26471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Text Box 2">
              <a:extLst>
                <a:ext uri="{FF2B5EF4-FFF2-40B4-BE49-F238E27FC236}">
                  <a16:creationId xmlns:a16="http://schemas.microsoft.com/office/drawing/2014/main" id="{6DE07E29-0D53-4DE9-B730-FF1992967098}"/>
                </a:ext>
              </a:extLst>
            </p:cNvPr>
            <p:cNvSpPr txBox="1"/>
            <p:nvPr/>
          </p:nvSpPr>
          <p:spPr>
            <a:xfrm>
              <a:off x="4729197" y="288694"/>
              <a:ext cx="593725" cy="42608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(N≥8)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" name="Text Box 2">
              <a:extLst>
                <a:ext uri="{FF2B5EF4-FFF2-40B4-BE49-F238E27FC236}">
                  <a16:creationId xmlns:a16="http://schemas.microsoft.com/office/drawing/2014/main" id="{051E2383-0755-43DC-B77C-B5C318DE1A3D}"/>
                </a:ext>
              </a:extLst>
            </p:cNvPr>
            <p:cNvSpPr txBox="1"/>
            <p:nvPr/>
          </p:nvSpPr>
          <p:spPr>
            <a:xfrm>
              <a:off x="130507" y="1281163"/>
              <a:ext cx="37973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Text Box 2">
              <a:extLst>
                <a:ext uri="{FF2B5EF4-FFF2-40B4-BE49-F238E27FC236}">
                  <a16:creationId xmlns:a16="http://schemas.microsoft.com/office/drawing/2014/main" id="{6F02A700-A987-4208-B1BE-042236EDD0C3}"/>
                </a:ext>
              </a:extLst>
            </p:cNvPr>
            <p:cNvSpPr txBox="1"/>
            <p:nvPr/>
          </p:nvSpPr>
          <p:spPr>
            <a:xfrm>
              <a:off x="145918" y="2418452"/>
              <a:ext cx="379730" cy="30570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Text Box 2">
              <a:extLst>
                <a:ext uri="{FF2B5EF4-FFF2-40B4-BE49-F238E27FC236}">
                  <a16:creationId xmlns:a16="http://schemas.microsoft.com/office/drawing/2014/main" id="{343385EE-1F9C-4FD2-B648-FE88F9D7CCF3}"/>
                </a:ext>
              </a:extLst>
            </p:cNvPr>
            <p:cNvSpPr txBox="1"/>
            <p:nvPr/>
          </p:nvSpPr>
          <p:spPr>
            <a:xfrm>
              <a:off x="35999" y="3104792"/>
              <a:ext cx="48965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4x4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Text Box 2">
              <a:extLst>
                <a:ext uri="{FF2B5EF4-FFF2-40B4-BE49-F238E27FC236}">
                  <a16:creationId xmlns:a16="http://schemas.microsoft.com/office/drawing/2014/main" id="{01C75D44-0578-4044-82BF-D7B072113DAD}"/>
                </a:ext>
              </a:extLst>
            </p:cNvPr>
            <p:cNvSpPr txBox="1"/>
            <p:nvPr/>
          </p:nvSpPr>
          <p:spPr>
            <a:xfrm>
              <a:off x="511306" y="3493875"/>
              <a:ext cx="562385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A33F4B-8C90-4C12-B055-1C512351348F}"/>
                </a:ext>
              </a:extLst>
            </p:cNvPr>
            <p:cNvSpPr/>
            <p:nvPr/>
          </p:nvSpPr>
          <p:spPr>
            <a:xfrm>
              <a:off x="3258008" y="1122699"/>
              <a:ext cx="394895" cy="3677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BFC5378-D722-4734-9C03-F53D3A08CC0A}"/>
                </a:ext>
              </a:extLst>
            </p:cNvPr>
            <p:cNvSpPr/>
            <p:nvPr/>
          </p:nvSpPr>
          <p:spPr>
            <a:xfrm>
              <a:off x="3652903" y="1122674"/>
              <a:ext cx="394335" cy="36778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Text Box 2">
              <a:extLst>
                <a:ext uri="{FF2B5EF4-FFF2-40B4-BE49-F238E27FC236}">
                  <a16:creationId xmlns:a16="http://schemas.microsoft.com/office/drawing/2014/main" id="{A9607FF0-E168-4905-B2F8-66C46381B796}"/>
                </a:ext>
              </a:extLst>
            </p:cNvPr>
            <p:cNvSpPr txBox="1"/>
            <p:nvPr/>
          </p:nvSpPr>
          <p:spPr>
            <a:xfrm>
              <a:off x="3715207" y="828381"/>
              <a:ext cx="272673" cy="2641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1" name="Text Box 2">
              <a:extLst>
                <a:ext uri="{FF2B5EF4-FFF2-40B4-BE49-F238E27FC236}">
                  <a16:creationId xmlns:a16="http://schemas.microsoft.com/office/drawing/2014/main" id="{65EA58BF-334B-4899-A54C-AD152760ECD3}"/>
                </a:ext>
              </a:extLst>
            </p:cNvPr>
            <p:cNvSpPr txBox="1"/>
            <p:nvPr/>
          </p:nvSpPr>
          <p:spPr>
            <a:xfrm>
              <a:off x="4062696" y="1163854"/>
              <a:ext cx="189876" cy="2635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44093849-5010-4426-824F-8F1CB879823F}"/>
                </a:ext>
              </a:extLst>
            </p:cNvPr>
            <p:cNvSpPr txBox="1"/>
            <p:nvPr/>
          </p:nvSpPr>
          <p:spPr>
            <a:xfrm>
              <a:off x="5450017" y="1213196"/>
              <a:ext cx="248970" cy="25604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722603-96C8-4062-B89B-775B1DF562D6}"/>
                </a:ext>
              </a:extLst>
            </p:cNvPr>
            <p:cNvSpPr/>
            <p:nvPr/>
          </p:nvSpPr>
          <p:spPr>
            <a:xfrm>
              <a:off x="40526" y="3435244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593897D-FA1E-4B4A-BD51-384EF44C0A81}"/>
                </a:ext>
              </a:extLst>
            </p:cNvPr>
            <p:cNvSpPr/>
            <p:nvPr/>
          </p:nvSpPr>
          <p:spPr>
            <a:xfrm>
              <a:off x="3258008" y="2307827"/>
              <a:ext cx="779668" cy="20035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5C3BB3D-486B-46AD-8427-51C365C11B01}"/>
                </a:ext>
              </a:extLst>
            </p:cNvPr>
            <p:cNvSpPr/>
            <p:nvPr/>
          </p:nvSpPr>
          <p:spPr>
            <a:xfrm>
              <a:off x="3258008" y="2508117"/>
              <a:ext cx="779668" cy="166787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27AA191-3B87-4326-97C2-AE908D935C70}"/>
                </a:ext>
              </a:extLst>
            </p:cNvPr>
            <p:cNvSpPr/>
            <p:nvPr/>
          </p:nvSpPr>
          <p:spPr>
            <a:xfrm>
              <a:off x="2017678" y="2393176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D61E2D5-4083-4AEC-B229-1A8FA365E137}"/>
                </a:ext>
              </a:extLst>
            </p:cNvPr>
            <p:cNvSpPr/>
            <p:nvPr/>
          </p:nvSpPr>
          <p:spPr>
            <a:xfrm>
              <a:off x="2017678" y="2760781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5E922D1-F326-42E5-8C02-F1A4ECF0A057}"/>
                </a:ext>
              </a:extLst>
            </p:cNvPr>
            <p:cNvSpPr/>
            <p:nvPr/>
          </p:nvSpPr>
          <p:spPr>
            <a:xfrm>
              <a:off x="2017678" y="3128375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17EE0EE-DDCE-4A84-A29F-276804D08B58}"/>
                </a:ext>
              </a:extLst>
            </p:cNvPr>
            <p:cNvSpPr/>
            <p:nvPr/>
          </p:nvSpPr>
          <p:spPr>
            <a:xfrm>
              <a:off x="2017678" y="3496040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Text Box 2">
              <a:extLst>
                <a:ext uri="{FF2B5EF4-FFF2-40B4-BE49-F238E27FC236}">
                  <a16:creationId xmlns:a16="http://schemas.microsoft.com/office/drawing/2014/main" id="{269A800C-36E7-4829-B1DE-A5233226747D}"/>
                </a:ext>
              </a:extLst>
            </p:cNvPr>
            <p:cNvSpPr txBox="1"/>
            <p:nvPr/>
          </p:nvSpPr>
          <p:spPr>
            <a:xfrm>
              <a:off x="2076525" y="2129865"/>
              <a:ext cx="249555" cy="2139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ea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41" name="Text Box 2">
              <a:extLst>
                <a:ext uri="{FF2B5EF4-FFF2-40B4-BE49-F238E27FC236}">
                  <a16:creationId xmlns:a16="http://schemas.microsoft.com/office/drawing/2014/main" id="{869283F5-EE6E-49AD-95F7-6CD74638D125}"/>
                </a:ext>
              </a:extLst>
            </p:cNvPr>
            <p:cNvSpPr txBox="1"/>
            <p:nvPr/>
          </p:nvSpPr>
          <p:spPr>
            <a:xfrm>
              <a:off x="2433311" y="2418452"/>
              <a:ext cx="633020" cy="43121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N/4 = 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(min)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2" name="Text Box 133">
              <a:extLst>
                <a:ext uri="{FF2B5EF4-FFF2-40B4-BE49-F238E27FC236}">
                  <a16:creationId xmlns:a16="http://schemas.microsoft.com/office/drawing/2014/main" id="{2B5ED4BF-9E4C-463E-93F0-0B4FDCE750C8}"/>
                </a:ext>
              </a:extLst>
            </p:cNvPr>
            <p:cNvSpPr txBox="1"/>
            <p:nvPr/>
          </p:nvSpPr>
          <p:spPr>
            <a:xfrm>
              <a:off x="3502135" y="1917774"/>
              <a:ext cx="232564" cy="35609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id="{EEC3B435-9E5B-4EDC-A3F6-7AB1990D79CA}"/>
                </a:ext>
              </a:extLst>
            </p:cNvPr>
            <p:cNvSpPr txBox="1"/>
            <p:nvPr/>
          </p:nvSpPr>
          <p:spPr>
            <a:xfrm>
              <a:off x="4081873" y="2268028"/>
              <a:ext cx="222879" cy="24892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12BDB14-0AAD-4A6E-AA54-E8C6FD9234D1}"/>
                </a:ext>
              </a:extLst>
            </p:cNvPr>
            <p:cNvSpPr/>
            <p:nvPr/>
          </p:nvSpPr>
          <p:spPr>
            <a:xfrm>
              <a:off x="950443" y="2398532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F0B2107-EC70-4758-9BFA-3EA251CCFE43}"/>
                </a:ext>
              </a:extLst>
            </p:cNvPr>
            <p:cNvSpPr/>
            <p:nvPr/>
          </p:nvSpPr>
          <p:spPr>
            <a:xfrm>
              <a:off x="950443" y="2765503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40973535-46E6-4251-9394-2797BACB3C4B}"/>
                </a:ext>
              </a:extLst>
            </p:cNvPr>
            <p:cNvSpPr txBox="1"/>
            <p:nvPr/>
          </p:nvSpPr>
          <p:spPr>
            <a:xfrm>
              <a:off x="987739" y="2113643"/>
              <a:ext cx="322842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ea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47" name="Text Box 2">
              <a:extLst>
                <a:ext uri="{FF2B5EF4-FFF2-40B4-BE49-F238E27FC236}">
                  <a16:creationId xmlns:a16="http://schemas.microsoft.com/office/drawing/2014/main" id="{1D92F32D-D60F-4EA1-A169-D1E27362920F}"/>
                </a:ext>
              </a:extLst>
            </p:cNvPr>
            <p:cNvSpPr txBox="1"/>
            <p:nvPr/>
          </p:nvSpPr>
          <p:spPr>
            <a:xfrm>
              <a:off x="1361305" y="2461906"/>
              <a:ext cx="249555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ea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2C01DBB-86C5-4834-AB43-3BBCA1EC5305}"/>
                </a:ext>
              </a:extLst>
            </p:cNvPr>
            <p:cNvSpPr/>
            <p:nvPr/>
          </p:nvSpPr>
          <p:spPr>
            <a:xfrm>
              <a:off x="4674877" y="2421155"/>
              <a:ext cx="775140" cy="18661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A2CED37-8060-43B9-AAA6-689894699F82}"/>
                </a:ext>
              </a:extLst>
            </p:cNvPr>
            <p:cNvSpPr/>
            <p:nvPr/>
          </p:nvSpPr>
          <p:spPr>
            <a:xfrm>
              <a:off x="4674877" y="2607615"/>
              <a:ext cx="775140" cy="18121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Text Box 141">
              <a:extLst>
                <a:ext uri="{FF2B5EF4-FFF2-40B4-BE49-F238E27FC236}">
                  <a16:creationId xmlns:a16="http://schemas.microsoft.com/office/drawing/2014/main" id="{7913D824-9ACE-4750-B456-6E3E51EEAA48}"/>
                </a:ext>
              </a:extLst>
            </p:cNvPr>
            <p:cNvSpPr txBox="1"/>
            <p:nvPr/>
          </p:nvSpPr>
          <p:spPr>
            <a:xfrm>
              <a:off x="4910752" y="2075658"/>
              <a:ext cx="285750" cy="32901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5E6385D-7DAF-42FA-AF44-282E66FF8251}"/>
                </a:ext>
              </a:extLst>
            </p:cNvPr>
            <p:cNvSpPr/>
            <p:nvPr/>
          </p:nvSpPr>
          <p:spPr>
            <a:xfrm>
              <a:off x="4675317" y="2788756"/>
              <a:ext cx="774700" cy="18605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DA26697-B197-4316-87E4-3E164F74CEE7}"/>
                </a:ext>
              </a:extLst>
            </p:cNvPr>
            <p:cNvSpPr/>
            <p:nvPr/>
          </p:nvSpPr>
          <p:spPr>
            <a:xfrm>
              <a:off x="4675317" y="2975446"/>
              <a:ext cx="774700" cy="18097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3" name="Text Box 2">
              <a:extLst>
                <a:ext uri="{FF2B5EF4-FFF2-40B4-BE49-F238E27FC236}">
                  <a16:creationId xmlns:a16="http://schemas.microsoft.com/office/drawing/2014/main" id="{D961192C-84DB-4735-9FB8-BFA90A210B88}"/>
                </a:ext>
              </a:extLst>
            </p:cNvPr>
            <p:cNvSpPr txBox="1"/>
            <p:nvPr/>
          </p:nvSpPr>
          <p:spPr>
            <a:xfrm>
              <a:off x="5494213" y="2375899"/>
              <a:ext cx="649293" cy="43116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N/4 = 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(min)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ED1E5C6-6605-43BF-9090-65C0B7D33327}"/>
                </a:ext>
              </a:extLst>
            </p:cNvPr>
            <p:cNvSpPr/>
            <p:nvPr/>
          </p:nvSpPr>
          <p:spPr>
            <a:xfrm rot="5400000">
              <a:off x="831079" y="1300672"/>
              <a:ext cx="779161" cy="18318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3443A1B-A4A2-48FA-A093-37A04365A8CC}"/>
                </a:ext>
              </a:extLst>
            </p:cNvPr>
            <p:cNvSpPr/>
            <p:nvPr/>
          </p:nvSpPr>
          <p:spPr>
            <a:xfrm rot="5400000">
              <a:off x="647924" y="1300723"/>
              <a:ext cx="779145" cy="18317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Text Box 4">
              <a:extLst>
                <a:ext uri="{FF2B5EF4-FFF2-40B4-BE49-F238E27FC236}">
                  <a16:creationId xmlns:a16="http://schemas.microsoft.com/office/drawing/2014/main" id="{9EC8A39E-EC01-46FD-924C-1D1F7C0C2485}"/>
                </a:ext>
              </a:extLst>
            </p:cNvPr>
            <p:cNvSpPr txBox="1"/>
            <p:nvPr/>
          </p:nvSpPr>
          <p:spPr>
            <a:xfrm>
              <a:off x="1098756" y="734478"/>
              <a:ext cx="222250" cy="24828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7" name="Text Box 79">
              <a:extLst>
                <a:ext uri="{FF2B5EF4-FFF2-40B4-BE49-F238E27FC236}">
                  <a16:creationId xmlns:a16="http://schemas.microsoft.com/office/drawing/2014/main" id="{9E1C3D5B-0FE4-4E30-8F77-7B879DDF8F4C}"/>
                </a:ext>
              </a:extLst>
            </p:cNvPr>
            <p:cNvSpPr txBox="1"/>
            <p:nvPr/>
          </p:nvSpPr>
          <p:spPr>
            <a:xfrm>
              <a:off x="1340252" y="1257611"/>
              <a:ext cx="253365" cy="24892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5535D79-253C-470A-B5EA-68F208E67861}"/>
                </a:ext>
              </a:extLst>
            </p:cNvPr>
            <p:cNvSpPr/>
            <p:nvPr/>
          </p:nvSpPr>
          <p:spPr>
            <a:xfrm>
              <a:off x="2031264" y="633583"/>
              <a:ext cx="86003" cy="147081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BD1497A-943B-41A3-BDC0-D8A2CB09A349}"/>
                </a:ext>
              </a:extLst>
            </p:cNvPr>
            <p:cNvSpPr/>
            <p:nvPr/>
          </p:nvSpPr>
          <p:spPr>
            <a:xfrm>
              <a:off x="2118806" y="633665"/>
              <a:ext cx="90069" cy="1470731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A18B6F0-430F-423B-A205-D77B98C493FE}"/>
                </a:ext>
              </a:extLst>
            </p:cNvPr>
            <p:cNvSpPr/>
            <p:nvPr/>
          </p:nvSpPr>
          <p:spPr>
            <a:xfrm>
              <a:off x="2208744" y="634082"/>
              <a:ext cx="93223" cy="147023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AC25A5F-04BB-4FCF-AD78-E57DB2B19475}"/>
                </a:ext>
              </a:extLst>
            </p:cNvPr>
            <p:cNvSpPr/>
            <p:nvPr/>
          </p:nvSpPr>
          <p:spPr>
            <a:xfrm>
              <a:off x="2302162" y="633583"/>
              <a:ext cx="90207" cy="1470731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Text Box 2">
              <a:extLst>
                <a:ext uri="{FF2B5EF4-FFF2-40B4-BE49-F238E27FC236}">
                  <a16:creationId xmlns:a16="http://schemas.microsoft.com/office/drawing/2014/main" id="{6EB7B515-C07B-424C-8F31-12A83BEDE6DF}"/>
                </a:ext>
              </a:extLst>
            </p:cNvPr>
            <p:cNvSpPr txBox="1"/>
            <p:nvPr/>
          </p:nvSpPr>
          <p:spPr>
            <a:xfrm>
              <a:off x="2429610" y="1158017"/>
              <a:ext cx="304165" cy="25590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52C5B46-7AD5-4EFE-8FC4-977ECBF63CC6}"/>
                </a:ext>
              </a:extLst>
            </p:cNvPr>
            <p:cNvSpPr/>
            <p:nvPr/>
          </p:nvSpPr>
          <p:spPr>
            <a:xfrm>
              <a:off x="4662364" y="937051"/>
              <a:ext cx="185596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4CAE276-F523-4E3D-928C-65827D1D2D6C}"/>
                </a:ext>
              </a:extLst>
            </p:cNvPr>
            <p:cNvSpPr/>
            <p:nvPr/>
          </p:nvSpPr>
          <p:spPr>
            <a:xfrm>
              <a:off x="4847960" y="937051"/>
              <a:ext cx="185596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665F72F-2275-4EEF-9A56-592AF2337016}"/>
                </a:ext>
              </a:extLst>
            </p:cNvPr>
            <p:cNvSpPr/>
            <p:nvPr/>
          </p:nvSpPr>
          <p:spPr>
            <a:xfrm>
              <a:off x="5033556" y="937051"/>
              <a:ext cx="185420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1B46B0-CF5A-4739-9B66-43ABB3E1E65E}"/>
                </a:ext>
              </a:extLst>
            </p:cNvPr>
            <p:cNvSpPr/>
            <p:nvPr/>
          </p:nvSpPr>
          <p:spPr>
            <a:xfrm>
              <a:off x="5218976" y="937051"/>
              <a:ext cx="185420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7" name="Text Box 4">
              <a:extLst>
                <a:ext uri="{FF2B5EF4-FFF2-40B4-BE49-F238E27FC236}">
                  <a16:creationId xmlns:a16="http://schemas.microsoft.com/office/drawing/2014/main" id="{E082FFC2-2D03-4E1E-BCE5-273AD21901F1}"/>
                </a:ext>
              </a:extLst>
            </p:cNvPr>
            <p:cNvSpPr txBox="1"/>
            <p:nvPr/>
          </p:nvSpPr>
          <p:spPr>
            <a:xfrm>
              <a:off x="5183961" y="650398"/>
              <a:ext cx="222250" cy="24892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68" name="Oval 67">
            <a:extLst>
              <a:ext uri="{FF2B5EF4-FFF2-40B4-BE49-F238E27FC236}">
                <a16:creationId xmlns:a16="http://schemas.microsoft.com/office/drawing/2014/main" id="{765727BF-D63C-447A-B780-D82F8D8EBEDE}"/>
              </a:ext>
            </a:extLst>
          </p:cNvPr>
          <p:cNvSpPr/>
          <p:nvPr/>
        </p:nvSpPr>
        <p:spPr>
          <a:xfrm>
            <a:off x="3616875" y="3038139"/>
            <a:ext cx="758885" cy="10936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1AC6A72-BDB9-4186-A797-EB408A49AA8F}"/>
              </a:ext>
            </a:extLst>
          </p:cNvPr>
          <p:cNvSpPr/>
          <p:nvPr/>
        </p:nvSpPr>
        <p:spPr>
          <a:xfrm>
            <a:off x="4586640" y="2730208"/>
            <a:ext cx="872047" cy="16179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C938014C-A90E-4EA0-BAAA-793213D63CF6}"/>
              </a:ext>
            </a:extLst>
          </p:cNvPr>
          <p:cNvSpPr/>
          <p:nvPr/>
        </p:nvSpPr>
        <p:spPr>
          <a:xfrm>
            <a:off x="7076316" y="2921788"/>
            <a:ext cx="1158733" cy="11716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CE3-1: on ISP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2AE7F8-B135-4B42-84AF-D8C8DE495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8031" y="35150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8DED1D4-C3F5-40C8-BACD-144F813E7B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189892"/>
            <a:ext cx="5032771" cy="4996116"/>
          </a:xfrm>
        </p:spPr>
        <p:txBody>
          <a:bodyPr>
            <a:normAutofit/>
          </a:bodyPr>
          <a:lstStyle/>
          <a:p>
            <a:r>
              <a:rPr lang="en-US" sz="2400" dirty="0"/>
              <a:t>CE3-1.6 (JVET-O0106)</a:t>
            </a:r>
          </a:p>
          <a:p>
            <a:pPr lvl="1"/>
            <a:r>
              <a:rPr lang="en-US" sz="2100" dirty="0"/>
              <a:t>Replace 1xN, 2xN PUs with 4xN PUs to reduce decoding pipeline latency, still keep 1xN, 2xN TUs for better coding efficiency</a:t>
            </a:r>
          </a:p>
          <a:p>
            <a:pPr lvl="1"/>
            <a:endParaRPr lang="en-US" sz="2100" dirty="0"/>
          </a:p>
          <a:p>
            <a:r>
              <a:rPr lang="en-US" sz="2400" dirty="0"/>
              <a:t>CE3-1.2.1 (JVET-O0048)</a:t>
            </a:r>
          </a:p>
          <a:p>
            <a:pPr lvl="1"/>
            <a:r>
              <a:rPr lang="en-US" sz="2100" dirty="0"/>
              <a:t>Replace 1xN, 2xN with 4xN (for both PUs and TUs), to reduce decoding latency, and better HW efficiency</a:t>
            </a:r>
          </a:p>
          <a:p>
            <a:pPr lvl="1"/>
            <a:endParaRPr lang="en-US" sz="2100" dirty="0"/>
          </a:p>
          <a:p>
            <a:r>
              <a:rPr lang="en-US" sz="2400" dirty="0"/>
              <a:t>CE3-1.3 (JVET-O0311)</a:t>
            </a:r>
          </a:p>
          <a:p>
            <a:pPr lvl="1"/>
            <a:r>
              <a:rPr lang="en-US" sz="2100" dirty="0"/>
              <a:t>CE3-1.2.1 + min 4x8, 8x4 PUs for 4x8, 8x4 CUs, to further enhance throughput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CA1AFA3-5414-4869-9094-FE8BBE8C8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-3174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53A815A-26C7-4928-96E9-F6AE87514B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619404"/>
              </p:ext>
            </p:extLst>
          </p:nvPr>
        </p:nvGraphicFramePr>
        <p:xfrm>
          <a:off x="6191086" y="2198683"/>
          <a:ext cx="2288441" cy="2288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Visio" r:id="rId3" imgW="3803504" imgH="3803643" progId="Visio.Drawing.15">
                  <p:embed/>
                </p:oleObj>
              </mc:Choice>
              <mc:Fallback>
                <p:oleObj name="Visio" r:id="rId3" imgW="3803504" imgH="380364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086" y="2198683"/>
                        <a:ext cx="2288441" cy="22884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2AE7F8-B135-4B42-84AF-D8C8DE495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8031" y="35150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8DED1D4-C3F5-40C8-BACD-144F813E7B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766656"/>
          </a:xfrm>
        </p:spPr>
        <p:txBody>
          <a:bodyPr>
            <a:normAutofit/>
          </a:bodyPr>
          <a:lstStyle/>
          <a:p>
            <a:r>
              <a:rPr lang="en-US" sz="2400" dirty="0"/>
              <a:t>Test 1: CE3-1.2.1 + min 4x8, 8x4 PUs for all ISP CUs</a:t>
            </a:r>
          </a:p>
          <a:p>
            <a:pPr lvl="1"/>
            <a:r>
              <a:rPr lang="en-US" sz="2100" dirty="0"/>
              <a:t>Ensure 32 samples per PU for ISP</a:t>
            </a:r>
            <a:endParaRPr lang="en-US" sz="2000" dirty="0"/>
          </a:p>
        </p:txBody>
      </p:sp>
      <p:grpSp>
        <p:nvGrpSpPr>
          <p:cNvPr id="11" name="Canvas 273">
            <a:extLst>
              <a:ext uri="{FF2B5EF4-FFF2-40B4-BE49-F238E27FC236}">
                <a16:creationId xmlns:a16="http://schemas.microsoft.com/office/drawing/2014/main" id="{C5101B74-6721-4260-A81A-DEAFAA9E5097}"/>
              </a:ext>
            </a:extLst>
          </p:cNvPr>
          <p:cNvGrpSpPr/>
          <p:nvPr/>
        </p:nvGrpSpPr>
        <p:grpSpPr>
          <a:xfrm>
            <a:off x="1371600" y="2068324"/>
            <a:ext cx="6400800" cy="3597910"/>
            <a:chOff x="0" y="0"/>
            <a:chExt cx="6400800" cy="359791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CC3E4CD-D5F2-44CC-832F-5EEFFEC9D035}"/>
                </a:ext>
              </a:extLst>
            </p:cNvPr>
            <p:cNvSpPr/>
            <p:nvPr/>
          </p:nvSpPr>
          <p:spPr>
            <a:xfrm>
              <a:off x="0" y="0"/>
              <a:ext cx="6400800" cy="3597910"/>
            </a:xfrm>
            <a:prstGeom prst="rect">
              <a:avLst/>
            </a:prstGeom>
          </p:spPr>
        </p:sp>
        <p:sp>
          <p:nvSpPr>
            <p:cNvPr id="13" name="Text Box 234">
              <a:extLst>
                <a:ext uri="{FF2B5EF4-FFF2-40B4-BE49-F238E27FC236}">
                  <a16:creationId xmlns:a16="http://schemas.microsoft.com/office/drawing/2014/main" id="{309AD6C3-BC4D-4647-9C22-4C9CE38086BA}"/>
                </a:ext>
              </a:extLst>
            </p:cNvPr>
            <p:cNvSpPr txBox="1"/>
            <p:nvPr/>
          </p:nvSpPr>
          <p:spPr>
            <a:xfrm>
              <a:off x="1107508" y="491006"/>
              <a:ext cx="392128" cy="26829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4x8</a:t>
              </a:r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BFE4E6BC-2F54-4B83-88FE-C8C0A0B64C45}"/>
                </a:ext>
              </a:extLst>
            </p:cNvPr>
            <p:cNvSpPr txBox="1"/>
            <p:nvPr/>
          </p:nvSpPr>
          <p:spPr>
            <a:xfrm>
              <a:off x="2121963" y="282981"/>
              <a:ext cx="594071" cy="44727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4xN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(N≥16)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8DEA8F9C-8276-4B6F-B275-052A74006CB7}"/>
                </a:ext>
              </a:extLst>
            </p:cNvPr>
            <p:cNvSpPr txBox="1"/>
            <p:nvPr/>
          </p:nvSpPr>
          <p:spPr>
            <a:xfrm>
              <a:off x="3652004" y="391636"/>
              <a:ext cx="413002" cy="32591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Text Box 2">
              <a:extLst>
                <a:ext uri="{FF2B5EF4-FFF2-40B4-BE49-F238E27FC236}">
                  <a16:creationId xmlns:a16="http://schemas.microsoft.com/office/drawing/2014/main" id="{3BA42D6B-E4F6-46B4-B4A1-3FDB42F5F616}"/>
                </a:ext>
              </a:extLst>
            </p:cNvPr>
            <p:cNvSpPr txBox="1"/>
            <p:nvPr/>
          </p:nvSpPr>
          <p:spPr>
            <a:xfrm>
              <a:off x="4892330" y="255840"/>
              <a:ext cx="593725" cy="42608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(N≥8)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Text Box 2">
              <a:extLst>
                <a:ext uri="{FF2B5EF4-FFF2-40B4-BE49-F238E27FC236}">
                  <a16:creationId xmlns:a16="http://schemas.microsoft.com/office/drawing/2014/main" id="{9233364B-7AD1-4124-954B-C0F8C7543EB8}"/>
                </a:ext>
              </a:extLst>
            </p:cNvPr>
            <p:cNvSpPr txBox="1"/>
            <p:nvPr/>
          </p:nvSpPr>
          <p:spPr>
            <a:xfrm>
              <a:off x="284114" y="1049133"/>
              <a:ext cx="37973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 Box 2">
              <a:extLst>
                <a:ext uri="{FF2B5EF4-FFF2-40B4-BE49-F238E27FC236}">
                  <a16:creationId xmlns:a16="http://schemas.microsoft.com/office/drawing/2014/main" id="{6F0E3097-CB99-401D-AD0D-78BE7C7C36DB}"/>
                </a:ext>
              </a:extLst>
            </p:cNvPr>
            <p:cNvSpPr txBox="1"/>
            <p:nvPr/>
          </p:nvSpPr>
          <p:spPr>
            <a:xfrm>
              <a:off x="266008" y="1945428"/>
              <a:ext cx="379730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">
              <a:extLst>
                <a:ext uri="{FF2B5EF4-FFF2-40B4-BE49-F238E27FC236}">
                  <a16:creationId xmlns:a16="http://schemas.microsoft.com/office/drawing/2014/main" id="{64E9EEAE-1A66-4504-9B6B-5180DC45A65A}"/>
                </a:ext>
              </a:extLst>
            </p:cNvPr>
            <p:cNvSpPr txBox="1"/>
            <p:nvPr/>
          </p:nvSpPr>
          <p:spPr>
            <a:xfrm>
              <a:off x="203659" y="2742221"/>
              <a:ext cx="37973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4x4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">
              <a:extLst>
                <a:ext uri="{FF2B5EF4-FFF2-40B4-BE49-F238E27FC236}">
                  <a16:creationId xmlns:a16="http://schemas.microsoft.com/office/drawing/2014/main" id="{1819F3AD-3CB6-4027-9239-47D829BA0744}"/>
                </a:ext>
              </a:extLst>
            </p:cNvPr>
            <p:cNvSpPr txBox="1"/>
            <p:nvPr/>
          </p:nvSpPr>
          <p:spPr>
            <a:xfrm>
              <a:off x="678966" y="3131304"/>
              <a:ext cx="562385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 Box 2">
              <a:extLst>
                <a:ext uri="{FF2B5EF4-FFF2-40B4-BE49-F238E27FC236}">
                  <a16:creationId xmlns:a16="http://schemas.microsoft.com/office/drawing/2014/main" id="{0741FB67-C734-4230-AD37-0045137E5600}"/>
                </a:ext>
              </a:extLst>
            </p:cNvPr>
            <p:cNvSpPr txBox="1"/>
            <p:nvPr/>
          </p:nvSpPr>
          <p:spPr>
            <a:xfrm>
              <a:off x="1040079" y="1031026"/>
              <a:ext cx="561975" cy="28384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Text Box 2">
              <a:extLst>
                <a:ext uri="{FF2B5EF4-FFF2-40B4-BE49-F238E27FC236}">
                  <a16:creationId xmlns:a16="http://schemas.microsoft.com/office/drawing/2014/main" id="{BD2B5C6E-8704-496F-B5A7-0C0CEADE2BE2}"/>
                </a:ext>
              </a:extLst>
            </p:cNvPr>
            <p:cNvSpPr txBox="1"/>
            <p:nvPr/>
          </p:nvSpPr>
          <p:spPr>
            <a:xfrm>
              <a:off x="2131016" y="1011795"/>
              <a:ext cx="561975" cy="28321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3756BF-B1C8-4085-89A1-213CE2219F36}"/>
                </a:ext>
              </a:extLst>
            </p:cNvPr>
            <p:cNvSpPr/>
            <p:nvPr/>
          </p:nvSpPr>
          <p:spPr>
            <a:xfrm>
              <a:off x="3434721" y="981203"/>
              <a:ext cx="394895" cy="3677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306231D-1744-4FE6-B2E4-531BBD1532C7}"/>
                </a:ext>
              </a:extLst>
            </p:cNvPr>
            <p:cNvSpPr/>
            <p:nvPr/>
          </p:nvSpPr>
          <p:spPr>
            <a:xfrm>
              <a:off x="3829616" y="981178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353AD10-290F-4CB2-B9DF-645B2AAF65FE}"/>
                </a:ext>
              </a:extLst>
            </p:cNvPr>
            <p:cNvSpPr/>
            <p:nvPr/>
          </p:nvSpPr>
          <p:spPr>
            <a:xfrm>
              <a:off x="4801794" y="904258"/>
              <a:ext cx="394335" cy="81590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ADF6E64-702B-4FCB-A159-27CABBC40844}"/>
                </a:ext>
              </a:extLst>
            </p:cNvPr>
            <p:cNvSpPr/>
            <p:nvPr/>
          </p:nvSpPr>
          <p:spPr>
            <a:xfrm>
              <a:off x="5196129" y="904197"/>
              <a:ext cx="394335" cy="815917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Text Box 2">
              <a:extLst>
                <a:ext uri="{FF2B5EF4-FFF2-40B4-BE49-F238E27FC236}">
                  <a16:creationId xmlns:a16="http://schemas.microsoft.com/office/drawing/2014/main" id="{E114A607-9C26-4FEC-825B-E42D9C3BFD5D}"/>
                </a:ext>
              </a:extLst>
            </p:cNvPr>
            <p:cNvSpPr txBox="1"/>
            <p:nvPr/>
          </p:nvSpPr>
          <p:spPr>
            <a:xfrm>
              <a:off x="3891920" y="686885"/>
              <a:ext cx="272673" cy="2641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 Box 2">
              <a:extLst>
                <a:ext uri="{FF2B5EF4-FFF2-40B4-BE49-F238E27FC236}">
                  <a16:creationId xmlns:a16="http://schemas.microsoft.com/office/drawing/2014/main" id="{E51B859E-14F3-4EA6-8D2A-14077C0D540D}"/>
                </a:ext>
              </a:extLst>
            </p:cNvPr>
            <p:cNvSpPr txBox="1"/>
            <p:nvPr/>
          </p:nvSpPr>
          <p:spPr>
            <a:xfrm>
              <a:off x="4249533" y="1029955"/>
              <a:ext cx="249555" cy="2635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9" name="Text Box 2">
              <a:extLst>
                <a:ext uri="{FF2B5EF4-FFF2-40B4-BE49-F238E27FC236}">
                  <a16:creationId xmlns:a16="http://schemas.microsoft.com/office/drawing/2014/main" id="{AE71A73E-DCAF-45B5-8635-18DA4C67C585}"/>
                </a:ext>
              </a:extLst>
            </p:cNvPr>
            <p:cNvSpPr txBox="1"/>
            <p:nvPr/>
          </p:nvSpPr>
          <p:spPr>
            <a:xfrm>
              <a:off x="5255538" y="628041"/>
              <a:ext cx="267076" cy="24109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 dirty="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Text Box 2">
              <a:extLst>
                <a:ext uri="{FF2B5EF4-FFF2-40B4-BE49-F238E27FC236}">
                  <a16:creationId xmlns:a16="http://schemas.microsoft.com/office/drawing/2014/main" id="{FADB6FB7-87F7-4ED7-AFD2-7F811952EF01}"/>
                </a:ext>
              </a:extLst>
            </p:cNvPr>
            <p:cNvSpPr txBox="1"/>
            <p:nvPr/>
          </p:nvSpPr>
          <p:spPr>
            <a:xfrm>
              <a:off x="5625659" y="1184869"/>
              <a:ext cx="304361" cy="25604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D9E18B0-7DB3-42FB-94BF-F8959D032C62}"/>
                </a:ext>
              </a:extLst>
            </p:cNvPr>
            <p:cNvSpPr/>
            <p:nvPr/>
          </p:nvSpPr>
          <p:spPr>
            <a:xfrm>
              <a:off x="208186" y="3072673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CEAE01-926A-4229-AE87-42404D433C00}"/>
                </a:ext>
              </a:extLst>
            </p:cNvPr>
            <p:cNvSpPr/>
            <p:nvPr/>
          </p:nvSpPr>
          <p:spPr>
            <a:xfrm>
              <a:off x="3425668" y="1945256"/>
              <a:ext cx="779668" cy="20035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F7B17B5-D2E7-40F9-9E22-58CF57A0CD20}"/>
                </a:ext>
              </a:extLst>
            </p:cNvPr>
            <p:cNvSpPr/>
            <p:nvPr/>
          </p:nvSpPr>
          <p:spPr>
            <a:xfrm>
              <a:off x="3425668" y="2145546"/>
              <a:ext cx="779668" cy="166787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870319C-EBA4-4D6C-B7CC-F022BD0BF491}"/>
                </a:ext>
              </a:extLst>
            </p:cNvPr>
            <p:cNvSpPr/>
            <p:nvPr/>
          </p:nvSpPr>
          <p:spPr>
            <a:xfrm>
              <a:off x="2198918" y="1767737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AF3E638-ABB6-496A-B60B-9566FCB18908}"/>
                </a:ext>
              </a:extLst>
            </p:cNvPr>
            <p:cNvSpPr/>
            <p:nvPr/>
          </p:nvSpPr>
          <p:spPr>
            <a:xfrm>
              <a:off x="2198918" y="2135342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B1A1A8E-2E63-4AE5-A983-A3B29357590B}"/>
                </a:ext>
              </a:extLst>
            </p:cNvPr>
            <p:cNvSpPr/>
            <p:nvPr/>
          </p:nvSpPr>
          <p:spPr>
            <a:xfrm>
              <a:off x="2198918" y="2502936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E47C763-DB1D-41F7-BDA1-A493F55213CA}"/>
                </a:ext>
              </a:extLst>
            </p:cNvPr>
            <p:cNvSpPr/>
            <p:nvPr/>
          </p:nvSpPr>
          <p:spPr>
            <a:xfrm>
              <a:off x="2198918" y="2870601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Text Box 2">
              <a:extLst>
                <a:ext uri="{FF2B5EF4-FFF2-40B4-BE49-F238E27FC236}">
                  <a16:creationId xmlns:a16="http://schemas.microsoft.com/office/drawing/2014/main" id="{820AB0E8-E94B-4989-89DB-62F29B6AA511}"/>
                </a:ext>
              </a:extLst>
            </p:cNvPr>
            <p:cNvSpPr txBox="1"/>
            <p:nvPr/>
          </p:nvSpPr>
          <p:spPr>
            <a:xfrm>
              <a:off x="2253238" y="1437981"/>
              <a:ext cx="249555" cy="26289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9" name="Text Box 2">
              <a:extLst>
                <a:ext uri="{FF2B5EF4-FFF2-40B4-BE49-F238E27FC236}">
                  <a16:creationId xmlns:a16="http://schemas.microsoft.com/office/drawing/2014/main" id="{09F0FCBE-23EC-4121-A3D7-88FB3FC17A15}"/>
                </a:ext>
              </a:extLst>
            </p:cNvPr>
            <p:cNvSpPr txBox="1"/>
            <p:nvPr/>
          </p:nvSpPr>
          <p:spPr>
            <a:xfrm>
              <a:off x="2610850" y="1835538"/>
              <a:ext cx="177617" cy="21507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Text Box 261">
              <a:extLst>
                <a:ext uri="{FF2B5EF4-FFF2-40B4-BE49-F238E27FC236}">
                  <a16:creationId xmlns:a16="http://schemas.microsoft.com/office/drawing/2014/main" id="{EF7C7713-7404-4157-AE1F-A6163EE888ED}"/>
                </a:ext>
              </a:extLst>
            </p:cNvPr>
            <p:cNvSpPr txBox="1"/>
            <p:nvPr/>
          </p:nvSpPr>
          <p:spPr>
            <a:xfrm>
              <a:off x="3670595" y="1633767"/>
              <a:ext cx="249556" cy="26289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41" name="Text Box 4">
              <a:extLst>
                <a:ext uri="{FF2B5EF4-FFF2-40B4-BE49-F238E27FC236}">
                  <a16:creationId xmlns:a16="http://schemas.microsoft.com/office/drawing/2014/main" id="{13339D49-CEAE-43C4-9C3B-32C00E8BC0CE}"/>
                </a:ext>
              </a:extLst>
            </p:cNvPr>
            <p:cNvSpPr txBox="1"/>
            <p:nvPr/>
          </p:nvSpPr>
          <p:spPr>
            <a:xfrm>
              <a:off x="4249533" y="1905457"/>
              <a:ext cx="222879" cy="24892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109567-CB33-4CBA-B7C6-5E28A8FF1FEB}"/>
                </a:ext>
              </a:extLst>
            </p:cNvPr>
            <p:cNvSpPr/>
            <p:nvPr/>
          </p:nvSpPr>
          <p:spPr>
            <a:xfrm>
              <a:off x="1109050" y="1782464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34E9A66-7595-49D9-92A4-8C5002CE2470}"/>
                </a:ext>
              </a:extLst>
            </p:cNvPr>
            <p:cNvSpPr/>
            <p:nvPr/>
          </p:nvSpPr>
          <p:spPr>
            <a:xfrm>
              <a:off x="1109050" y="2149435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15FDB88A-6DB7-4F54-A540-2B27C6590A3F}"/>
                </a:ext>
              </a:extLst>
            </p:cNvPr>
            <p:cNvSpPr txBox="1"/>
            <p:nvPr/>
          </p:nvSpPr>
          <p:spPr>
            <a:xfrm>
              <a:off x="1184934" y="1497280"/>
              <a:ext cx="249555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45" name="Text Box 2">
              <a:extLst>
                <a:ext uri="{FF2B5EF4-FFF2-40B4-BE49-F238E27FC236}">
                  <a16:creationId xmlns:a16="http://schemas.microsoft.com/office/drawing/2014/main" id="{2BEEE6A2-34FB-4C13-A8AD-8A971124C30F}"/>
                </a:ext>
              </a:extLst>
            </p:cNvPr>
            <p:cNvSpPr txBox="1"/>
            <p:nvPr/>
          </p:nvSpPr>
          <p:spPr>
            <a:xfrm>
              <a:off x="1519912" y="1845838"/>
              <a:ext cx="249555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C4B587E-FAC0-4EE6-B755-0C308AD55B05}"/>
                </a:ext>
              </a:extLst>
            </p:cNvPr>
            <p:cNvSpPr/>
            <p:nvPr/>
          </p:nvSpPr>
          <p:spPr>
            <a:xfrm>
              <a:off x="4806321" y="2176279"/>
              <a:ext cx="775140" cy="18661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B6A591A-3BD1-42ED-A4C6-BD1691F1DDDC}"/>
                </a:ext>
              </a:extLst>
            </p:cNvPr>
            <p:cNvSpPr/>
            <p:nvPr/>
          </p:nvSpPr>
          <p:spPr>
            <a:xfrm>
              <a:off x="4806321" y="2362739"/>
              <a:ext cx="775140" cy="18121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Text Box 269">
              <a:extLst>
                <a:ext uri="{FF2B5EF4-FFF2-40B4-BE49-F238E27FC236}">
                  <a16:creationId xmlns:a16="http://schemas.microsoft.com/office/drawing/2014/main" id="{9E4176DB-ABCD-43F0-BDAE-52F6B6B49543}"/>
                </a:ext>
              </a:extLst>
            </p:cNvPr>
            <p:cNvSpPr txBox="1"/>
            <p:nvPr/>
          </p:nvSpPr>
          <p:spPr>
            <a:xfrm>
              <a:off x="5092700" y="1767573"/>
              <a:ext cx="217158" cy="341658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7AD8AC6-047F-471A-8D56-39F0739AEC27}"/>
                </a:ext>
              </a:extLst>
            </p:cNvPr>
            <p:cNvSpPr/>
            <p:nvPr/>
          </p:nvSpPr>
          <p:spPr>
            <a:xfrm>
              <a:off x="4806761" y="2543880"/>
              <a:ext cx="774700" cy="18605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3E389C7-561D-4B1D-BD84-04247D99014F}"/>
                </a:ext>
              </a:extLst>
            </p:cNvPr>
            <p:cNvSpPr/>
            <p:nvPr/>
          </p:nvSpPr>
          <p:spPr>
            <a:xfrm>
              <a:off x="4806761" y="2730570"/>
              <a:ext cx="774700" cy="18097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Text Box 2">
              <a:extLst>
                <a:ext uri="{FF2B5EF4-FFF2-40B4-BE49-F238E27FC236}">
                  <a16:creationId xmlns:a16="http://schemas.microsoft.com/office/drawing/2014/main" id="{93F19667-92D9-4DF8-866C-3CCE5C3B2E0C}"/>
                </a:ext>
              </a:extLst>
            </p:cNvPr>
            <p:cNvSpPr txBox="1"/>
            <p:nvPr/>
          </p:nvSpPr>
          <p:spPr>
            <a:xfrm>
              <a:off x="5630184" y="2144346"/>
              <a:ext cx="221811" cy="24539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EE61DE0-54AA-4B13-8FC3-427BA902692A}"/>
                </a:ext>
              </a:extLst>
            </p:cNvPr>
            <p:cNvSpPr/>
            <p:nvPr/>
          </p:nvSpPr>
          <p:spPr>
            <a:xfrm>
              <a:off x="1090944" y="1767614"/>
              <a:ext cx="428968" cy="76735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3F5FAFE-D5CB-40A3-A421-66E8E33D909F}"/>
                </a:ext>
              </a:extLst>
            </p:cNvPr>
            <p:cNvSpPr/>
            <p:nvPr/>
          </p:nvSpPr>
          <p:spPr>
            <a:xfrm>
              <a:off x="2182225" y="1751845"/>
              <a:ext cx="428625" cy="76452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8252784-6C71-4577-BA73-E3CFE2D4EFAB}"/>
                </a:ext>
              </a:extLst>
            </p:cNvPr>
            <p:cNvSpPr/>
            <p:nvPr/>
          </p:nvSpPr>
          <p:spPr>
            <a:xfrm>
              <a:off x="2182225" y="2484107"/>
              <a:ext cx="428625" cy="775335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C8A50F0-2EA5-4677-8A03-BF1186C629C5}"/>
                </a:ext>
              </a:extLst>
            </p:cNvPr>
            <p:cNvSpPr/>
            <p:nvPr/>
          </p:nvSpPr>
          <p:spPr>
            <a:xfrm rot="5400000">
              <a:off x="3629351" y="754861"/>
              <a:ext cx="402666" cy="821730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1E76137-8E53-4B49-854C-1D0523DB6561}"/>
                </a:ext>
              </a:extLst>
            </p:cNvPr>
            <p:cNvSpPr/>
            <p:nvPr/>
          </p:nvSpPr>
          <p:spPr>
            <a:xfrm rot="5400000">
              <a:off x="3612749" y="1726660"/>
              <a:ext cx="402590" cy="803910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00D5FA-D23F-4D01-B619-91FADBD7FC5A}"/>
                </a:ext>
              </a:extLst>
            </p:cNvPr>
            <p:cNvSpPr/>
            <p:nvPr/>
          </p:nvSpPr>
          <p:spPr>
            <a:xfrm rot="5400000">
              <a:off x="4992828" y="1958157"/>
              <a:ext cx="392015" cy="803275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0D2F279-A189-4EE4-844B-473899712088}"/>
                </a:ext>
              </a:extLst>
            </p:cNvPr>
            <p:cNvSpPr/>
            <p:nvPr/>
          </p:nvSpPr>
          <p:spPr>
            <a:xfrm rot="5400000">
              <a:off x="4994130" y="2327935"/>
              <a:ext cx="389412" cy="803275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9" name="Text Box 281">
              <a:extLst>
                <a:ext uri="{FF2B5EF4-FFF2-40B4-BE49-F238E27FC236}">
                  <a16:creationId xmlns:a16="http://schemas.microsoft.com/office/drawing/2014/main" id="{66E9B97D-A928-471F-AB6B-2492177D74BB}"/>
                </a:ext>
              </a:extLst>
            </p:cNvPr>
            <p:cNvSpPr txBox="1"/>
            <p:nvPr/>
          </p:nvSpPr>
          <p:spPr>
            <a:xfrm>
              <a:off x="1330860" y="2770233"/>
              <a:ext cx="420986" cy="41111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b="1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PU</a:t>
              </a:r>
              <a:endParaRPr lang="en-US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FE0EEEFD-91ED-4069-9431-EE30078E6632}"/>
                </a:ext>
              </a:extLst>
            </p:cNvPr>
            <p:cNvCxnSpPr/>
            <p:nvPr/>
          </p:nvCxnSpPr>
          <p:spPr>
            <a:xfrm flipH="1" flipV="1">
              <a:off x="1330859" y="2555748"/>
              <a:ext cx="131276" cy="214612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D7972186-36A5-4F60-AD0D-6CC0BBEC1BC3}"/>
                </a:ext>
              </a:extLst>
            </p:cNvPr>
            <p:cNvCxnSpPr>
              <a:stCxn id="59" idx="3"/>
            </p:cNvCxnSpPr>
            <p:nvPr/>
          </p:nvCxnSpPr>
          <p:spPr>
            <a:xfrm flipV="1">
              <a:off x="1751846" y="2903634"/>
              <a:ext cx="370117" cy="72158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37DEB980-870C-4357-B2ED-48B8380A4290}"/>
                </a:ext>
              </a:extLst>
            </p:cNvPr>
            <p:cNvCxnSpPr/>
            <p:nvPr/>
          </p:nvCxnSpPr>
          <p:spPr>
            <a:xfrm flipV="1">
              <a:off x="1646661" y="2290526"/>
              <a:ext cx="440163" cy="455100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 Box 281">
              <a:extLst>
                <a:ext uri="{FF2B5EF4-FFF2-40B4-BE49-F238E27FC236}">
                  <a16:creationId xmlns:a16="http://schemas.microsoft.com/office/drawing/2014/main" id="{630E1D3F-DB34-4525-857A-48959EFD0963}"/>
                </a:ext>
              </a:extLst>
            </p:cNvPr>
            <p:cNvSpPr txBox="1"/>
            <p:nvPr/>
          </p:nvSpPr>
          <p:spPr>
            <a:xfrm>
              <a:off x="4072990" y="2622268"/>
              <a:ext cx="366395" cy="26670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 b="1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PU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034632A4-AD11-4E64-9A95-223D4A4A7076}"/>
                </a:ext>
              </a:extLst>
            </p:cNvPr>
            <p:cNvCxnSpPr/>
            <p:nvPr/>
          </p:nvCxnSpPr>
          <p:spPr>
            <a:xfrm>
              <a:off x="4389862" y="2729750"/>
              <a:ext cx="313413" cy="757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8F2B258B-DF8B-487B-845A-B2393690D4AE}"/>
                </a:ext>
              </a:extLst>
            </p:cNvPr>
            <p:cNvCxnSpPr/>
            <p:nvPr/>
          </p:nvCxnSpPr>
          <p:spPr>
            <a:xfrm flipV="1">
              <a:off x="4372824" y="2376425"/>
              <a:ext cx="312344" cy="258133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7D2BF8D-2048-4348-906F-C8660A1CC4EF}"/>
                </a:ext>
              </a:extLst>
            </p:cNvPr>
            <p:cNvCxnSpPr/>
            <p:nvPr/>
          </p:nvCxnSpPr>
          <p:spPr>
            <a:xfrm flipH="1" flipV="1">
              <a:off x="3825089" y="2399168"/>
              <a:ext cx="306283" cy="249079"/>
            </a:xfrm>
            <a:prstGeom prst="straightConnector1">
              <a:avLst/>
            </a:prstGeom>
            <a:ln w="6350"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024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Proposal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2AE7F8-B135-4B42-84AF-D8C8DE495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8031" y="35150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8DED1D4-C3F5-40C8-BACD-144F813E7B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196954"/>
            <a:ext cx="8245078" cy="794406"/>
          </a:xfrm>
        </p:spPr>
        <p:txBody>
          <a:bodyPr>
            <a:normAutofit/>
          </a:bodyPr>
          <a:lstStyle/>
          <a:p>
            <a:r>
              <a:rPr lang="en-US" sz="2400" dirty="0"/>
              <a:t>Test 2: CE3-1.2.1 + Nx2 removal</a:t>
            </a:r>
          </a:p>
          <a:p>
            <a:pPr lvl="1"/>
            <a:r>
              <a:rPr lang="en-US" sz="2100" dirty="0"/>
              <a:t>Replace Nx2 with Nx4 </a:t>
            </a:r>
            <a:r>
              <a:rPr lang="en-US" sz="2100" dirty="0">
                <a:sym typeface="Wingdings" panose="05000000000000000000" pitchFamily="2" charset="2"/>
              </a:rPr>
              <a:t> more HW friendly</a:t>
            </a:r>
            <a:endParaRPr lang="en-US" sz="2000" dirty="0"/>
          </a:p>
        </p:txBody>
      </p:sp>
      <p:grpSp>
        <p:nvGrpSpPr>
          <p:cNvPr id="11" name="Canvas 122">
            <a:extLst>
              <a:ext uri="{FF2B5EF4-FFF2-40B4-BE49-F238E27FC236}">
                <a16:creationId xmlns:a16="http://schemas.microsoft.com/office/drawing/2014/main" id="{47E45848-C5C5-4C79-B91F-2D5C273A610A}"/>
              </a:ext>
            </a:extLst>
          </p:cNvPr>
          <p:cNvGrpSpPr/>
          <p:nvPr/>
        </p:nvGrpSpPr>
        <p:grpSpPr>
          <a:xfrm>
            <a:off x="1401408" y="1764703"/>
            <a:ext cx="6400800" cy="3829050"/>
            <a:chOff x="0" y="0"/>
            <a:chExt cx="6400800" cy="38290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511F8E5-57DB-4602-B4EC-E5DB45395952}"/>
                </a:ext>
              </a:extLst>
            </p:cNvPr>
            <p:cNvSpPr/>
            <p:nvPr/>
          </p:nvSpPr>
          <p:spPr>
            <a:xfrm>
              <a:off x="0" y="0"/>
              <a:ext cx="6400800" cy="3829050"/>
            </a:xfrm>
            <a:prstGeom prst="rect">
              <a:avLst/>
            </a:prstGeom>
          </p:spPr>
        </p:sp>
        <p:sp>
          <p:nvSpPr>
            <p:cNvPr id="13" name="Text Box 66">
              <a:extLst>
                <a:ext uri="{FF2B5EF4-FFF2-40B4-BE49-F238E27FC236}">
                  <a16:creationId xmlns:a16="http://schemas.microsoft.com/office/drawing/2014/main" id="{8A4675E5-49B8-446B-AF34-645F64057ED8}"/>
                </a:ext>
              </a:extLst>
            </p:cNvPr>
            <p:cNvSpPr txBox="1"/>
            <p:nvPr/>
          </p:nvSpPr>
          <p:spPr>
            <a:xfrm>
              <a:off x="861153" y="591740"/>
              <a:ext cx="440596" cy="28448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4x8</a:t>
              </a:r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899CC999-C203-49EF-A07F-0FDECC2798EC}"/>
                </a:ext>
              </a:extLst>
            </p:cNvPr>
            <p:cNvSpPr txBox="1"/>
            <p:nvPr/>
          </p:nvSpPr>
          <p:spPr>
            <a:xfrm>
              <a:off x="1495795" y="424250"/>
              <a:ext cx="594071" cy="42659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4xN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(N≥16)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5F14552D-1FAB-43D4-9D5C-6D48090F286F}"/>
                </a:ext>
              </a:extLst>
            </p:cNvPr>
            <p:cNvSpPr txBox="1"/>
            <p:nvPr/>
          </p:nvSpPr>
          <p:spPr>
            <a:xfrm>
              <a:off x="2724508" y="591740"/>
              <a:ext cx="413002" cy="26471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Text Box 2">
              <a:extLst>
                <a:ext uri="{FF2B5EF4-FFF2-40B4-BE49-F238E27FC236}">
                  <a16:creationId xmlns:a16="http://schemas.microsoft.com/office/drawing/2014/main" id="{CE79F8A2-C509-421B-99A4-5F1877FFE5B6}"/>
                </a:ext>
              </a:extLst>
            </p:cNvPr>
            <p:cNvSpPr txBox="1"/>
            <p:nvPr/>
          </p:nvSpPr>
          <p:spPr>
            <a:xfrm>
              <a:off x="5145826" y="469936"/>
              <a:ext cx="593725" cy="42608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Nx8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(N≥16)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Text Box 2">
              <a:extLst>
                <a:ext uri="{FF2B5EF4-FFF2-40B4-BE49-F238E27FC236}">
                  <a16:creationId xmlns:a16="http://schemas.microsoft.com/office/drawing/2014/main" id="{B8C42846-285E-4E5B-BB21-EB6CB652B8ED}"/>
                </a:ext>
              </a:extLst>
            </p:cNvPr>
            <p:cNvSpPr txBox="1"/>
            <p:nvPr/>
          </p:nvSpPr>
          <p:spPr>
            <a:xfrm>
              <a:off x="157366" y="1117952"/>
              <a:ext cx="37973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 Box 2">
              <a:extLst>
                <a:ext uri="{FF2B5EF4-FFF2-40B4-BE49-F238E27FC236}">
                  <a16:creationId xmlns:a16="http://schemas.microsoft.com/office/drawing/2014/main" id="{6B9DBCC3-C5A9-4B42-887A-CB544A4D0916}"/>
                </a:ext>
              </a:extLst>
            </p:cNvPr>
            <p:cNvSpPr txBox="1"/>
            <p:nvPr/>
          </p:nvSpPr>
          <p:spPr>
            <a:xfrm>
              <a:off x="157366" y="2027093"/>
              <a:ext cx="379730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H: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">
              <a:extLst>
                <a:ext uri="{FF2B5EF4-FFF2-40B4-BE49-F238E27FC236}">
                  <a16:creationId xmlns:a16="http://schemas.microsoft.com/office/drawing/2014/main" id="{41586053-CE20-4238-87ED-1CC66D64A9A5}"/>
                </a:ext>
              </a:extLst>
            </p:cNvPr>
            <p:cNvSpPr txBox="1"/>
            <p:nvPr/>
          </p:nvSpPr>
          <p:spPr>
            <a:xfrm>
              <a:off x="199132" y="2823886"/>
              <a:ext cx="379730" cy="28511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4x4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">
              <a:extLst>
                <a:ext uri="{FF2B5EF4-FFF2-40B4-BE49-F238E27FC236}">
                  <a16:creationId xmlns:a16="http://schemas.microsoft.com/office/drawing/2014/main" id="{DA6201A7-D6C5-4FFC-81EF-8F85AD8FAAD0}"/>
                </a:ext>
              </a:extLst>
            </p:cNvPr>
            <p:cNvSpPr txBox="1"/>
            <p:nvPr/>
          </p:nvSpPr>
          <p:spPr>
            <a:xfrm>
              <a:off x="674439" y="3212969"/>
              <a:ext cx="562385" cy="28448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 Box 2">
              <a:extLst>
                <a:ext uri="{FF2B5EF4-FFF2-40B4-BE49-F238E27FC236}">
                  <a16:creationId xmlns:a16="http://schemas.microsoft.com/office/drawing/2014/main" id="{2E06F096-2B80-49F7-94C6-1E865953E805}"/>
                </a:ext>
              </a:extLst>
            </p:cNvPr>
            <p:cNvSpPr txBox="1"/>
            <p:nvPr/>
          </p:nvSpPr>
          <p:spPr>
            <a:xfrm>
              <a:off x="2610850" y="2792844"/>
              <a:ext cx="561975" cy="28384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FC957C1-E286-471A-A7BE-BE1EFB6EAD75}"/>
                </a:ext>
              </a:extLst>
            </p:cNvPr>
            <p:cNvSpPr/>
            <p:nvPr/>
          </p:nvSpPr>
          <p:spPr>
            <a:xfrm>
              <a:off x="2525332" y="1190351"/>
              <a:ext cx="394895" cy="3677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A8BD6C7-2A50-49A0-BED4-FCB0EA7564E7}"/>
                </a:ext>
              </a:extLst>
            </p:cNvPr>
            <p:cNvSpPr/>
            <p:nvPr/>
          </p:nvSpPr>
          <p:spPr>
            <a:xfrm>
              <a:off x="2920227" y="1190326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Text Box 2">
              <a:extLst>
                <a:ext uri="{FF2B5EF4-FFF2-40B4-BE49-F238E27FC236}">
                  <a16:creationId xmlns:a16="http://schemas.microsoft.com/office/drawing/2014/main" id="{17494932-26D1-4D0A-9728-D158FFEBBC3A}"/>
                </a:ext>
              </a:extLst>
            </p:cNvPr>
            <p:cNvSpPr txBox="1"/>
            <p:nvPr/>
          </p:nvSpPr>
          <p:spPr>
            <a:xfrm>
              <a:off x="2982531" y="896033"/>
              <a:ext cx="272673" cy="26416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Text Box 2">
              <a:extLst>
                <a:ext uri="{FF2B5EF4-FFF2-40B4-BE49-F238E27FC236}">
                  <a16:creationId xmlns:a16="http://schemas.microsoft.com/office/drawing/2014/main" id="{6A432A65-0017-4B2C-B4A7-35AF83D7CED3}"/>
                </a:ext>
              </a:extLst>
            </p:cNvPr>
            <p:cNvSpPr txBox="1"/>
            <p:nvPr/>
          </p:nvSpPr>
          <p:spPr>
            <a:xfrm>
              <a:off x="3340144" y="1239103"/>
              <a:ext cx="249555" cy="2635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71E17A-1C3F-415C-B004-637AF0F3C018}"/>
                </a:ext>
              </a:extLst>
            </p:cNvPr>
            <p:cNvSpPr/>
            <p:nvPr/>
          </p:nvSpPr>
          <p:spPr>
            <a:xfrm>
              <a:off x="203659" y="3154338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CA75DE4-F62F-4D1C-990B-2EDED4F70ABD}"/>
                </a:ext>
              </a:extLst>
            </p:cNvPr>
            <p:cNvSpPr/>
            <p:nvPr/>
          </p:nvSpPr>
          <p:spPr>
            <a:xfrm>
              <a:off x="1604847" y="2116797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40AAE39-38F1-4635-A446-461FD56E1C3F}"/>
                </a:ext>
              </a:extLst>
            </p:cNvPr>
            <p:cNvSpPr/>
            <p:nvPr/>
          </p:nvSpPr>
          <p:spPr>
            <a:xfrm>
              <a:off x="1604847" y="2484402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6425C7-985C-4DCE-8C18-BABF06C9B716}"/>
                </a:ext>
              </a:extLst>
            </p:cNvPr>
            <p:cNvSpPr/>
            <p:nvPr/>
          </p:nvSpPr>
          <p:spPr>
            <a:xfrm>
              <a:off x="1604847" y="2851996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A44FBC-EBBE-410F-8CE7-11D7DC792213}"/>
                </a:ext>
              </a:extLst>
            </p:cNvPr>
            <p:cNvSpPr/>
            <p:nvPr/>
          </p:nvSpPr>
          <p:spPr>
            <a:xfrm>
              <a:off x="1604847" y="3219661"/>
              <a:ext cx="394335" cy="36766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Text Box 2">
              <a:extLst>
                <a:ext uri="{FF2B5EF4-FFF2-40B4-BE49-F238E27FC236}">
                  <a16:creationId xmlns:a16="http://schemas.microsoft.com/office/drawing/2014/main" id="{398B7332-C4EB-4355-A8D7-8592FD8417A3}"/>
                </a:ext>
              </a:extLst>
            </p:cNvPr>
            <p:cNvSpPr txBox="1"/>
            <p:nvPr/>
          </p:nvSpPr>
          <p:spPr>
            <a:xfrm>
              <a:off x="1670045" y="1823477"/>
              <a:ext cx="249555" cy="21395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9C8BDD0F-7871-401B-98D5-8A8316F0EED3}"/>
                </a:ext>
              </a:extLst>
            </p:cNvPr>
            <p:cNvSpPr txBox="1"/>
            <p:nvPr/>
          </p:nvSpPr>
          <p:spPr>
            <a:xfrm>
              <a:off x="2016779" y="2184640"/>
              <a:ext cx="575964" cy="431216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N/4 = 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(min)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0337D1A-2DA2-45FE-93D0-4438C606BF7D}"/>
                </a:ext>
              </a:extLst>
            </p:cNvPr>
            <p:cNvSpPr/>
            <p:nvPr/>
          </p:nvSpPr>
          <p:spPr>
            <a:xfrm>
              <a:off x="796704" y="2108653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170A98C-7841-4CF9-8D95-0F749F551B05}"/>
                </a:ext>
              </a:extLst>
            </p:cNvPr>
            <p:cNvSpPr/>
            <p:nvPr/>
          </p:nvSpPr>
          <p:spPr>
            <a:xfrm>
              <a:off x="796704" y="2475624"/>
              <a:ext cx="394335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Text Box 2">
              <a:extLst>
                <a:ext uri="{FF2B5EF4-FFF2-40B4-BE49-F238E27FC236}">
                  <a16:creationId xmlns:a16="http://schemas.microsoft.com/office/drawing/2014/main" id="{13E8AA8D-71C8-4E5A-98D4-2A9F843E58CE}"/>
                </a:ext>
              </a:extLst>
            </p:cNvPr>
            <p:cNvSpPr txBox="1"/>
            <p:nvPr/>
          </p:nvSpPr>
          <p:spPr>
            <a:xfrm>
              <a:off x="872588" y="1823469"/>
              <a:ext cx="249555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Text Box 2">
              <a:extLst>
                <a:ext uri="{FF2B5EF4-FFF2-40B4-BE49-F238E27FC236}">
                  <a16:creationId xmlns:a16="http://schemas.microsoft.com/office/drawing/2014/main" id="{3D6317CB-8EA1-4FD6-BAE7-77217F470295}"/>
                </a:ext>
              </a:extLst>
            </p:cNvPr>
            <p:cNvSpPr txBox="1"/>
            <p:nvPr/>
          </p:nvSpPr>
          <p:spPr>
            <a:xfrm>
              <a:off x="1207566" y="2172027"/>
              <a:ext cx="249555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AE1253C-C96B-4838-BF5D-05F85E1DC666}"/>
                </a:ext>
              </a:extLst>
            </p:cNvPr>
            <p:cNvSpPr/>
            <p:nvPr/>
          </p:nvSpPr>
          <p:spPr>
            <a:xfrm>
              <a:off x="5046237" y="2633983"/>
              <a:ext cx="775140" cy="367642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E0DE8B0-4533-42BF-B645-36B65DD0624A}"/>
                </a:ext>
              </a:extLst>
            </p:cNvPr>
            <p:cNvSpPr/>
            <p:nvPr/>
          </p:nvSpPr>
          <p:spPr>
            <a:xfrm>
              <a:off x="5046677" y="3001553"/>
              <a:ext cx="774700" cy="36763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Text Box 2">
              <a:extLst>
                <a:ext uri="{FF2B5EF4-FFF2-40B4-BE49-F238E27FC236}">
                  <a16:creationId xmlns:a16="http://schemas.microsoft.com/office/drawing/2014/main" id="{D61A9B4A-1BE1-4435-BFBE-293168DC7EFE}"/>
                </a:ext>
              </a:extLst>
            </p:cNvPr>
            <p:cNvSpPr txBox="1"/>
            <p:nvPr/>
          </p:nvSpPr>
          <p:spPr>
            <a:xfrm>
              <a:off x="5274089" y="2341022"/>
              <a:ext cx="248920" cy="25590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Text Box 2">
              <a:extLst>
                <a:ext uri="{FF2B5EF4-FFF2-40B4-BE49-F238E27FC236}">
                  <a16:creationId xmlns:a16="http://schemas.microsoft.com/office/drawing/2014/main" id="{096C64E3-EB44-4678-A140-5DE9653661F3}"/>
                </a:ext>
              </a:extLst>
            </p:cNvPr>
            <p:cNvSpPr txBox="1"/>
            <p:nvPr/>
          </p:nvSpPr>
          <p:spPr>
            <a:xfrm>
              <a:off x="5851995" y="2692875"/>
              <a:ext cx="272415" cy="2635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1" name="Text Box 2">
              <a:extLst>
                <a:ext uri="{FF2B5EF4-FFF2-40B4-BE49-F238E27FC236}">
                  <a16:creationId xmlns:a16="http://schemas.microsoft.com/office/drawing/2014/main" id="{16092D5F-4583-4BFC-B6BC-E34ACE9DCD53}"/>
                </a:ext>
              </a:extLst>
            </p:cNvPr>
            <p:cNvSpPr txBox="1"/>
            <p:nvPr/>
          </p:nvSpPr>
          <p:spPr>
            <a:xfrm>
              <a:off x="714154" y="1126087"/>
              <a:ext cx="561975" cy="28321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AAA57A5C-6E89-4007-9FAE-E949DD23C930}"/>
                </a:ext>
              </a:extLst>
            </p:cNvPr>
            <p:cNvSpPr txBox="1"/>
            <p:nvPr/>
          </p:nvSpPr>
          <p:spPr>
            <a:xfrm>
              <a:off x="1514317" y="1135141"/>
              <a:ext cx="561975" cy="28321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00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ISP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C0C536FC-CC61-4926-B1F4-CB0ECC6A0C68}"/>
                </a:ext>
              </a:extLst>
            </p:cNvPr>
            <p:cNvSpPr txBox="1"/>
            <p:nvPr/>
          </p:nvSpPr>
          <p:spPr>
            <a:xfrm>
              <a:off x="3797400" y="457494"/>
              <a:ext cx="593725" cy="4254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8xN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(N≥8)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6BBD45B-75FE-4D14-939C-4A23B5D48504}"/>
                </a:ext>
              </a:extLst>
            </p:cNvPr>
            <p:cNvSpPr/>
            <p:nvPr/>
          </p:nvSpPr>
          <p:spPr>
            <a:xfrm>
              <a:off x="3706595" y="1105829"/>
              <a:ext cx="394335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A1BB01A-1DEC-40C3-843D-190E41A2994E}"/>
                </a:ext>
              </a:extLst>
            </p:cNvPr>
            <p:cNvSpPr/>
            <p:nvPr/>
          </p:nvSpPr>
          <p:spPr>
            <a:xfrm>
              <a:off x="4100930" y="1105829"/>
              <a:ext cx="394335" cy="81534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E2091BCD-A450-46ED-89DE-FDCB83BA9671}"/>
                </a:ext>
              </a:extLst>
            </p:cNvPr>
            <p:cNvSpPr txBox="1"/>
            <p:nvPr/>
          </p:nvSpPr>
          <p:spPr>
            <a:xfrm>
              <a:off x="4160620" y="829604"/>
              <a:ext cx="266700" cy="24066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47" name="Text Box 2">
              <a:extLst>
                <a:ext uri="{FF2B5EF4-FFF2-40B4-BE49-F238E27FC236}">
                  <a16:creationId xmlns:a16="http://schemas.microsoft.com/office/drawing/2014/main" id="{2C28D773-542F-4FB1-851E-69E0992248E4}"/>
                </a:ext>
              </a:extLst>
            </p:cNvPr>
            <p:cNvSpPr txBox="1"/>
            <p:nvPr/>
          </p:nvSpPr>
          <p:spPr>
            <a:xfrm>
              <a:off x="4530825" y="1386499"/>
              <a:ext cx="304165" cy="25590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N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189C92-9DD9-403D-B98D-616629AE5541}"/>
                </a:ext>
              </a:extLst>
            </p:cNvPr>
            <p:cNvSpPr/>
            <p:nvPr/>
          </p:nvSpPr>
          <p:spPr>
            <a:xfrm>
              <a:off x="3697712" y="2615731"/>
              <a:ext cx="774700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B94EAFA-30F3-498C-8992-45F0BEF078E1}"/>
                </a:ext>
              </a:extLst>
            </p:cNvPr>
            <p:cNvSpPr/>
            <p:nvPr/>
          </p:nvSpPr>
          <p:spPr>
            <a:xfrm>
              <a:off x="3698347" y="2983396"/>
              <a:ext cx="774700" cy="36703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Text Box 2">
              <a:extLst>
                <a:ext uri="{FF2B5EF4-FFF2-40B4-BE49-F238E27FC236}">
                  <a16:creationId xmlns:a16="http://schemas.microsoft.com/office/drawing/2014/main" id="{A1F43661-FEDF-461F-A6D9-A99978DB43E0}"/>
                </a:ext>
              </a:extLst>
            </p:cNvPr>
            <p:cNvSpPr txBox="1"/>
            <p:nvPr/>
          </p:nvSpPr>
          <p:spPr>
            <a:xfrm>
              <a:off x="3938790" y="2318575"/>
              <a:ext cx="248920" cy="25527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1" name="Text Box 2">
              <a:extLst>
                <a:ext uri="{FF2B5EF4-FFF2-40B4-BE49-F238E27FC236}">
                  <a16:creationId xmlns:a16="http://schemas.microsoft.com/office/drawing/2014/main" id="{58E3C600-6617-47F7-B527-88B58F99A875}"/>
                </a:ext>
              </a:extLst>
            </p:cNvPr>
            <p:cNvSpPr txBox="1"/>
            <p:nvPr/>
          </p:nvSpPr>
          <p:spPr>
            <a:xfrm>
              <a:off x="4503527" y="2674786"/>
              <a:ext cx="272415" cy="26289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trike="sngStrike">
                  <a:effectLst/>
                  <a:highlight>
                    <a:srgbClr val="FFFF00"/>
                  </a:highlight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5C1AE41-6955-4630-B97A-1BB02B6234F6}"/>
                </a:ext>
              </a:extLst>
            </p:cNvPr>
            <p:cNvSpPr/>
            <p:nvPr/>
          </p:nvSpPr>
          <p:spPr>
            <a:xfrm>
              <a:off x="5073398" y="1117897"/>
              <a:ext cx="394335" cy="81470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92F1C31-5D11-4553-9E61-9B80F3358888}"/>
                </a:ext>
              </a:extLst>
            </p:cNvPr>
            <p:cNvSpPr/>
            <p:nvPr/>
          </p:nvSpPr>
          <p:spPr>
            <a:xfrm>
              <a:off x="5467733" y="1117897"/>
              <a:ext cx="394335" cy="81470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4CE809BF-EF80-48C1-8071-1D349F11BA32}"/>
                </a:ext>
              </a:extLst>
            </p:cNvPr>
            <p:cNvSpPr txBox="1"/>
            <p:nvPr/>
          </p:nvSpPr>
          <p:spPr>
            <a:xfrm>
              <a:off x="5930020" y="1402995"/>
              <a:ext cx="248920" cy="25463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5" name="Text Box 2">
              <a:extLst>
                <a:ext uri="{FF2B5EF4-FFF2-40B4-BE49-F238E27FC236}">
                  <a16:creationId xmlns:a16="http://schemas.microsoft.com/office/drawing/2014/main" id="{5747CF3C-163A-4633-AF7D-A6E1D2B22F07}"/>
                </a:ext>
              </a:extLst>
            </p:cNvPr>
            <p:cNvSpPr txBox="1"/>
            <p:nvPr/>
          </p:nvSpPr>
          <p:spPr>
            <a:xfrm>
              <a:off x="5565513" y="829538"/>
              <a:ext cx="394335" cy="24003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N/4</a:t>
              </a: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D9B28898-E070-4D07-A165-DF156476CC65}"/>
              </a:ext>
            </a:extLst>
          </p:cNvPr>
          <p:cNvSpPr/>
          <p:nvPr/>
        </p:nvSpPr>
        <p:spPr>
          <a:xfrm>
            <a:off x="6475240" y="2882874"/>
            <a:ext cx="200691" cy="8147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8103609-1413-4193-9DE9-67BE64CD8648}"/>
              </a:ext>
            </a:extLst>
          </p:cNvPr>
          <p:cNvSpPr/>
          <p:nvPr/>
        </p:nvSpPr>
        <p:spPr>
          <a:xfrm>
            <a:off x="7063154" y="2883877"/>
            <a:ext cx="200322" cy="81524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2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425837" y="762478"/>
            <a:ext cx="3982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1: CE3-1.2.1 + min 4x8, 8x4 PUs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39A479-A36B-49E2-AB00-6D0BBF7EC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18615"/>
              </p:ext>
            </p:extLst>
          </p:nvPr>
        </p:nvGraphicFramePr>
        <p:xfrm>
          <a:off x="401156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E8C5B7D-D717-453B-AB46-7A64A85E5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11251"/>
              </p:ext>
            </p:extLst>
          </p:nvPr>
        </p:nvGraphicFramePr>
        <p:xfrm>
          <a:off x="401156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4304FE1-73EB-401B-9253-5B528A2C17A8}"/>
              </a:ext>
            </a:extLst>
          </p:cNvPr>
          <p:cNvSpPr txBox="1"/>
          <p:nvPr/>
        </p:nvSpPr>
        <p:spPr>
          <a:xfrm>
            <a:off x="5019269" y="762478"/>
            <a:ext cx="34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2: CE3-1.2.1 + Nx2 removal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A2E722E-C9C7-42F9-A63B-0FEF547A2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890847"/>
              </p:ext>
            </p:extLst>
          </p:nvPr>
        </p:nvGraphicFramePr>
        <p:xfrm>
          <a:off x="4710600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89BB4A3-E00D-4577-8C60-9B340381E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21253"/>
              </p:ext>
            </p:extLst>
          </p:nvPr>
        </p:nvGraphicFramePr>
        <p:xfrm>
          <a:off x="4710600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838835" y="650636"/>
            <a:ext cx="3694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1: CE3-1.2.1 + min 4x8, 8x4 PUs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39A479-A36B-49E2-AB00-6D0BBF7EC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01162"/>
              </p:ext>
            </p:extLst>
          </p:nvPr>
        </p:nvGraphicFramePr>
        <p:xfrm>
          <a:off x="401156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CE3-1.2.1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E8C5B7D-D717-453B-AB46-7A64A85E5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179398"/>
              </p:ext>
            </p:extLst>
          </p:nvPr>
        </p:nvGraphicFramePr>
        <p:xfrm>
          <a:off x="401156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CE3-1.2.1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4304FE1-73EB-401B-9253-5B528A2C17A8}"/>
              </a:ext>
            </a:extLst>
          </p:cNvPr>
          <p:cNvSpPr txBox="1"/>
          <p:nvPr/>
        </p:nvSpPr>
        <p:spPr>
          <a:xfrm>
            <a:off x="5019269" y="653341"/>
            <a:ext cx="34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2: CE3-1.2.1 + Nx2 removal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A2E722E-C9C7-42F9-A63B-0FEF547A2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127014"/>
              </p:ext>
            </p:extLst>
          </p:nvPr>
        </p:nvGraphicFramePr>
        <p:xfrm>
          <a:off x="4710600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CE3-1.2.1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89BB4A3-E00D-4577-8C60-9B340381E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242056"/>
              </p:ext>
            </p:extLst>
          </p:nvPr>
        </p:nvGraphicFramePr>
        <p:xfrm>
          <a:off x="4710600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CE3-1.2.1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5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797303" y="653341"/>
            <a:ext cx="32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3: Test 1 + Test 2 (vs VTM5)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39A479-A36B-49E2-AB00-6D0BBF7EC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414497"/>
              </p:ext>
            </p:extLst>
          </p:nvPr>
        </p:nvGraphicFramePr>
        <p:xfrm>
          <a:off x="401156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E8C5B7D-D717-453B-AB46-7A64A85E5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234653"/>
              </p:ext>
            </p:extLst>
          </p:nvPr>
        </p:nvGraphicFramePr>
        <p:xfrm>
          <a:off x="401156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4304FE1-73EB-401B-9253-5B528A2C17A8}"/>
              </a:ext>
            </a:extLst>
          </p:cNvPr>
          <p:cNvSpPr txBox="1"/>
          <p:nvPr/>
        </p:nvSpPr>
        <p:spPr>
          <a:xfrm>
            <a:off x="4912474" y="653341"/>
            <a:ext cx="3628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3: Test 1 + Test 2 (vs CE3-1.2.1)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BCCFD1C-67D2-4FAB-9311-B54A13362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690829"/>
              </p:ext>
            </p:extLst>
          </p:nvPr>
        </p:nvGraphicFramePr>
        <p:xfrm>
          <a:off x="4710600" y="1467534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DD9D00C-CE5A-4B86-9073-CBD681B5D9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550414"/>
              </p:ext>
            </p:extLst>
          </p:nvPr>
        </p:nvGraphicFramePr>
        <p:xfrm>
          <a:off x="4710600" y="3769099"/>
          <a:ext cx="4032246" cy="1781175"/>
        </p:xfrm>
        <a:graphic>
          <a:graphicData uri="http://schemas.openxmlformats.org/drawingml/2006/table">
            <a:tbl>
              <a:tblPr/>
              <a:tblGrid>
                <a:gridCol w="1082302">
                  <a:extLst>
                    <a:ext uri="{9D8B030D-6E8A-4147-A177-3AD203B41FA5}">
                      <a16:colId xmlns:a16="http://schemas.microsoft.com/office/drawing/2014/main" val="879539909"/>
                    </a:ext>
                  </a:extLst>
                </a:gridCol>
                <a:gridCol w="743476">
                  <a:extLst>
                    <a:ext uri="{9D8B030D-6E8A-4147-A177-3AD203B41FA5}">
                      <a16:colId xmlns:a16="http://schemas.microsoft.com/office/drawing/2014/main" val="4046101929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144678592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2200484933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862785715"/>
                    </a:ext>
                  </a:extLst>
                </a:gridCol>
                <a:gridCol w="551617">
                  <a:extLst>
                    <a:ext uri="{9D8B030D-6E8A-4147-A177-3AD203B41FA5}">
                      <a16:colId xmlns:a16="http://schemas.microsoft.com/office/drawing/2014/main" val="19381143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617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378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977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2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0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251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287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48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66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01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495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57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r>
              <a:rPr lang="en-US" dirty="0"/>
              <a:t>           </a:t>
            </a:r>
            <a:r>
              <a:rPr lang="en-US" sz="1200" dirty="0"/>
              <a:t>JVET-O0311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2"/>
            <a:ext cx="8245078" cy="4781813"/>
          </a:xfrm>
        </p:spPr>
        <p:txBody>
          <a:bodyPr>
            <a:normAutofit/>
          </a:bodyPr>
          <a:lstStyle/>
          <a:p>
            <a:r>
              <a:rPr lang="en-CA" sz="2400" dirty="0"/>
              <a:t>Propose to adopt Test 1: “1xN, 2xN removal + min 32 samples per PU” </a:t>
            </a:r>
          </a:p>
          <a:p>
            <a:pPr lvl="1"/>
            <a:r>
              <a:rPr lang="en-CA" sz="1700" dirty="0"/>
              <a:t>RA/LDB: Y-BD-rate loss: 0.10%/0.04% (over VTM-5.0), 0.02%/0.01% (over CE3-1.2.1)</a:t>
            </a:r>
          </a:p>
          <a:p>
            <a:pPr lvl="1"/>
            <a:r>
              <a:rPr lang="en-CA" sz="1700" dirty="0"/>
              <a:t>ISP worst-case throughput: 16 samples per cycle </a:t>
            </a:r>
            <a:r>
              <a:rPr lang="en-CA" sz="1700" dirty="0">
                <a:sym typeface="Wingdings" panose="05000000000000000000" pitchFamily="2" charset="2"/>
              </a:rPr>
              <a:t> 32 samples per cycle</a:t>
            </a:r>
          </a:p>
          <a:p>
            <a:pPr lvl="1"/>
            <a:endParaRPr lang="en-CA" sz="1700" dirty="0">
              <a:sym typeface="Wingdings" panose="05000000000000000000" pitchFamily="2" charset="2"/>
            </a:endParaRPr>
          </a:p>
          <a:p>
            <a:r>
              <a:rPr lang="en-CA" sz="2400" dirty="0"/>
              <a:t>Test 2: “1xN, 2xN removal + Nx2 removal” </a:t>
            </a:r>
          </a:p>
          <a:p>
            <a:pPr lvl="1"/>
            <a:r>
              <a:rPr lang="en-CA" sz="1700" dirty="0"/>
              <a:t>HW inefficiency: horizontal transform accesses 2 samples per column</a:t>
            </a:r>
          </a:p>
          <a:p>
            <a:pPr lvl="1"/>
            <a:r>
              <a:rPr lang="en-CA" sz="1700" dirty="0"/>
              <a:t>RA/LDB: Y-BD-rate loss: 0.14%/0.05% (over VTM-5.0), 0.06%/0.02% (over CE3-1.2.1)</a:t>
            </a:r>
            <a:endParaRPr lang="en-CA" sz="20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28">
            <a:extLst>
              <a:ext uri="{FF2B5EF4-FFF2-40B4-BE49-F238E27FC236}">
                <a16:creationId xmlns:a16="http://schemas.microsoft.com/office/drawing/2014/main" id="{1D2EA337-E010-4FCD-947E-CF907DC56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924" y="177018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terms/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6315</TotalTime>
  <Words>1862</Words>
  <Application>Microsoft Office PowerPoint</Application>
  <PresentationFormat>On-screen Show (4:3)</PresentationFormat>
  <Paragraphs>803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Intro Section Slides</vt:lpstr>
      <vt:lpstr>Interior Slides - purple orange bottom bar</vt:lpstr>
      <vt:lpstr>No Bottom Bar</vt:lpstr>
      <vt:lpstr>Visio</vt:lpstr>
      <vt:lpstr>JVET-O0311 CE3-related: Intra sub-partition improvement for low decoding latency and hardware implementation efficiency</vt:lpstr>
      <vt:lpstr>Introduction</vt:lpstr>
      <vt:lpstr>CE3-1: on ISP</vt:lpstr>
      <vt:lpstr>Proposal</vt:lpstr>
      <vt:lpstr>Proposal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 Yang</dc:creator>
  <cp:lastModifiedBy>Hua Yang</cp:lastModifiedBy>
  <cp:revision>589</cp:revision>
  <dcterms:created xsi:type="dcterms:W3CDTF">2015-02-09T18:40:38Z</dcterms:created>
  <dcterms:modified xsi:type="dcterms:W3CDTF">2019-07-03T04:35:14Z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